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5.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6.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7.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8.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9.xml" ContentType="application/vnd.openxmlformats-officedocument.presentationml.tags+xml"/>
  <Override PartName="/ppt/notesSlides/notesSlide89.xml" ContentType="application/vnd.openxmlformats-officedocument.presentationml.notesSlide+xml"/>
  <Override PartName="/ppt/tags/tag10.xml" ContentType="application/vnd.openxmlformats-officedocument.presentationml.tags+xml"/>
  <Override PartName="/ppt/notesSlides/notesSlide90.xml" ContentType="application/vnd.openxmlformats-officedocument.presentationml.notesSlide+xml"/>
  <Override PartName="/ppt/tags/tag11.xml" ContentType="application/vnd.openxmlformats-officedocument.presentationml.tags+xml"/>
  <Override PartName="/ppt/notesSlides/notesSlide91.xml" ContentType="application/vnd.openxmlformats-officedocument.presentationml.notesSlide+xml"/>
  <Override PartName="/ppt/tags/tag12.xml" ContentType="application/vnd.openxmlformats-officedocument.presentationml.tags+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4"/>
    <p:sldMasterId id="2147483721" r:id="rId5"/>
    <p:sldMasterId id="2147483744" r:id="rId6"/>
  </p:sldMasterIdLst>
  <p:notesMasterIdLst>
    <p:notesMasterId r:id="rId102"/>
  </p:notesMasterIdLst>
  <p:sldIdLst>
    <p:sldId id="2147483435" r:id="rId7"/>
    <p:sldId id="494" r:id="rId8"/>
    <p:sldId id="495" r:id="rId9"/>
    <p:sldId id="257" r:id="rId10"/>
    <p:sldId id="2147481101" r:id="rId11"/>
    <p:sldId id="2147481285" r:id="rId12"/>
    <p:sldId id="16669901" r:id="rId13"/>
    <p:sldId id="2147481289" r:id="rId14"/>
    <p:sldId id="2147481268" r:id="rId15"/>
    <p:sldId id="2146848207" r:id="rId16"/>
    <p:sldId id="445" r:id="rId17"/>
    <p:sldId id="2147481882" r:id="rId18"/>
    <p:sldId id="447" r:id="rId19"/>
    <p:sldId id="2147481875" r:id="rId20"/>
    <p:sldId id="2146847802" r:id="rId21"/>
    <p:sldId id="2147483440" r:id="rId22"/>
    <p:sldId id="2147483441" r:id="rId23"/>
    <p:sldId id="2147481299" r:id="rId24"/>
    <p:sldId id="2147481300" r:id="rId25"/>
    <p:sldId id="2146848214" r:id="rId26"/>
    <p:sldId id="2147483384" r:id="rId27"/>
    <p:sldId id="2146848205" r:id="rId28"/>
    <p:sldId id="2147481318" r:id="rId29"/>
    <p:sldId id="2147481317" r:id="rId30"/>
    <p:sldId id="2146848179" r:id="rId31"/>
    <p:sldId id="614" r:id="rId32"/>
    <p:sldId id="2147483447" r:id="rId33"/>
    <p:sldId id="2146848183" r:id="rId34"/>
    <p:sldId id="2146848190" r:id="rId35"/>
    <p:sldId id="2146848195" r:id="rId36"/>
    <p:sldId id="444" r:id="rId37"/>
    <p:sldId id="520" r:id="rId38"/>
    <p:sldId id="448" r:id="rId39"/>
    <p:sldId id="2147483442" r:id="rId40"/>
    <p:sldId id="2147483360" r:id="rId41"/>
    <p:sldId id="2147483429" r:id="rId42"/>
    <p:sldId id="2147483393" r:id="rId43"/>
    <p:sldId id="2147483416" r:id="rId44"/>
    <p:sldId id="275" r:id="rId45"/>
    <p:sldId id="273" r:id="rId46"/>
    <p:sldId id="451" r:id="rId47"/>
    <p:sldId id="3778" r:id="rId48"/>
    <p:sldId id="274" r:id="rId49"/>
    <p:sldId id="276" r:id="rId50"/>
    <p:sldId id="3784" r:id="rId51"/>
    <p:sldId id="3790" r:id="rId52"/>
    <p:sldId id="2147483415" r:id="rId53"/>
    <p:sldId id="2147483417" r:id="rId54"/>
    <p:sldId id="2147483433" r:id="rId55"/>
    <p:sldId id="2147483388" r:id="rId56"/>
    <p:sldId id="478" r:id="rId57"/>
    <p:sldId id="2147483390" r:id="rId58"/>
    <p:sldId id="2147483443" r:id="rId59"/>
    <p:sldId id="485" r:id="rId60"/>
    <p:sldId id="2147481301" r:id="rId61"/>
    <p:sldId id="2147483430" r:id="rId62"/>
    <p:sldId id="2147483391" r:id="rId63"/>
    <p:sldId id="2147483362" r:id="rId64"/>
    <p:sldId id="2147470977" r:id="rId65"/>
    <p:sldId id="327" r:id="rId66"/>
    <p:sldId id="2147470979" r:id="rId67"/>
    <p:sldId id="2147483367" r:id="rId68"/>
    <p:sldId id="2147483431" r:id="rId69"/>
    <p:sldId id="2147483357" r:id="rId70"/>
    <p:sldId id="1086" r:id="rId71"/>
    <p:sldId id="1109" r:id="rId72"/>
    <p:sldId id="8519" r:id="rId73"/>
    <p:sldId id="2147483399" r:id="rId74"/>
    <p:sldId id="2147483408" r:id="rId75"/>
    <p:sldId id="288" r:id="rId76"/>
    <p:sldId id="289" r:id="rId77"/>
    <p:sldId id="291" r:id="rId78"/>
    <p:sldId id="2147483446" r:id="rId79"/>
    <p:sldId id="2147483398" r:id="rId80"/>
    <p:sldId id="2147483432" r:id="rId81"/>
    <p:sldId id="2147481328" r:id="rId82"/>
    <p:sldId id="2147483434" r:id="rId83"/>
    <p:sldId id="2147481087" r:id="rId84"/>
    <p:sldId id="2146848192" r:id="rId85"/>
    <p:sldId id="383" r:id="rId86"/>
    <p:sldId id="2146848194" r:id="rId87"/>
    <p:sldId id="2147481094" r:id="rId88"/>
    <p:sldId id="484" r:id="rId89"/>
    <p:sldId id="301" r:id="rId90"/>
    <p:sldId id="2147483403" r:id="rId91"/>
    <p:sldId id="2147471251" r:id="rId92"/>
    <p:sldId id="2147483444" r:id="rId93"/>
    <p:sldId id="2147483445" r:id="rId94"/>
    <p:sldId id="1119" r:id="rId95"/>
    <p:sldId id="1121" r:id="rId96"/>
    <p:sldId id="2147483420" r:id="rId97"/>
    <p:sldId id="2147483419" r:id="rId98"/>
    <p:sldId id="2147481321" r:id="rId99"/>
    <p:sldId id="2147483418" r:id="rId100"/>
    <p:sldId id="2147483436"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795131-F131-DD8D-EC92-75A68C2343BF}" name="Tim Person" initials="TP" userId="S::tperson@ushealthconnect.com::b2b484d9-01a2-453c-8946-0f01071f09e2" providerId="AD"/>
  <p188:author id="{22EA85D3-0FE8-85B4-22BA-69E87A6F60E2}" name="Jocelyn Timko" initials="JT" userId="S::jocelyn.timko@ushealthconnect.com::7abe3607-283a-400d-b017-87d9fd22fa6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557"/>
    <a:srgbClr val="0046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E096ED-4208-4E9C-AAB4-51F7DA22BE0A}" v="7" dt="2025-09-29T17:41:58.8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203" autoAdjust="0"/>
  </p:normalViewPr>
  <p:slideViewPr>
    <p:cSldViewPr snapToGrid="0">
      <p:cViewPr varScale="1">
        <p:scale>
          <a:sx n="87" d="100"/>
          <a:sy n="87" d="100"/>
        </p:scale>
        <p:origin x="1392" y="6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894"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07" Type="http://schemas.microsoft.com/office/2016/11/relationships/changesInfo" Target="changesInfos/changesInfo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presProps" Target="presProps.xml"/><Relationship Id="rId108" Type="http://schemas.microsoft.com/office/2015/10/relationships/revisionInfo" Target="revisionInfo.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microsoft.com/office/2018/10/relationships/authors" Target="authors.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ma Guerra" userId="1b80c500-1248-4c45-a524-dff2c1c60037" providerId="ADAL" clId="{EDCD17A5-722F-46E1-9022-278A786FB8D6}"/>
    <pc:docChg chg="undo custSel delSld modSld">
      <pc:chgData name="Wilma Guerra" userId="1b80c500-1248-4c45-a524-dff2c1c60037" providerId="ADAL" clId="{EDCD17A5-722F-46E1-9022-278A786FB8D6}" dt="2025-07-16T17:29:45.900" v="3442" actId="1036"/>
      <pc:docMkLst>
        <pc:docMk/>
      </pc:docMkLst>
      <pc:sldChg chg="modNotes">
        <pc:chgData name="Wilma Guerra" userId="1b80c500-1248-4c45-a524-dff2c1c60037" providerId="ADAL" clId="{EDCD17A5-722F-46E1-9022-278A786FB8D6}" dt="2025-07-16T17:07:17.191" v="2661" actId="20577"/>
        <pc:sldMkLst>
          <pc:docMk/>
          <pc:sldMk cId="4060436760" sldId="274"/>
        </pc:sldMkLst>
      </pc:sldChg>
      <pc:sldChg chg="modNotes">
        <pc:chgData name="Wilma Guerra" userId="1b80c500-1248-4c45-a524-dff2c1c60037" providerId="ADAL" clId="{EDCD17A5-722F-46E1-9022-278A786FB8D6}" dt="2025-07-16T17:04:54.693" v="2525" actId="20577"/>
        <pc:sldMkLst>
          <pc:docMk/>
          <pc:sldMk cId="3304186981" sldId="275"/>
        </pc:sldMkLst>
      </pc:sldChg>
      <pc:sldChg chg="modNotes">
        <pc:chgData name="Wilma Guerra" userId="1b80c500-1248-4c45-a524-dff2c1c60037" providerId="ADAL" clId="{EDCD17A5-722F-46E1-9022-278A786FB8D6}" dt="2025-07-16T17:23:38.515" v="3182" actId="20577"/>
        <pc:sldMkLst>
          <pc:docMk/>
          <pc:sldMk cId="2175385073" sldId="288"/>
        </pc:sldMkLst>
      </pc:sldChg>
      <pc:sldChg chg="modNotes">
        <pc:chgData name="Wilma Guerra" userId="1b80c500-1248-4c45-a524-dff2c1c60037" providerId="ADAL" clId="{EDCD17A5-722F-46E1-9022-278A786FB8D6}" dt="2025-07-16T17:25:28.652" v="3275" actId="20577"/>
        <pc:sldMkLst>
          <pc:docMk/>
          <pc:sldMk cId="2338584698" sldId="289"/>
        </pc:sldMkLst>
      </pc:sldChg>
      <pc:sldChg chg="modNotes">
        <pc:chgData name="Wilma Guerra" userId="1b80c500-1248-4c45-a524-dff2c1c60037" providerId="ADAL" clId="{EDCD17A5-722F-46E1-9022-278A786FB8D6}" dt="2025-07-16T16:04:24.180" v="464" actId="20577"/>
        <pc:sldMkLst>
          <pc:docMk/>
          <pc:sldMk cId="515484837" sldId="445"/>
        </pc:sldMkLst>
      </pc:sldChg>
      <pc:sldChg chg="modNotes">
        <pc:chgData name="Wilma Guerra" userId="1b80c500-1248-4c45-a524-dff2c1c60037" providerId="ADAL" clId="{EDCD17A5-722F-46E1-9022-278A786FB8D6}" dt="2025-07-16T16:16:07.205" v="846" actId="1035"/>
        <pc:sldMkLst>
          <pc:docMk/>
          <pc:sldMk cId="163790115" sldId="447"/>
        </pc:sldMkLst>
      </pc:sldChg>
      <pc:sldChg chg="modNotes">
        <pc:chgData name="Wilma Guerra" userId="1b80c500-1248-4c45-a524-dff2c1c60037" providerId="ADAL" clId="{EDCD17A5-722F-46E1-9022-278A786FB8D6}" dt="2025-07-16T16:57:29.053" v="2232" actId="20577"/>
        <pc:sldMkLst>
          <pc:docMk/>
          <pc:sldMk cId="150102718" sldId="520"/>
        </pc:sldMkLst>
      </pc:sldChg>
      <pc:sldChg chg="modNotes">
        <pc:chgData name="Wilma Guerra" userId="1b80c500-1248-4c45-a524-dff2c1c60037" providerId="ADAL" clId="{EDCD17A5-722F-46E1-9022-278A786FB8D6}" dt="2025-07-16T16:48:16.162" v="2059" actId="20577"/>
        <pc:sldMkLst>
          <pc:docMk/>
          <pc:sldMk cId="4090585826" sldId="614"/>
        </pc:sldMkLst>
      </pc:sldChg>
      <pc:sldChg chg="modNotes">
        <pc:chgData name="Wilma Guerra" userId="1b80c500-1248-4c45-a524-dff2c1c60037" providerId="ADAL" clId="{EDCD17A5-722F-46E1-9022-278A786FB8D6}" dt="2025-07-16T17:14:25.316" v="2979" actId="20577"/>
        <pc:sldMkLst>
          <pc:docMk/>
          <pc:sldMk cId="313897402" sldId="1109"/>
        </pc:sldMkLst>
      </pc:sldChg>
      <pc:sldChg chg="modNotes">
        <pc:chgData name="Wilma Guerra" userId="1b80c500-1248-4c45-a524-dff2c1c60037" providerId="ADAL" clId="{EDCD17A5-722F-46E1-9022-278A786FB8D6}" dt="2025-07-16T17:26:50.818" v="3291"/>
        <pc:sldMkLst>
          <pc:docMk/>
          <pc:sldMk cId="0" sldId="1119"/>
        </pc:sldMkLst>
      </pc:sldChg>
      <pc:sldChg chg="modNotes">
        <pc:chgData name="Wilma Guerra" userId="1b80c500-1248-4c45-a524-dff2c1c60037" providerId="ADAL" clId="{EDCD17A5-722F-46E1-9022-278A786FB8D6}" dt="2025-07-16T17:27:21.156" v="3306"/>
        <pc:sldMkLst>
          <pc:docMk/>
          <pc:sldMk cId="0" sldId="1121"/>
        </pc:sldMkLst>
      </pc:sldChg>
      <pc:sldChg chg="modNotes">
        <pc:chgData name="Wilma Guerra" userId="1b80c500-1248-4c45-a524-dff2c1c60037" providerId="ADAL" clId="{EDCD17A5-722F-46E1-9022-278A786FB8D6}" dt="2025-07-16T17:08:28.897" v="2775" actId="20577"/>
        <pc:sldMkLst>
          <pc:docMk/>
          <pc:sldMk cId="3913416163" sldId="3784"/>
        </pc:sldMkLst>
      </pc:sldChg>
      <pc:sldChg chg="modNotes">
        <pc:chgData name="Wilma Guerra" userId="1b80c500-1248-4c45-a524-dff2c1c60037" providerId="ADAL" clId="{EDCD17A5-722F-46E1-9022-278A786FB8D6}" dt="2025-07-16T17:09:03.080" v="2794"/>
        <pc:sldMkLst>
          <pc:docMk/>
          <pc:sldMk cId="284849979" sldId="3790"/>
        </pc:sldMkLst>
      </pc:sldChg>
      <pc:sldChg chg="del">
        <pc:chgData name="Wilma Guerra" userId="1b80c500-1248-4c45-a524-dff2c1c60037" providerId="ADAL" clId="{EDCD17A5-722F-46E1-9022-278A786FB8D6}" dt="2025-07-16T15:45:26.208" v="0" actId="47"/>
        <pc:sldMkLst>
          <pc:docMk/>
          <pc:sldMk cId="1196359610" sldId="2141411986"/>
        </pc:sldMkLst>
      </pc:sldChg>
      <pc:sldChg chg="modNotes">
        <pc:chgData name="Wilma Guerra" userId="1b80c500-1248-4c45-a524-dff2c1c60037" providerId="ADAL" clId="{EDCD17A5-722F-46E1-9022-278A786FB8D6}" dt="2025-07-16T16:46:13.287" v="1988" actId="20577"/>
        <pc:sldMkLst>
          <pc:docMk/>
          <pc:sldMk cId="3784748374" sldId="2146848179"/>
        </pc:sldMkLst>
      </pc:sldChg>
      <pc:sldChg chg="modNotes">
        <pc:chgData name="Wilma Guerra" userId="1b80c500-1248-4c45-a524-dff2c1c60037" providerId="ADAL" clId="{EDCD17A5-722F-46E1-9022-278A786FB8D6}" dt="2025-07-16T16:04:28.778" v="465" actId="20577"/>
        <pc:sldMkLst>
          <pc:docMk/>
          <pc:sldMk cId="282238913" sldId="2146848207"/>
        </pc:sldMkLst>
      </pc:sldChg>
      <pc:sldChg chg="modNotes">
        <pc:chgData name="Wilma Guerra" userId="1b80c500-1248-4c45-a524-dff2c1c60037" providerId="ADAL" clId="{EDCD17A5-722F-46E1-9022-278A786FB8D6}" dt="2025-07-16T16:31:26.698" v="1469" actId="1036"/>
        <pc:sldMkLst>
          <pc:docMk/>
          <pc:sldMk cId="265062968" sldId="2146848214"/>
        </pc:sldMkLst>
      </pc:sldChg>
      <pc:sldChg chg="modNotes">
        <pc:chgData name="Wilma Guerra" userId="1b80c500-1248-4c45-a524-dff2c1c60037" providerId="ADAL" clId="{EDCD17A5-722F-46E1-9022-278A786FB8D6}" dt="2025-07-16T16:48:49.900" v="2103" actId="20577"/>
        <pc:sldMkLst>
          <pc:docMk/>
          <pc:sldMk cId="2769335334" sldId="2147481105"/>
        </pc:sldMkLst>
      </pc:sldChg>
      <pc:sldChg chg="modNotes">
        <pc:chgData name="Wilma Guerra" userId="1b80c500-1248-4c45-a524-dff2c1c60037" providerId="ADAL" clId="{EDCD17A5-722F-46E1-9022-278A786FB8D6}" dt="2025-07-16T15:59:06.634" v="282" actId="20577"/>
        <pc:sldMkLst>
          <pc:docMk/>
          <pc:sldMk cId="150103488" sldId="2147481268"/>
        </pc:sldMkLst>
      </pc:sldChg>
      <pc:sldChg chg="modNotes">
        <pc:chgData name="Wilma Guerra" userId="1b80c500-1248-4c45-a524-dff2c1c60037" providerId="ADAL" clId="{EDCD17A5-722F-46E1-9022-278A786FB8D6}" dt="2025-07-16T15:50:28.163" v="48" actId="20577"/>
        <pc:sldMkLst>
          <pc:docMk/>
          <pc:sldMk cId="2625019943" sldId="2147481285"/>
        </pc:sldMkLst>
      </pc:sldChg>
      <pc:sldChg chg="modNotes">
        <pc:chgData name="Wilma Guerra" userId="1b80c500-1248-4c45-a524-dff2c1c60037" providerId="ADAL" clId="{EDCD17A5-722F-46E1-9022-278A786FB8D6}" dt="2025-07-16T15:53:12.362" v="238" actId="20577"/>
        <pc:sldMkLst>
          <pc:docMk/>
          <pc:sldMk cId="2634556471" sldId="2147481289"/>
        </pc:sldMkLst>
      </pc:sldChg>
      <pc:sldChg chg="modNotes">
        <pc:chgData name="Wilma Guerra" userId="1b80c500-1248-4c45-a524-dff2c1c60037" providerId="ADAL" clId="{EDCD17A5-722F-46E1-9022-278A786FB8D6}" dt="2025-07-16T16:23:35.191" v="1212" actId="20577"/>
        <pc:sldMkLst>
          <pc:docMk/>
          <pc:sldMk cId="2102713631" sldId="2147481299"/>
        </pc:sldMkLst>
      </pc:sldChg>
      <pc:sldChg chg="modNotes">
        <pc:chgData name="Wilma Guerra" userId="1b80c500-1248-4c45-a524-dff2c1c60037" providerId="ADAL" clId="{EDCD17A5-722F-46E1-9022-278A786FB8D6}" dt="2025-07-16T16:24:52.537" v="1250" actId="20577"/>
        <pc:sldMkLst>
          <pc:docMk/>
          <pc:sldMk cId="1959120863" sldId="2147481300"/>
        </pc:sldMkLst>
      </pc:sldChg>
      <pc:sldChg chg="modNotes">
        <pc:chgData name="Wilma Guerra" userId="1b80c500-1248-4c45-a524-dff2c1c60037" providerId="ADAL" clId="{EDCD17A5-722F-46E1-9022-278A786FB8D6}" dt="2025-07-16T16:42:06.345" v="1759"/>
        <pc:sldMkLst>
          <pc:docMk/>
          <pc:sldMk cId="130093346" sldId="2147481317"/>
        </pc:sldMkLst>
      </pc:sldChg>
      <pc:sldChg chg="modNotes">
        <pc:chgData name="Wilma Guerra" userId="1b80c500-1248-4c45-a524-dff2c1c60037" providerId="ADAL" clId="{EDCD17A5-722F-46E1-9022-278A786FB8D6}" dt="2025-07-16T16:41:50.598" v="1744" actId="20577"/>
        <pc:sldMkLst>
          <pc:docMk/>
          <pc:sldMk cId="3520465908" sldId="2147481318"/>
        </pc:sldMkLst>
      </pc:sldChg>
      <pc:sldChg chg="modNotes">
        <pc:chgData name="Wilma Guerra" userId="1b80c500-1248-4c45-a524-dff2c1c60037" providerId="ADAL" clId="{EDCD17A5-722F-46E1-9022-278A786FB8D6}" dt="2025-07-16T17:29:19.512" v="3423" actId="20577"/>
        <pc:sldMkLst>
          <pc:docMk/>
          <pc:sldMk cId="1136279927" sldId="2147481321"/>
        </pc:sldMkLst>
      </pc:sldChg>
      <pc:sldChg chg="modNotes">
        <pc:chgData name="Wilma Guerra" userId="1b80c500-1248-4c45-a524-dff2c1c60037" providerId="ADAL" clId="{EDCD17A5-722F-46E1-9022-278A786FB8D6}" dt="2025-07-16T16:20:58.688" v="1098" actId="20577"/>
        <pc:sldMkLst>
          <pc:docMk/>
          <pc:sldMk cId="3930912391" sldId="2147481875"/>
        </pc:sldMkLst>
      </pc:sldChg>
      <pc:sldChg chg="modNotes">
        <pc:chgData name="Wilma Guerra" userId="1b80c500-1248-4c45-a524-dff2c1c60037" providerId="ADAL" clId="{EDCD17A5-722F-46E1-9022-278A786FB8D6}" dt="2025-07-16T16:08:20.134" v="647" actId="20577"/>
        <pc:sldMkLst>
          <pc:docMk/>
          <pc:sldMk cId="3090951777" sldId="2147481882"/>
        </pc:sldMkLst>
      </pc:sldChg>
      <pc:sldChg chg="modNotes">
        <pc:chgData name="Wilma Guerra" userId="1b80c500-1248-4c45-a524-dff2c1c60037" providerId="ADAL" clId="{EDCD17A5-722F-46E1-9022-278A786FB8D6}" dt="2025-07-16T17:11:37.013" v="2823" actId="20577"/>
        <pc:sldMkLst>
          <pc:docMk/>
          <pc:sldMk cId="3187231500" sldId="2147483357"/>
        </pc:sldMkLst>
      </pc:sldChg>
      <pc:sldChg chg="modNotes">
        <pc:chgData name="Wilma Guerra" userId="1b80c500-1248-4c45-a524-dff2c1c60037" providerId="ADAL" clId="{EDCD17A5-722F-46E1-9022-278A786FB8D6}" dt="2025-07-16T17:01:06.383" v="2423" actId="20577"/>
        <pc:sldMkLst>
          <pc:docMk/>
          <pc:sldMk cId="2819523434" sldId="2147483360"/>
        </pc:sldMkLst>
      </pc:sldChg>
      <pc:sldChg chg="modNotes">
        <pc:chgData name="Wilma Guerra" userId="1b80c500-1248-4c45-a524-dff2c1c60037" providerId="ADAL" clId="{EDCD17A5-722F-46E1-9022-278A786FB8D6}" dt="2025-07-16T17:10:25.416" v="2796"/>
        <pc:sldMkLst>
          <pc:docMk/>
          <pc:sldMk cId="1701037838" sldId="2147483367"/>
        </pc:sldMkLst>
      </pc:sldChg>
      <pc:sldChg chg="modNotes">
        <pc:chgData name="Wilma Guerra" userId="1b80c500-1248-4c45-a524-dff2c1c60037" providerId="ADAL" clId="{EDCD17A5-722F-46E1-9022-278A786FB8D6}" dt="2025-07-16T16:35:19.832" v="1631" actId="404"/>
        <pc:sldMkLst>
          <pc:docMk/>
          <pc:sldMk cId="3081795959" sldId="2147483384"/>
        </pc:sldMkLst>
      </pc:sldChg>
      <pc:sldChg chg="modNotes">
        <pc:chgData name="Wilma Guerra" userId="1b80c500-1248-4c45-a524-dff2c1c60037" providerId="ADAL" clId="{EDCD17A5-722F-46E1-9022-278A786FB8D6}" dt="2025-07-16T17:03:59.134" v="2505" actId="20577"/>
        <pc:sldMkLst>
          <pc:docMk/>
          <pc:sldMk cId="1908555036" sldId="2147483393"/>
        </pc:sldMkLst>
      </pc:sldChg>
      <pc:sldChg chg="modNotes">
        <pc:chgData name="Wilma Guerra" userId="1b80c500-1248-4c45-a524-dff2c1c60037" providerId="ADAL" clId="{EDCD17A5-722F-46E1-9022-278A786FB8D6}" dt="2025-07-16T17:22:13.520" v="3103" actId="20577"/>
        <pc:sldMkLst>
          <pc:docMk/>
          <pc:sldMk cId="2565489668" sldId="2147483399"/>
        </pc:sldMkLst>
      </pc:sldChg>
      <pc:sldChg chg="modNotes">
        <pc:chgData name="Wilma Guerra" userId="1b80c500-1248-4c45-a524-dff2c1c60037" providerId="ADAL" clId="{EDCD17A5-722F-46E1-9022-278A786FB8D6}" dt="2025-07-16T17:29:45.900" v="3442" actId="1036"/>
        <pc:sldMkLst>
          <pc:docMk/>
          <pc:sldMk cId="811513294" sldId="2147483418"/>
        </pc:sldMkLst>
      </pc:sldChg>
      <pc:sldChg chg="modNotes">
        <pc:chgData name="Wilma Guerra" userId="1b80c500-1248-4c45-a524-dff2c1c60037" providerId="ADAL" clId="{EDCD17A5-722F-46E1-9022-278A786FB8D6}" dt="2025-07-16T17:28:38.027" v="3344" actId="20577"/>
        <pc:sldMkLst>
          <pc:docMk/>
          <pc:sldMk cId="1632103759" sldId="2147483419"/>
        </pc:sldMkLst>
      </pc:sldChg>
      <pc:sldChg chg="modNotes">
        <pc:chgData name="Wilma Guerra" userId="1b80c500-1248-4c45-a524-dff2c1c60037" providerId="ADAL" clId="{EDCD17A5-722F-46E1-9022-278A786FB8D6}" dt="2025-07-16T17:28:00.101" v="3326" actId="20577"/>
        <pc:sldMkLst>
          <pc:docMk/>
          <pc:sldMk cId="2946039461" sldId="2147483420"/>
        </pc:sldMkLst>
      </pc:sldChg>
      <pc:sldChg chg="modNotes">
        <pc:chgData name="Wilma Guerra" userId="1b80c500-1248-4c45-a524-dff2c1c60037" providerId="ADAL" clId="{EDCD17A5-722F-46E1-9022-278A786FB8D6}" dt="2025-07-16T17:03:09.333" v="2475" actId="20577"/>
        <pc:sldMkLst>
          <pc:docMk/>
          <pc:sldMk cId="1056914648" sldId="2147483429"/>
        </pc:sldMkLst>
      </pc:sldChg>
    </pc:docChg>
  </pc:docChgLst>
  <pc:docChgLst>
    <pc:chgData name="Tim Person" userId="b2b484d9-01a2-453c-8946-0f01071f09e2" providerId="ADAL" clId="{E2E096ED-4208-4E9C-AAB4-51F7DA22BE0A}"/>
    <pc:docChg chg="addSld delSld modSld">
      <pc:chgData name="Tim Person" userId="b2b484d9-01a2-453c-8946-0f01071f09e2" providerId="ADAL" clId="{E2E096ED-4208-4E9C-AAB4-51F7DA22BE0A}" dt="2025-09-29T17:43:38.155" v="8" actId="47"/>
      <pc:docMkLst>
        <pc:docMk/>
      </pc:docMkLst>
      <pc:sldChg chg="del">
        <pc:chgData name="Tim Person" userId="b2b484d9-01a2-453c-8946-0f01071f09e2" providerId="ADAL" clId="{E2E096ED-4208-4E9C-AAB4-51F7DA22BE0A}" dt="2025-09-29T17:43:38.155" v="8" actId="47"/>
        <pc:sldMkLst>
          <pc:docMk/>
          <pc:sldMk cId="2769335334" sldId="2147481105"/>
        </pc:sldMkLst>
      </pc:sldChg>
      <pc:sldChg chg="add">
        <pc:chgData name="Tim Person" userId="b2b484d9-01a2-453c-8946-0f01071f09e2" providerId="ADAL" clId="{E2E096ED-4208-4E9C-AAB4-51F7DA22BE0A}" dt="2025-09-29T17:11:09.948" v="0"/>
        <pc:sldMkLst>
          <pc:docMk/>
          <pc:sldMk cId="1414805495" sldId="2147483440"/>
        </pc:sldMkLst>
      </pc:sldChg>
      <pc:sldChg chg="add">
        <pc:chgData name="Tim Person" userId="b2b484d9-01a2-453c-8946-0f01071f09e2" providerId="ADAL" clId="{E2E096ED-4208-4E9C-AAB4-51F7DA22BE0A}" dt="2025-09-29T17:11:09.948" v="0"/>
        <pc:sldMkLst>
          <pc:docMk/>
          <pc:sldMk cId="3401361623" sldId="2147483441"/>
        </pc:sldMkLst>
      </pc:sldChg>
      <pc:sldChg chg="add">
        <pc:chgData name="Tim Person" userId="b2b484d9-01a2-453c-8946-0f01071f09e2" providerId="ADAL" clId="{E2E096ED-4208-4E9C-AAB4-51F7DA22BE0A}" dt="2025-09-29T17:38:22.759" v="1"/>
        <pc:sldMkLst>
          <pc:docMk/>
          <pc:sldMk cId="364142933" sldId="2147483442"/>
        </pc:sldMkLst>
      </pc:sldChg>
      <pc:sldChg chg="add">
        <pc:chgData name="Tim Person" userId="b2b484d9-01a2-453c-8946-0f01071f09e2" providerId="ADAL" clId="{E2E096ED-4208-4E9C-AAB4-51F7DA22BE0A}" dt="2025-09-29T17:38:50.942" v="2"/>
        <pc:sldMkLst>
          <pc:docMk/>
          <pc:sldMk cId="633303768" sldId="2147483443"/>
        </pc:sldMkLst>
      </pc:sldChg>
      <pc:sldChg chg="add">
        <pc:chgData name="Tim Person" userId="b2b484d9-01a2-453c-8946-0f01071f09e2" providerId="ADAL" clId="{E2E096ED-4208-4E9C-AAB4-51F7DA22BE0A}" dt="2025-09-29T17:39:44.311" v="4"/>
        <pc:sldMkLst>
          <pc:docMk/>
          <pc:sldMk cId="2512374247" sldId="2147483444"/>
        </pc:sldMkLst>
      </pc:sldChg>
      <pc:sldChg chg="add">
        <pc:chgData name="Tim Person" userId="b2b484d9-01a2-453c-8946-0f01071f09e2" providerId="ADAL" clId="{E2E096ED-4208-4E9C-AAB4-51F7DA22BE0A}" dt="2025-09-29T17:39:44.311" v="4"/>
        <pc:sldMkLst>
          <pc:docMk/>
          <pc:sldMk cId="4151376326" sldId="2147483445"/>
        </pc:sldMkLst>
      </pc:sldChg>
      <pc:sldChg chg="add">
        <pc:chgData name="Tim Person" userId="b2b484d9-01a2-453c-8946-0f01071f09e2" providerId="ADAL" clId="{E2E096ED-4208-4E9C-AAB4-51F7DA22BE0A}" dt="2025-09-29T17:39:15.718" v="3"/>
        <pc:sldMkLst>
          <pc:docMk/>
          <pc:sldMk cId="59584271" sldId="2147483446"/>
        </pc:sldMkLst>
      </pc:sldChg>
      <pc:sldChg chg="add modNotesTx">
        <pc:chgData name="Tim Person" userId="b2b484d9-01a2-453c-8946-0f01071f09e2" providerId="ADAL" clId="{E2E096ED-4208-4E9C-AAB4-51F7DA22BE0A}" dt="2025-09-29T17:41:57.706" v="7" actId="20577"/>
        <pc:sldMkLst>
          <pc:docMk/>
          <pc:sldMk cId="2068567370" sldId="2147483447"/>
        </pc:sldMkLst>
      </pc:sldChg>
    </pc:docChg>
  </pc:docChgLst>
  <pc:docChgLst>
    <pc:chgData name="Tim Person" userId="b2b484d9-01a2-453c-8946-0f01071f09e2" providerId="ADAL" clId="{6F319842-F387-4B61-B81D-949B6C43C63A}"/>
    <pc:docChg chg="undo custSel addSld delSld modSld">
      <pc:chgData name="Tim Person" userId="b2b484d9-01a2-453c-8946-0f01071f09e2" providerId="ADAL" clId="{6F319842-F387-4B61-B81D-949B6C43C63A}" dt="2025-07-23T21:06:13.160" v="31" actId="20577"/>
      <pc:docMkLst>
        <pc:docMk/>
      </pc:docMkLst>
      <pc:sldChg chg="add">
        <pc:chgData name="Tim Person" userId="b2b484d9-01a2-453c-8946-0f01071f09e2" providerId="ADAL" clId="{6F319842-F387-4B61-B81D-949B6C43C63A}" dt="2025-07-23T21:00:01.266" v="0"/>
        <pc:sldMkLst>
          <pc:docMk/>
          <pc:sldMk cId="1360948551" sldId="494"/>
        </pc:sldMkLst>
      </pc:sldChg>
      <pc:sldChg chg="add">
        <pc:chgData name="Tim Person" userId="b2b484d9-01a2-453c-8946-0f01071f09e2" providerId="ADAL" clId="{6F319842-F387-4B61-B81D-949B6C43C63A}" dt="2025-07-23T21:01:22.277" v="2"/>
        <pc:sldMkLst>
          <pc:docMk/>
          <pc:sldMk cId="97950605" sldId="495"/>
        </pc:sldMkLst>
      </pc:sldChg>
      <pc:sldChg chg="del">
        <pc:chgData name="Tim Person" userId="b2b484d9-01a2-453c-8946-0f01071f09e2" providerId="ADAL" clId="{6F319842-F387-4B61-B81D-949B6C43C63A}" dt="2025-07-23T21:01:20.272" v="1" actId="47"/>
        <pc:sldMkLst>
          <pc:docMk/>
          <pc:sldMk cId="3017318097" sldId="752"/>
        </pc:sldMkLst>
      </pc:sldChg>
      <pc:sldChg chg="modNotesTx">
        <pc:chgData name="Tim Person" userId="b2b484d9-01a2-453c-8946-0f01071f09e2" providerId="ADAL" clId="{6F319842-F387-4B61-B81D-949B6C43C63A}" dt="2025-07-23T21:05:23.981" v="8" actId="20577"/>
        <pc:sldMkLst>
          <pc:docMk/>
          <pc:sldMk cId="0" sldId="1119"/>
        </pc:sldMkLst>
      </pc:sldChg>
      <pc:sldChg chg="del">
        <pc:chgData name="Tim Person" userId="b2b484d9-01a2-453c-8946-0f01071f09e2" providerId="ADAL" clId="{6F319842-F387-4B61-B81D-949B6C43C63A}" dt="2025-07-23T21:01:34.178" v="3" actId="47"/>
        <pc:sldMkLst>
          <pc:docMk/>
          <pc:sldMk cId="2866443961" sldId="2141411987"/>
        </pc:sldMkLst>
      </pc:sldChg>
      <pc:sldChg chg="del">
        <pc:chgData name="Tim Person" userId="b2b484d9-01a2-453c-8946-0f01071f09e2" providerId="ADAL" clId="{6F319842-F387-4B61-B81D-949B6C43C63A}" dt="2025-07-23T21:01:52.386" v="4" actId="47"/>
        <pc:sldMkLst>
          <pc:docMk/>
          <pc:sldMk cId="1933923127" sldId="2147482017"/>
        </pc:sldMkLst>
      </pc:sldChg>
      <pc:sldChg chg="modSp mod">
        <pc:chgData name="Tim Person" userId="b2b484d9-01a2-453c-8946-0f01071f09e2" providerId="ADAL" clId="{6F319842-F387-4B61-B81D-949B6C43C63A}" dt="2025-07-23T21:06:13.160" v="31" actId="20577"/>
        <pc:sldMkLst>
          <pc:docMk/>
          <pc:sldMk cId="811513294" sldId="2147483418"/>
        </pc:sldMkLst>
      </pc:sldChg>
      <pc:sldChg chg="add">
        <pc:chgData name="Tim Person" userId="b2b484d9-01a2-453c-8946-0f01071f09e2" providerId="ADAL" clId="{6F319842-F387-4B61-B81D-949B6C43C63A}" dt="2025-07-23T21:01:59.587" v="6"/>
        <pc:sldMkLst>
          <pc:docMk/>
          <pc:sldMk cId="1264567997" sldId="2147483436"/>
        </pc:sldMkLst>
      </pc:sldChg>
      <pc:sldChg chg="del">
        <pc:chgData name="Tim Person" userId="b2b484d9-01a2-453c-8946-0f01071f09e2" providerId="ADAL" clId="{6F319842-F387-4B61-B81D-949B6C43C63A}" dt="2025-07-23T21:01:53.368" v="5" actId="47"/>
        <pc:sldMkLst>
          <pc:docMk/>
          <pc:sldMk cId="2492559982" sldId="2147483437"/>
        </pc:sldMkLst>
      </pc:sldChg>
      <pc:sldMasterChg chg="delSldLayout">
        <pc:chgData name="Tim Person" userId="b2b484d9-01a2-453c-8946-0f01071f09e2" providerId="ADAL" clId="{6F319842-F387-4B61-B81D-949B6C43C63A}" dt="2025-07-23T21:01:20.272" v="1" actId="47"/>
        <pc:sldMasterMkLst>
          <pc:docMk/>
          <pc:sldMasterMk cId="269002526" sldId="2147483676"/>
        </pc:sldMasterMkLst>
        <pc:sldLayoutChg chg="del">
          <pc:chgData name="Tim Person" userId="b2b484d9-01a2-453c-8946-0f01071f09e2" providerId="ADAL" clId="{6F319842-F387-4B61-B81D-949B6C43C63A}" dt="2025-07-23T21:01:20.272" v="1" actId="47"/>
          <pc:sldLayoutMkLst>
            <pc:docMk/>
            <pc:sldMasterMk cId="269002526" sldId="2147483676"/>
            <pc:sldLayoutMk cId="2667709101" sldId="214748374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5089370595067489E-2"/>
          <c:y val="0"/>
          <c:w val="0.90570859996878417"/>
          <c:h val="0.94098213692047017"/>
        </c:manualLayout>
      </c:layout>
      <c:scatterChart>
        <c:scatterStyle val="lineMarker"/>
        <c:varyColors val="0"/>
        <c:ser>
          <c:idx val="22"/>
          <c:order val="0"/>
          <c:tx>
            <c:strRef>
              <c:f>Sheet1!$A$2</c:f>
              <c:strCache>
                <c:ptCount val="1"/>
                <c:pt idx="0">
                  <c:v>Overall</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00-9384-4186-A151-5FABA7F03640}"/>
              </c:ext>
            </c:extLst>
          </c:dPt>
          <c:dPt>
            <c:idx val="1"/>
            <c:marker>
              <c:symbol val="circle"/>
              <c:size val="5"/>
              <c:spPr>
                <a:noFill/>
                <a:ln w="9525">
                  <a:noFill/>
                </a:ln>
                <a:effectLst/>
              </c:spPr>
            </c:marker>
            <c:bubble3D val="0"/>
            <c:extLst>
              <c:ext xmlns:c16="http://schemas.microsoft.com/office/drawing/2014/chart" uri="{C3380CC4-5D6E-409C-BE32-E72D297353CC}">
                <c16:uniqueId val="{00000001-9384-4186-A151-5FABA7F03640}"/>
              </c:ext>
            </c:extLst>
          </c:dPt>
          <c:dPt>
            <c:idx val="2"/>
            <c:marker>
              <c:symbol val="circle"/>
              <c:size val="5"/>
              <c:spPr>
                <a:noFill/>
                <a:ln w="9525">
                  <a:noFill/>
                </a:ln>
                <a:effectLst/>
              </c:spPr>
            </c:marker>
            <c:bubble3D val="0"/>
            <c:extLst>
              <c:ext xmlns:c16="http://schemas.microsoft.com/office/drawing/2014/chart" uri="{C3380CC4-5D6E-409C-BE32-E72D297353CC}">
                <c16:uniqueId val="{00000002-9384-4186-A151-5FABA7F03640}"/>
              </c:ext>
            </c:extLst>
          </c:dPt>
          <c:xVal>
            <c:numRef>
              <c:f>Sheet1!$B$2:$D$2</c:f>
              <c:numCache>
                <c:formatCode>General</c:formatCode>
                <c:ptCount val="3"/>
                <c:pt idx="0">
                  <c:v>0.71</c:v>
                </c:pt>
                <c:pt idx="1">
                  <c:v>0.51</c:v>
                </c:pt>
                <c:pt idx="2">
                  <c:v>0.98</c:v>
                </c:pt>
              </c:numCache>
            </c:numRef>
          </c:xVal>
          <c:yVal>
            <c:numRef>
              <c:f>Sheet1!$F$2:$I$2</c:f>
              <c:numCache>
                <c:formatCode>General</c:formatCode>
                <c:ptCount val="4"/>
                <c:pt idx="0">
                  <c:v>21.4</c:v>
                </c:pt>
                <c:pt idx="1">
                  <c:v>21.4</c:v>
                </c:pt>
                <c:pt idx="2">
                  <c:v>21.4</c:v>
                </c:pt>
              </c:numCache>
            </c:numRef>
          </c:yVal>
          <c:smooth val="0"/>
          <c:extLst>
            <c:ext xmlns:c16="http://schemas.microsoft.com/office/drawing/2014/chart" uri="{C3380CC4-5D6E-409C-BE32-E72D297353CC}">
              <c16:uniqueId val="{00000003-9384-4186-A151-5FABA7F03640}"/>
            </c:ext>
          </c:extLst>
        </c:ser>
        <c:ser>
          <c:idx val="21"/>
          <c:order val="1"/>
          <c:tx>
            <c:strRef>
              <c:f>Sheet1!$A$3</c:f>
              <c:strCache>
                <c:ptCount val="1"/>
                <c:pt idx="0">
                  <c:v>Male</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04-9384-4186-A151-5FABA7F03640}"/>
              </c:ext>
            </c:extLst>
          </c:dPt>
          <c:dPt>
            <c:idx val="1"/>
            <c:marker>
              <c:symbol val="circle"/>
              <c:size val="5"/>
              <c:spPr>
                <a:noFill/>
                <a:ln w="9525">
                  <a:noFill/>
                </a:ln>
                <a:effectLst/>
              </c:spPr>
            </c:marker>
            <c:bubble3D val="0"/>
            <c:extLst>
              <c:ext xmlns:c16="http://schemas.microsoft.com/office/drawing/2014/chart" uri="{C3380CC4-5D6E-409C-BE32-E72D297353CC}">
                <c16:uniqueId val="{00000005-9384-4186-A151-5FABA7F03640}"/>
              </c:ext>
            </c:extLst>
          </c:dPt>
          <c:dPt>
            <c:idx val="2"/>
            <c:marker>
              <c:symbol val="circle"/>
              <c:size val="5"/>
              <c:spPr>
                <a:noFill/>
                <a:ln w="9525">
                  <a:noFill/>
                </a:ln>
                <a:effectLst/>
              </c:spPr>
            </c:marker>
            <c:bubble3D val="0"/>
            <c:extLst>
              <c:ext xmlns:c16="http://schemas.microsoft.com/office/drawing/2014/chart" uri="{C3380CC4-5D6E-409C-BE32-E72D297353CC}">
                <c16:uniqueId val="{00000006-9384-4186-A151-5FABA7F03640}"/>
              </c:ext>
            </c:extLst>
          </c:dPt>
          <c:xVal>
            <c:numRef>
              <c:f>Sheet1!$B$3:$D$3</c:f>
              <c:numCache>
                <c:formatCode>General</c:formatCode>
                <c:ptCount val="3"/>
                <c:pt idx="0">
                  <c:v>0.76</c:v>
                </c:pt>
                <c:pt idx="1">
                  <c:v>0.53</c:v>
                </c:pt>
                <c:pt idx="2">
                  <c:v>1.0900000000000001</c:v>
                </c:pt>
              </c:numCache>
            </c:numRef>
          </c:xVal>
          <c:yVal>
            <c:numRef>
              <c:f>Sheet1!$F$3:$H$3</c:f>
              <c:numCache>
                <c:formatCode>General</c:formatCode>
                <c:ptCount val="3"/>
                <c:pt idx="0">
                  <c:v>20.2</c:v>
                </c:pt>
                <c:pt idx="1">
                  <c:v>20.2</c:v>
                </c:pt>
                <c:pt idx="2">
                  <c:v>20.2</c:v>
                </c:pt>
              </c:numCache>
            </c:numRef>
          </c:yVal>
          <c:smooth val="0"/>
          <c:extLst>
            <c:ext xmlns:c16="http://schemas.microsoft.com/office/drawing/2014/chart" uri="{C3380CC4-5D6E-409C-BE32-E72D297353CC}">
              <c16:uniqueId val="{00000007-9384-4186-A151-5FABA7F03640}"/>
            </c:ext>
          </c:extLst>
        </c:ser>
        <c:ser>
          <c:idx val="0"/>
          <c:order val="2"/>
          <c:tx>
            <c:strRef>
              <c:f>Sheet1!$A$4</c:f>
              <c:strCache>
                <c:ptCount val="1"/>
                <c:pt idx="0">
                  <c:v>Female</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08-9384-4186-A151-5FABA7F03640}"/>
              </c:ext>
            </c:extLst>
          </c:dPt>
          <c:dPt>
            <c:idx val="1"/>
            <c:marker>
              <c:symbol val="circle"/>
              <c:size val="5"/>
              <c:spPr>
                <a:noFill/>
                <a:ln w="9525">
                  <a:noFill/>
                </a:ln>
                <a:effectLst/>
              </c:spPr>
            </c:marker>
            <c:bubble3D val="0"/>
            <c:spPr>
              <a:ln w="19050" cap="rnd">
                <a:noFill/>
                <a:round/>
              </a:ln>
              <a:effectLst/>
            </c:spPr>
            <c:extLst>
              <c:ext xmlns:c16="http://schemas.microsoft.com/office/drawing/2014/chart" uri="{C3380CC4-5D6E-409C-BE32-E72D297353CC}">
                <c16:uniqueId val="{0000000A-9384-4186-A151-5FABA7F03640}"/>
              </c:ext>
            </c:extLst>
          </c:dPt>
          <c:dPt>
            <c:idx val="2"/>
            <c:marker>
              <c:symbol val="circle"/>
              <c:size val="5"/>
              <c:spPr>
                <a:noFill/>
                <a:ln w="9525">
                  <a:noFill/>
                </a:ln>
                <a:effectLst/>
              </c:spPr>
            </c:marker>
            <c:bubble3D val="0"/>
            <c:extLst>
              <c:ext xmlns:c16="http://schemas.microsoft.com/office/drawing/2014/chart" uri="{C3380CC4-5D6E-409C-BE32-E72D297353CC}">
                <c16:uniqueId val="{0000000B-9384-4186-A151-5FABA7F03640}"/>
              </c:ext>
            </c:extLst>
          </c:dPt>
          <c:xVal>
            <c:numRef>
              <c:f>Sheet1!$B$4:$D$4</c:f>
              <c:numCache>
                <c:formatCode>General</c:formatCode>
                <c:ptCount val="3"/>
                <c:pt idx="0">
                  <c:v>0.52</c:v>
                </c:pt>
                <c:pt idx="1">
                  <c:v>0.25</c:v>
                </c:pt>
                <c:pt idx="2">
                  <c:v>1.1000000000000001</c:v>
                </c:pt>
              </c:numCache>
            </c:numRef>
          </c:xVal>
          <c:yVal>
            <c:numRef>
              <c:f>Sheet1!$F$4:$H$4</c:f>
              <c:numCache>
                <c:formatCode>General</c:formatCode>
                <c:ptCount val="3"/>
                <c:pt idx="0">
                  <c:v>19.399999999999999</c:v>
                </c:pt>
                <c:pt idx="1">
                  <c:v>19.399999999999999</c:v>
                </c:pt>
                <c:pt idx="2">
                  <c:v>19.399999999999999</c:v>
                </c:pt>
              </c:numCache>
            </c:numRef>
          </c:yVal>
          <c:smooth val="0"/>
          <c:extLst>
            <c:ext xmlns:c16="http://schemas.microsoft.com/office/drawing/2014/chart" uri="{C3380CC4-5D6E-409C-BE32-E72D297353CC}">
              <c16:uniqueId val="{0000000C-9384-4186-A151-5FABA7F03640}"/>
            </c:ext>
          </c:extLst>
        </c:ser>
        <c:ser>
          <c:idx val="13"/>
          <c:order val="3"/>
          <c:tx>
            <c:strRef>
              <c:f>Sheet1!$A$5</c:f>
              <c:strCache>
                <c:ptCount val="1"/>
                <c:pt idx="0">
                  <c:v>White</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spPr>
              <a:ln w="19050" cap="rnd">
                <a:solidFill>
                  <a:srgbClr val="000000"/>
                </a:solidFill>
                <a:round/>
              </a:ln>
              <a:effectLst/>
            </c:spPr>
            <c:extLst>
              <c:ext xmlns:c16="http://schemas.microsoft.com/office/drawing/2014/chart" uri="{C3380CC4-5D6E-409C-BE32-E72D297353CC}">
                <c16:uniqueId val="{0000000E-9384-4186-A151-5FABA7F03640}"/>
              </c:ext>
            </c:extLst>
          </c:dPt>
          <c:dPt>
            <c:idx val="1"/>
            <c:marker>
              <c:symbol val="none"/>
            </c:marker>
            <c:bubble3D val="0"/>
            <c:extLst>
              <c:ext xmlns:c16="http://schemas.microsoft.com/office/drawing/2014/chart" uri="{C3380CC4-5D6E-409C-BE32-E72D297353CC}">
                <c16:uniqueId val="{0000000F-9384-4186-A151-5FABA7F03640}"/>
              </c:ext>
            </c:extLst>
          </c:dPt>
          <c:dPt>
            <c:idx val="2"/>
            <c:marker>
              <c:symbol val="none"/>
            </c:marker>
            <c:bubble3D val="0"/>
            <c:extLst>
              <c:ext xmlns:c16="http://schemas.microsoft.com/office/drawing/2014/chart" uri="{C3380CC4-5D6E-409C-BE32-E72D297353CC}">
                <c16:uniqueId val="{00000010-9384-4186-A151-5FABA7F03640}"/>
              </c:ext>
            </c:extLst>
          </c:dPt>
          <c:xVal>
            <c:numRef>
              <c:f>Sheet1!$B$5:$D$5</c:f>
              <c:numCache>
                <c:formatCode>General</c:formatCode>
                <c:ptCount val="3"/>
                <c:pt idx="0">
                  <c:v>0.91</c:v>
                </c:pt>
                <c:pt idx="1">
                  <c:v>0.57999999999999996</c:v>
                </c:pt>
                <c:pt idx="2">
                  <c:v>1.43</c:v>
                </c:pt>
              </c:numCache>
            </c:numRef>
          </c:xVal>
          <c:yVal>
            <c:numRef>
              <c:f>Sheet1!$F$5:$H$5</c:f>
              <c:numCache>
                <c:formatCode>General</c:formatCode>
                <c:ptCount val="3"/>
                <c:pt idx="0">
                  <c:v>18.100000000000001</c:v>
                </c:pt>
                <c:pt idx="1">
                  <c:v>18.100000000000001</c:v>
                </c:pt>
                <c:pt idx="2">
                  <c:v>18.100000000000001</c:v>
                </c:pt>
              </c:numCache>
            </c:numRef>
          </c:yVal>
          <c:smooth val="0"/>
          <c:extLst>
            <c:ext xmlns:c16="http://schemas.microsoft.com/office/drawing/2014/chart" uri="{C3380CC4-5D6E-409C-BE32-E72D297353CC}">
              <c16:uniqueId val="{00000011-9384-4186-A151-5FABA7F03640}"/>
            </c:ext>
          </c:extLst>
        </c:ser>
        <c:ser>
          <c:idx val="2"/>
          <c:order val="4"/>
          <c:tx>
            <c:strRef>
              <c:f>Sheet1!$A$7</c:f>
              <c:strCache>
                <c:ptCount val="1"/>
                <c:pt idx="0">
                  <c:v>Asian</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12-9384-4186-A151-5FABA7F03640}"/>
              </c:ext>
            </c:extLst>
          </c:dPt>
          <c:dPt>
            <c:idx val="1"/>
            <c:marker>
              <c:symbol val="none"/>
            </c:marker>
            <c:bubble3D val="0"/>
            <c:spPr>
              <a:ln w="19050" cap="rnd">
                <a:solidFill>
                  <a:srgbClr val="000000"/>
                </a:solidFill>
                <a:round/>
              </a:ln>
              <a:effectLst/>
            </c:spPr>
            <c:extLst>
              <c:ext xmlns:c16="http://schemas.microsoft.com/office/drawing/2014/chart" uri="{C3380CC4-5D6E-409C-BE32-E72D297353CC}">
                <c16:uniqueId val="{00000014-9384-4186-A151-5FABA7F03640}"/>
              </c:ext>
            </c:extLst>
          </c:dPt>
          <c:dPt>
            <c:idx val="2"/>
            <c:marker>
              <c:symbol val="none"/>
            </c:marker>
            <c:bubble3D val="0"/>
            <c:spPr>
              <a:ln w="19050" cap="rnd">
                <a:solidFill>
                  <a:srgbClr val="000000"/>
                </a:solidFill>
                <a:round/>
              </a:ln>
              <a:effectLst/>
            </c:spPr>
            <c:extLst>
              <c:ext xmlns:c16="http://schemas.microsoft.com/office/drawing/2014/chart" uri="{C3380CC4-5D6E-409C-BE32-E72D297353CC}">
                <c16:uniqueId val="{00000016-9384-4186-A151-5FABA7F03640}"/>
              </c:ext>
            </c:extLst>
          </c:dPt>
          <c:xVal>
            <c:numRef>
              <c:f>Sheet1!$B$7:$D$7</c:f>
              <c:numCache>
                <c:formatCode>General</c:formatCode>
                <c:ptCount val="3"/>
                <c:pt idx="0">
                  <c:v>0.52</c:v>
                </c:pt>
                <c:pt idx="1">
                  <c:v>0.32</c:v>
                </c:pt>
                <c:pt idx="2">
                  <c:v>0.85</c:v>
                </c:pt>
              </c:numCache>
            </c:numRef>
          </c:xVal>
          <c:yVal>
            <c:numRef>
              <c:f>Sheet1!$F$7:$H$7</c:f>
              <c:numCache>
                <c:formatCode>General</c:formatCode>
                <c:ptCount val="3"/>
                <c:pt idx="0">
                  <c:v>16.5</c:v>
                </c:pt>
                <c:pt idx="1">
                  <c:v>16.5</c:v>
                </c:pt>
                <c:pt idx="2">
                  <c:v>16.5</c:v>
                </c:pt>
              </c:numCache>
            </c:numRef>
          </c:yVal>
          <c:smooth val="0"/>
          <c:extLst>
            <c:ext xmlns:c16="http://schemas.microsoft.com/office/drawing/2014/chart" uri="{C3380CC4-5D6E-409C-BE32-E72D297353CC}">
              <c16:uniqueId val="{00000017-9384-4186-A151-5FABA7F03640}"/>
            </c:ext>
          </c:extLst>
        </c:ser>
        <c:ser>
          <c:idx val="4"/>
          <c:order val="5"/>
          <c:tx>
            <c:strRef>
              <c:f>Sheet1!$A$8</c:f>
              <c:strCache>
                <c:ptCount val="1"/>
                <c:pt idx="0">
                  <c:v>North America</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spPr>
              <a:ln w="19050" cap="rnd">
                <a:solidFill>
                  <a:srgbClr val="000000"/>
                </a:solidFill>
                <a:round/>
              </a:ln>
              <a:effectLst/>
            </c:spPr>
            <c:extLst>
              <c:ext xmlns:c16="http://schemas.microsoft.com/office/drawing/2014/chart" uri="{C3380CC4-5D6E-409C-BE32-E72D297353CC}">
                <c16:uniqueId val="{00000019-9384-4186-A151-5FABA7F03640}"/>
              </c:ext>
            </c:extLst>
          </c:dPt>
          <c:dPt>
            <c:idx val="1"/>
            <c:marker>
              <c:symbol val="none"/>
            </c:marker>
            <c:bubble3D val="0"/>
            <c:spPr>
              <a:ln w="19050" cap="rnd">
                <a:solidFill>
                  <a:srgbClr val="000000"/>
                </a:solidFill>
                <a:round/>
              </a:ln>
              <a:effectLst/>
            </c:spPr>
            <c:extLst>
              <c:ext xmlns:c16="http://schemas.microsoft.com/office/drawing/2014/chart" uri="{C3380CC4-5D6E-409C-BE32-E72D297353CC}">
                <c16:uniqueId val="{0000001B-9384-4186-A151-5FABA7F03640}"/>
              </c:ext>
            </c:extLst>
          </c:dPt>
          <c:dPt>
            <c:idx val="2"/>
            <c:marker>
              <c:symbol val="none"/>
            </c:marker>
            <c:bubble3D val="0"/>
            <c:spPr>
              <a:ln w="19050" cap="rnd">
                <a:solidFill>
                  <a:srgbClr val="000000"/>
                </a:solidFill>
                <a:round/>
              </a:ln>
              <a:effectLst/>
            </c:spPr>
            <c:extLst>
              <c:ext xmlns:c16="http://schemas.microsoft.com/office/drawing/2014/chart" uri="{C3380CC4-5D6E-409C-BE32-E72D297353CC}">
                <c16:uniqueId val="{0000001D-9384-4186-A151-5FABA7F03640}"/>
              </c:ext>
            </c:extLst>
          </c:dPt>
          <c:xVal>
            <c:numRef>
              <c:f>Sheet1!$B$8:$D$8</c:f>
              <c:numCache>
                <c:formatCode>General</c:formatCode>
                <c:ptCount val="3"/>
                <c:pt idx="0">
                  <c:v>0.83</c:v>
                </c:pt>
                <c:pt idx="1">
                  <c:v>0.41</c:v>
                </c:pt>
                <c:pt idx="2">
                  <c:v>1.67</c:v>
                </c:pt>
              </c:numCache>
            </c:numRef>
          </c:xVal>
          <c:yVal>
            <c:numRef>
              <c:f>Sheet1!$F$8:$H$8</c:f>
              <c:numCache>
                <c:formatCode>General</c:formatCode>
                <c:ptCount val="3"/>
                <c:pt idx="0">
                  <c:v>15.2</c:v>
                </c:pt>
                <c:pt idx="1">
                  <c:v>15.2</c:v>
                </c:pt>
                <c:pt idx="2">
                  <c:v>15.2</c:v>
                </c:pt>
              </c:numCache>
            </c:numRef>
          </c:yVal>
          <c:smooth val="0"/>
          <c:extLst>
            <c:ext xmlns:c16="http://schemas.microsoft.com/office/drawing/2014/chart" uri="{C3380CC4-5D6E-409C-BE32-E72D297353CC}">
              <c16:uniqueId val="{0000001E-9384-4186-A151-5FABA7F03640}"/>
            </c:ext>
          </c:extLst>
        </c:ser>
        <c:ser>
          <c:idx val="5"/>
          <c:order val="6"/>
          <c:tx>
            <c:strRef>
              <c:f>Sheet1!$A$9</c:f>
              <c:strCache>
                <c:ptCount val="1"/>
                <c:pt idx="0">
                  <c:v>Europe</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spPr>
              <a:ln w="19050" cap="rnd">
                <a:solidFill>
                  <a:srgbClr val="000000"/>
                </a:solidFill>
                <a:round/>
              </a:ln>
              <a:effectLst/>
            </c:spPr>
            <c:extLst>
              <c:ext xmlns:c16="http://schemas.microsoft.com/office/drawing/2014/chart" uri="{C3380CC4-5D6E-409C-BE32-E72D297353CC}">
                <c16:uniqueId val="{00000020-9384-4186-A151-5FABA7F03640}"/>
              </c:ext>
            </c:extLst>
          </c:dPt>
          <c:dPt>
            <c:idx val="1"/>
            <c:marker>
              <c:symbol val="none"/>
            </c:marker>
            <c:bubble3D val="0"/>
            <c:extLst>
              <c:ext xmlns:c16="http://schemas.microsoft.com/office/drawing/2014/chart" uri="{C3380CC4-5D6E-409C-BE32-E72D297353CC}">
                <c16:uniqueId val="{00000021-9384-4186-A151-5FABA7F03640}"/>
              </c:ext>
            </c:extLst>
          </c:dPt>
          <c:dPt>
            <c:idx val="2"/>
            <c:marker>
              <c:symbol val="none"/>
            </c:marker>
            <c:bubble3D val="0"/>
            <c:extLst>
              <c:ext xmlns:c16="http://schemas.microsoft.com/office/drawing/2014/chart" uri="{C3380CC4-5D6E-409C-BE32-E72D297353CC}">
                <c16:uniqueId val="{00000022-9384-4186-A151-5FABA7F03640}"/>
              </c:ext>
            </c:extLst>
          </c:dPt>
          <c:xVal>
            <c:numRef>
              <c:f>Sheet1!$B$9:$D$9</c:f>
              <c:numCache>
                <c:formatCode>General</c:formatCode>
                <c:ptCount val="3"/>
                <c:pt idx="0">
                  <c:v>0.64</c:v>
                </c:pt>
                <c:pt idx="1">
                  <c:v>0.32</c:v>
                </c:pt>
                <c:pt idx="2">
                  <c:v>1.26</c:v>
                </c:pt>
              </c:numCache>
            </c:numRef>
          </c:xVal>
          <c:yVal>
            <c:numRef>
              <c:f>Sheet1!$F$9:$H$9</c:f>
              <c:numCache>
                <c:formatCode>General</c:formatCode>
                <c:ptCount val="3"/>
                <c:pt idx="0">
                  <c:v>14.5</c:v>
                </c:pt>
                <c:pt idx="1">
                  <c:v>14.5</c:v>
                </c:pt>
                <c:pt idx="2">
                  <c:v>14.5</c:v>
                </c:pt>
              </c:numCache>
            </c:numRef>
          </c:yVal>
          <c:smooth val="0"/>
          <c:extLst>
            <c:ext xmlns:c16="http://schemas.microsoft.com/office/drawing/2014/chart" uri="{C3380CC4-5D6E-409C-BE32-E72D297353CC}">
              <c16:uniqueId val="{00000023-9384-4186-A151-5FABA7F03640}"/>
            </c:ext>
          </c:extLst>
        </c:ser>
        <c:ser>
          <c:idx val="3"/>
          <c:order val="7"/>
          <c:tx>
            <c:strRef>
              <c:f>Sheet1!$A$10</c:f>
              <c:strCache>
                <c:ptCount val="1"/>
                <c:pt idx="0">
                  <c:v>Asia</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spPr>
              <a:ln w="19050" cap="rnd">
                <a:solidFill>
                  <a:srgbClr val="000000"/>
                </a:solidFill>
                <a:round/>
              </a:ln>
              <a:effectLst/>
            </c:spPr>
            <c:extLst>
              <c:ext xmlns:c16="http://schemas.microsoft.com/office/drawing/2014/chart" uri="{C3380CC4-5D6E-409C-BE32-E72D297353CC}">
                <c16:uniqueId val="{00000025-9384-4186-A151-5FABA7F03640}"/>
              </c:ext>
            </c:extLst>
          </c:dPt>
          <c:dPt>
            <c:idx val="1"/>
            <c:marker>
              <c:symbol val="none"/>
            </c:marker>
            <c:bubble3D val="0"/>
            <c:extLst>
              <c:ext xmlns:c16="http://schemas.microsoft.com/office/drawing/2014/chart" uri="{C3380CC4-5D6E-409C-BE32-E72D297353CC}">
                <c16:uniqueId val="{00000026-9384-4186-A151-5FABA7F03640}"/>
              </c:ext>
            </c:extLst>
          </c:dPt>
          <c:dPt>
            <c:idx val="2"/>
            <c:marker>
              <c:symbol val="none"/>
            </c:marker>
            <c:bubble3D val="0"/>
            <c:extLst>
              <c:ext xmlns:c16="http://schemas.microsoft.com/office/drawing/2014/chart" uri="{C3380CC4-5D6E-409C-BE32-E72D297353CC}">
                <c16:uniqueId val="{00000027-9384-4186-A151-5FABA7F03640}"/>
              </c:ext>
            </c:extLst>
          </c:dPt>
          <c:xVal>
            <c:numRef>
              <c:f>Sheet1!$B$10:$D$10</c:f>
              <c:numCache>
                <c:formatCode>General</c:formatCode>
                <c:ptCount val="3"/>
                <c:pt idx="0">
                  <c:v>0.54</c:v>
                </c:pt>
                <c:pt idx="1">
                  <c:v>0.33</c:v>
                </c:pt>
                <c:pt idx="2">
                  <c:v>0.88</c:v>
                </c:pt>
              </c:numCache>
            </c:numRef>
          </c:xVal>
          <c:yVal>
            <c:numRef>
              <c:f>Sheet1!$F$10:$H$10</c:f>
              <c:numCache>
                <c:formatCode>General</c:formatCode>
                <c:ptCount val="3"/>
                <c:pt idx="0">
                  <c:v>13.8</c:v>
                </c:pt>
                <c:pt idx="1">
                  <c:v>13.8</c:v>
                </c:pt>
                <c:pt idx="2">
                  <c:v>13.8</c:v>
                </c:pt>
              </c:numCache>
            </c:numRef>
          </c:yVal>
          <c:smooth val="0"/>
          <c:extLst>
            <c:ext xmlns:c16="http://schemas.microsoft.com/office/drawing/2014/chart" uri="{C3380CC4-5D6E-409C-BE32-E72D297353CC}">
              <c16:uniqueId val="{00000028-9384-4186-A151-5FABA7F03640}"/>
            </c:ext>
          </c:extLst>
        </c:ser>
        <c:ser>
          <c:idx val="11"/>
          <c:order val="8"/>
          <c:tx>
            <c:strRef>
              <c:f>Sheet1!$A$11</c:f>
              <c:strCache>
                <c:ptCount val="1"/>
                <c:pt idx="0">
                  <c:v>ECOG PS 0 </c:v>
                </c:pt>
              </c:strCache>
            </c:strRef>
          </c:tx>
          <c:spPr>
            <a:ln w="19050" cap="rnd">
              <a:solidFill>
                <a:srgbClr val="000000"/>
              </a:solidFill>
              <a:round/>
            </a:ln>
            <a:effectLst/>
          </c:spPr>
          <c:marker>
            <c:symbol val="circle"/>
            <c:size val="5"/>
            <c:spPr>
              <a:solidFill>
                <a:schemeClr val="accent6">
                  <a:lumMod val="60000"/>
                </a:schemeClr>
              </a:solidFill>
              <a:ln w="9525">
                <a:solidFill>
                  <a:schemeClr val="accent6">
                    <a:lumMod val="60000"/>
                  </a:schemeClr>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45-D961-4162-8227-265A0D39A013}"/>
              </c:ext>
            </c:extLst>
          </c:dPt>
          <c:dPt>
            <c:idx val="1"/>
            <c:marker>
              <c:symbol val="none"/>
            </c:marker>
            <c:bubble3D val="0"/>
            <c:extLst>
              <c:ext xmlns:c16="http://schemas.microsoft.com/office/drawing/2014/chart" uri="{C3380CC4-5D6E-409C-BE32-E72D297353CC}">
                <c16:uniqueId val="{00000043-D961-4162-8227-265A0D39A013}"/>
              </c:ext>
            </c:extLst>
          </c:dPt>
          <c:dPt>
            <c:idx val="2"/>
            <c:marker>
              <c:symbol val="none"/>
            </c:marker>
            <c:bubble3D val="0"/>
            <c:extLst>
              <c:ext xmlns:c16="http://schemas.microsoft.com/office/drawing/2014/chart" uri="{C3380CC4-5D6E-409C-BE32-E72D297353CC}">
                <c16:uniqueId val="{00000044-D961-4162-8227-265A0D39A013}"/>
              </c:ext>
            </c:extLst>
          </c:dPt>
          <c:xVal>
            <c:numRef>
              <c:f>Sheet1!$B$11:$D$11</c:f>
              <c:numCache>
                <c:formatCode>General</c:formatCode>
                <c:ptCount val="3"/>
                <c:pt idx="0">
                  <c:v>0.7</c:v>
                </c:pt>
                <c:pt idx="1">
                  <c:v>0.46</c:v>
                </c:pt>
                <c:pt idx="2">
                  <c:v>1.07</c:v>
                </c:pt>
              </c:numCache>
            </c:numRef>
          </c:xVal>
          <c:yVal>
            <c:numRef>
              <c:f>Sheet1!$F$11:$H$11</c:f>
              <c:numCache>
                <c:formatCode>General</c:formatCode>
                <c:ptCount val="3"/>
                <c:pt idx="0">
                  <c:v>12.5</c:v>
                </c:pt>
                <c:pt idx="1">
                  <c:v>12.5</c:v>
                </c:pt>
                <c:pt idx="2">
                  <c:v>12.5</c:v>
                </c:pt>
              </c:numCache>
            </c:numRef>
          </c:yVal>
          <c:smooth val="0"/>
          <c:extLst>
            <c:ext xmlns:c16="http://schemas.microsoft.com/office/drawing/2014/chart" uri="{C3380CC4-5D6E-409C-BE32-E72D297353CC}">
              <c16:uniqueId val="{0000003E-69AC-4018-93CE-4D62EFC79790}"/>
            </c:ext>
          </c:extLst>
        </c:ser>
        <c:ser>
          <c:idx val="12"/>
          <c:order val="9"/>
          <c:tx>
            <c:strRef>
              <c:f>Sheet1!$A$12</c:f>
              <c:strCache>
                <c:ptCount val="1"/>
                <c:pt idx="0">
                  <c:v>ECOG PS 1</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1"/>
            <c:marker>
              <c:symbol val="none"/>
            </c:marker>
            <c:bubble3D val="0"/>
            <c:extLst>
              <c:ext xmlns:c16="http://schemas.microsoft.com/office/drawing/2014/chart" uri="{C3380CC4-5D6E-409C-BE32-E72D297353CC}">
                <c16:uniqueId val="{00000042-D961-4162-8227-265A0D39A013}"/>
              </c:ext>
            </c:extLst>
          </c:dPt>
          <c:dPt>
            <c:idx val="2"/>
            <c:marker>
              <c:symbol val="none"/>
            </c:marker>
            <c:bubble3D val="0"/>
            <c:extLst>
              <c:ext xmlns:c16="http://schemas.microsoft.com/office/drawing/2014/chart" uri="{C3380CC4-5D6E-409C-BE32-E72D297353CC}">
                <c16:uniqueId val="{00000041-D961-4162-8227-265A0D39A013}"/>
              </c:ext>
            </c:extLst>
          </c:dPt>
          <c:xVal>
            <c:numRef>
              <c:f>Sheet1!$B$12:$D$12</c:f>
              <c:numCache>
                <c:formatCode>General</c:formatCode>
                <c:ptCount val="3"/>
                <c:pt idx="0">
                  <c:v>0.76</c:v>
                </c:pt>
                <c:pt idx="1">
                  <c:v>0.46</c:v>
                </c:pt>
                <c:pt idx="2">
                  <c:v>1.25</c:v>
                </c:pt>
              </c:numCache>
            </c:numRef>
          </c:xVal>
          <c:yVal>
            <c:numRef>
              <c:f>Sheet1!$F$12:$H$12</c:f>
              <c:numCache>
                <c:formatCode>General</c:formatCode>
                <c:ptCount val="3"/>
                <c:pt idx="0">
                  <c:v>11.7</c:v>
                </c:pt>
                <c:pt idx="1">
                  <c:v>11.7</c:v>
                </c:pt>
                <c:pt idx="2">
                  <c:v>11.7</c:v>
                </c:pt>
              </c:numCache>
            </c:numRef>
          </c:yVal>
          <c:smooth val="0"/>
          <c:extLst>
            <c:ext xmlns:c16="http://schemas.microsoft.com/office/drawing/2014/chart" uri="{C3380CC4-5D6E-409C-BE32-E72D297353CC}">
              <c16:uniqueId val="{0000003F-69AC-4018-93CE-4D62EFC79790}"/>
            </c:ext>
          </c:extLst>
        </c:ser>
        <c:ser>
          <c:idx val="23"/>
          <c:order val="10"/>
          <c:tx>
            <c:strRef>
              <c:f>Sheet1!$A$13</c:f>
              <c:strCache>
                <c:ptCount val="1"/>
                <c:pt idx="0">
                  <c:v>IB / II</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spPr>
              <a:ln w="19050" cap="rnd">
                <a:solidFill>
                  <a:srgbClr val="000000"/>
                </a:solidFill>
                <a:round/>
              </a:ln>
              <a:effectLst/>
            </c:spPr>
            <c:extLst>
              <c:ext xmlns:c16="http://schemas.microsoft.com/office/drawing/2014/chart" uri="{C3380CC4-5D6E-409C-BE32-E72D297353CC}">
                <c16:uniqueId val="{0000002A-9384-4186-A151-5FABA7F03640}"/>
              </c:ext>
            </c:extLst>
          </c:dPt>
          <c:dPt>
            <c:idx val="1"/>
            <c:marker>
              <c:symbol val="none"/>
            </c:marker>
            <c:bubble3D val="0"/>
            <c:extLst>
              <c:ext xmlns:c16="http://schemas.microsoft.com/office/drawing/2014/chart" uri="{C3380CC4-5D6E-409C-BE32-E72D297353CC}">
                <c16:uniqueId val="{0000002B-9384-4186-A151-5FABA7F03640}"/>
              </c:ext>
            </c:extLst>
          </c:dPt>
          <c:dPt>
            <c:idx val="2"/>
            <c:marker>
              <c:symbol val="none"/>
            </c:marker>
            <c:bubble3D val="0"/>
            <c:extLst>
              <c:ext xmlns:c16="http://schemas.microsoft.com/office/drawing/2014/chart" uri="{C3380CC4-5D6E-409C-BE32-E72D297353CC}">
                <c16:uniqueId val="{0000002C-9384-4186-A151-5FABA7F03640}"/>
              </c:ext>
            </c:extLst>
          </c:dPt>
          <c:xVal>
            <c:numRef>
              <c:f>Sheet1!$B$13:$D$13</c:f>
              <c:numCache>
                <c:formatCode>General</c:formatCode>
                <c:ptCount val="3"/>
                <c:pt idx="0">
                  <c:v>0.77</c:v>
                </c:pt>
                <c:pt idx="1">
                  <c:v>0.44</c:v>
                </c:pt>
                <c:pt idx="2">
                  <c:v>1.35</c:v>
                </c:pt>
              </c:numCache>
            </c:numRef>
          </c:xVal>
          <c:yVal>
            <c:numRef>
              <c:f>Sheet1!$F$13:$H$13</c:f>
              <c:numCache>
                <c:formatCode>General</c:formatCode>
                <c:ptCount val="3"/>
                <c:pt idx="0">
                  <c:v>10.4</c:v>
                </c:pt>
                <c:pt idx="1">
                  <c:v>10.4</c:v>
                </c:pt>
                <c:pt idx="2">
                  <c:v>10.4</c:v>
                </c:pt>
              </c:numCache>
            </c:numRef>
          </c:yVal>
          <c:smooth val="0"/>
          <c:extLst>
            <c:ext xmlns:c16="http://schemas.microsoft.com/office/drawing/2014/chart" uri="{C3380CC4-5D6E-409C-BE32-E72D297353CC}">
              <c16:uniqueId val="{0000002D-9384-4186-A151-5FABA7F03640}"/>
            </c:ext>
          </c:extLst>
        </c:ser>
        <c:ser>
          <c:idx val="7"/>
          <c:order val="11"/>
          <c:tx>
            <c:strRef>
              <c:f>Sheet1!$A$14</c:f>
              <c:strCache>
                <c:ptCount val="1"/>
                <c:pt idx="0">
                  <c:v>IIIA</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2E-9384-4186-A151-5FABA7F03640}"/>
              </c:ext>
            </c:extLst>
          </c:dPt>
          <c:dPt>
            <c:idx val="1"/>
            <c:marker>
              <c:symbol val="none"/>
            </c:marker>
            <c:bubble3D val="0"/>
            <c:extLst>
              <c:ext xmlns:c16="http://schemas.microsoft.com/office/drawing/2014/chart" uri="{C3380CC4-5D6E-409C-BE32-E72D297353CC}">
                <c16:uniqueId val="{0000002F-9384-4186-A151-5FABA7F03640}"/>
              </c:ext>
            </c:extLst>
          </c:dPt>
          <c:dPt>
            <c:idx val="2"/>
            <c:marker>
              <c:symbol val="none"/>
            </c:marker>
            <c:bubble3D val="0"/>
            <c:extLst>
              <c:ext xmlns:c16="http://schemas.microsoft.com/office/drawing/2014/chart" uri="{C3380CC4-5D6E-409C-BE32-E72D297353CC}">
                <c16:uniqueId val="{00000030-9384-4186-A151-5FABA7F03640}"/>
              </c:ext>
            </c:extLst>
          </c:dPt>
          <c:xVal>
            <c:numRef>
              <c:f>Sheet1!$B$14:$D$14</c:f>
              <c:numCache>
                <c:formatCode>General</c:formatCode>
                <c:ptCount val="3"/>
                <c:pt idx="0">
                  <c:v>0.7</c:v>
                </c:pt>
                <c:pt idx="1">
                  <c:v>0.47</c:v>
                </c:pt>
                <c:pt idx="2">
                  <c:v>1.05</c:v>
                </c:pt>
              </c:numCache>
            </c:numRef>
          </c:xVal>
          <c:yVal>
            <c:numRef>
              <c:f>Sheet1!$F$14:$H$14</c:f>
              <c:numCache>
                <c:formatCode>General</c:formatCode>
                <c:ptCount val="3"/>
                <c:pt idx="0">
                  <c:v>9.6</c:v>
                </c:pt>
                <c:pt idx="1">
                  <c:v>9.6</c:v>
                </c:pt>
                <c:pt idx="2">
                  <c:v>9.6</c:v>
                </c:pt>
              </c:numCache>
            </c:numRef>
          </c:yVal>
          <c:smooth val="0"/>
          <c:extLst>
            <c:ext xmlns:c16="http://schemas.microsoft.com/office/drawing/2014/chart" uri="{C3380CC4-5D6E-409C-BE32-E72D297353CC}">
              <c16:uniqueId val="{00000031-9384-4186-A151-5FABA7F03640}"/>
            </c:ext>
          </c:extLst>
        </c:ser>
        <c:ser>
          <c:idx val="9"/>
          <c:order val="12"/>
          <c:tx>
            <c:strRef>
              <c:f>Sheet1!$A$15</c:f>
              <c:strCache>
                <c:ptCount val="1"/>
                <c:pt idx="0">
                  <c:v>Squamous</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spPr>
              <a:ln w="19050" cap="rnd">
                <a:solidFill>
                  <a:srgbClr val="000000"/>
                </a:solidFill>
                <a:round/>
              </a:ln>
              <a:effectLst/>
            </c:spPr>
            <c:extLst>
              <c:ext xmlns:c16="http://schemas.microsoft.com/office/drawing/2014/chart" uri="{C3380CC4-5D6E-409C-BE32-E72D297353CC}">
                <c16:uniqueId val="{00000033-9384-4186-A151-5FABA7F03640}"/>
              </c:ext>
            </c:extLst>
          </c:dPt>
          <c:dPt>
            <c:idx val="1"/>
            <c:marker>
              <c:symbol val="none"/>
            </c:marker>
            <c:bubble3D val="0"/>
            <c:extLst>
              <c:ext xmlns:c16="http://schemas.microsoft.com/office/drawing/2014/chart" uri="{C3380CC4-5D6E-409C-BE32-E72D297353CC}">
                <c16:uniqueId val="{00000034-9384-4186-A151-5FABA7F03640}"/>
              </c:ext>
            </c:extLst>
          </c:dPt>
          <c:dPt>
            <c:idx val="2"/>
            <c:marker>
              <c:symbol val="none"/>
            </c:marker>
            <c:bubble3D val="0"/>
            <c:extLst>
              <c:ext xmlns:c16="http://schemas.microsoft.com/office/drawing/2014/chart" uri="{C3380CC4-5D6E-409C-BE32-E72D297353CC}">
                <c16:uniqueId val="{00000035-9384-4186-A151-5FABA7F03640}"/>
              </c:ext>
            </c:extLst>
          </c:dPt>
          <c:xVal>
            <c:numRef>
              <c:f>Sheet1!$B$15:$D$15</c:f>
              <c:numCache>
                <c:formatCode>General</c:formatCode>
                <c:ptCount val="3"/>
                <c:pt idx="0">
                  <c:v>0.71</c:v>
                </c:pt>
                <c:pt idx="1">
                  <c:v>0.46</c:v>
                </c:pt>
                <c:pt idx="2">
                  <c:v>1.1100000000000001</c:v>
                </c:pt>
              </c:numCache>
            </c:numRef>
          </c:xVal>
          <c:yVal>
            <c:numRef>
              <c:f>Sheet1!$F$15:$H$15</c:f>
              <c:numCache>
                <c:formatCode>General</c:formatCode>
                <c:ptCount val="3"/>
                <c:pt idx="0">
                  <c:v>8.3000000000000007</c:v>
                </c:pt>
                <c:pt idx="1">
                  <c:v>8.3000000000000007</c:v>
                </c:pt>
                <c:pt idx="2">
                  <c:v>8.3000000000000007</c:v>
                </c:pt>
              </c:numCache>
            </c:numRef>
          </c:yVal>
          <c:smooth val="0"/>
          <c:extLst>
            <c:ext xmlns:c16="http://schemas.microsoft.com/office/drawing/2014/chart" uri="{C3380CC4-5D6E-409C-BE32-E72D297353CC}">
              <c16:uniqueId val="{00000036-9384-4186-A151-5FABA7F03640}"/>
            </c:ext>
          </c:extLst>
        </c:ser>
        <c:ser>
          <c:idx val="10"/>
          <c:order val="13"/>
          <c:tx>
            <c:strRef>
              <c:f>Sheet1!$A$16</c:f>
              <c:strCache>
                <c:ptCount val="1"/>
                <c:pt idx="0">
                  <c:v>Non-squamous</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37-9384-4186-A151-5FABA7F03640}"/>
              </c:ext>
            </c:extLst>
          </c:dPt>
          <c:dPt>
            <c:idx val="1"/>
            <c:marker>
              <c:symbol val="none"/>
            </c:marker>
            <c:bubble3D val="0"/>
            <c:extLst>
              <c:ext xmlns:c16="http://schemas.microsoft.com/office/drawing/2014/chart" uri="{C3380CC4-5D6E-409C-BE32-E72D297353CC}">
                <c16:uniqueId val="{00000038-9384-4186-A151-5FABA7F03640}"/>
              </c:ext>
            </c:extLst>
          </c:dPt>
          <c:dPt>
            <c:idx val="2"/>
            <c:marker>
              <c:symbol val="none"/>
            </c:marker>
            <c:bubble3D val="0"/>
            <c:extLst>
              <c:ext xmlns:c16="http://schemas.microsoft.com/office/drawing/2014/chart" uri="{C3380CC4-5D6E-409C-BE32-E72D297353CC}">
                <c16:uniqueId val="{00000039-9384-4186-A151-5FABA7F03640}"/>
              </c:ext>
            </c:extLst>
          </c:dPt>
          <c:xVal>
            <c:numRef>
              <c:f>Sheet1!$B$16:$D$16</c:f>
              <c:numCache>
                <c:formatCode>General</c:formatCode>
                <c:ptCount val="3"/>
                <c:pt idx="0">
                  <c:v>0.72</c:v>
                </c:pt>
                <c:pt idx="1">
                  <c:v>0.45</c:v>
                </c:pt>
                <c:pt idx="2">
                  <c:v>1.1599999999999999</c:v>
                </c:pt>
              </c:numCache>
            </c:numRef>
          </c:xVal>
          <c:yVal>
            <c:numRef>
              <c:f>Sheet1!$F$16:$H$16</c:f>
              <c:numCache>
                <c:formatCode>General</c:formatCode>
                <c:ptCount val="3"/>
                <c:pt idx="0">
                  <c:v>7.6</c:v>
                </c:pt>
                <c:pt idx="1">
                  <c:v>7.6</c:v>
                </c:pt>
                <c:pt idx="2">
                  <c:v>7.6</c:v>
                </c:pt>
              </c:numCache>
            </c:numRef>
          </c:yVal>
          <c:smooth val="0"/>
          <c:extLst>
            <c:ext xmlns:c16="http://schemas.microsoft.com/office/drawing/2014/chart" uri="{C3380CC4-5D6E-409C-BE32-E72D297353CC}">
              <c16:uniqueId val="{0000003A-9384-4186-A151-5FABA7F03640}"/>
            </c:ext>
          </c:extLst>
        </c:ser>
        <c:ser>
          <c:idx val="15"/>
          <c:order val="14"/>
          <c:tx>
            <c:strRef>
              <c:f>Sheet1!$A$17</c:f>
              <c:strCache>
                <c:ptCount val="1"/>
                <c:pt idx="0">
                  <c:v>PD-L1 &lt;1%</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3B-9384-4186-A151-5FABA7F03640}"/>
              </c:ext>
            </c:extLst>
          </c:dPt>
          <c:dPt>
            <c:idx val="1"/>
            <c:marker>
              <c:symbol val="none"/>
            </c:marker>
            <c:bubble3D val="0"/>
            <c:extLst>
              <c:ext xmlns:c16="http://schemas.microsoft.com/office/drawing/2014/chart" uri="{C3380CC4-5D6E-409C-BE32-E72D297353CC}">
                <c16:uniqueId val="{0000003C-9384-4186-A151-5FABA7F03640}"/>
              </c:ext>
            </c:extLst>
          </c:dPt>
          <c:dPt>
            <c:idx val="2"/>
            <c:marker>
              <c:symbol val="none"/>
            </c:marker>
            <c:bubble3D val="0"/>
            <c:extLst>
              <c:ext xmlns:c16="http://schemas.microsoft.com/office/drawing/2014/chart" uri="{C3380CC4-5D6E-409C-BE32-E72D297353CC}">
                <c16:uniqueId val="{0000003D-9384-4186-A151-5FABA7F03640}"/>
              </c:ext>
            </c:extLst>
          </c:dPt>
          <c:xVal>
            <c:numRef>
              <c:f>Sheet1!$B$17:$D$17</c:f>
              <c:numCache>
                <c:formatCode>General</c:formatCode>
                <c:ptCount val="3"/>
                <c:pt idx="0">
                  <c:v>0.89</c:v>
                </c:pt>
                <c:pt idx="1">
                  <c:v>0.56999999999999995</c:v>
                </c:pt>
                <c:pt idx="2">
                  <c:v>1.41</c:v>
                </c:pt>
              </c:numCache>
            </c:numRef>
          </c:xVal>
          <c:yVal>
            <c:numRef>
              <c:f>Sheet1!$F$17:$H$17</c:f>
              <c:numCache>
                <c:formatCode>General</c:formatCode>
                <c:ptCount val="3"/>
                <c:pt idx="0">
                  <c:v>6.4</c:v>
                </c:pt>
                <c:pt idx="1">
                  <c:v>6.4</c:v>
                </c:pt>
                <c:pt idx="2">
                  <c:v>6.4</c:v>
                </c:pt>
              </c:numCache>
            </c:numRef>
          </c:yVal>
          <c:smooth val="0"/>
          <c:extLst>
            <c:ext xmlns:c16="http://schemas.microsoft.com/office/drawing/2014/chart" uri="{C3380CC4-5D6E-409C-BE32-E72D297353CC}">
              <c16:uniqueId val="{0000003E-9384-4186-A151-5FABA7F03640}"/>
            </c:ext>
          </c:extLst>
        </c:ser>
        <c:ser>
          <c:idx val="20"/>
          <c:order val="15"/>
          <c:tx>
            <c:strRef>
              <c:f>Sheet1!$A$18</c:f>
              <c:strCache>
                <c:ptCount val="1"/>
                <c:pt idx="0">
                  <c:v>PD-L1 ≥1%</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3F-9384-4186-A151-5FABA7F03640}"/>
              </c:ext>
            </c:extLst>
          </c:dPt>
          <c:dPt>
            <c:idx val="1"/>
            <c:marker>
              <c:symbol val="none"/>
            </c:marker>
            <c:bubble3D val="0"/>
            <c:extLst>
              <c:ext xmlns:c16="http://schemas.microsoft.com/office/drawing/2014/chart" uri="{C3380CC4-5D6E-409C-BE32-E72D297353CC}">
                <c16:uniqueId val="{00000040-9384-4186-A151-5FABA7F03640}"/>
              </c:ext>
            </c:extLst>
          </c:dPt>
          <c:dPt>
            <c:idx val="2"/>
            <c:marker>
              <c:symbol val="none"/>
            </c:marker>
            <c:bubble3D val="0"/>
            <c:extLst>
              <c:ext xmlns:c16="http://schemas.microsoft.com/office/drawing/2014/chart" uri="{C3380CC4-5D6E-409C-BE32-E72D297353CC}">
                <c16:uniqueId val="{00000041-9384-4186-A151-5FABA7F03640}"/>
              </c:ext>
            </c:extLst>
          </c:dPt>
          <c:xVal>
            <c:numRef>
              <c:f>Sheet1!$B$18:$D$18</c:f>
              <c:numCache>
                <c:formatCode>General</c:formatCode>
                <c:ptCount val="3"/>
                <c:pt idx="0">
                  <c:v>0.51</c:v>
                </c:pt>
                <c:pt idx="1">
                  <c:v>0.31</c:v>
                </c:pt>
                <c:pt idx="2">
                  <c:v>0.84</c:v>
                </c:pt>
              </c:numCache>
            </c:numRef>
          </c:xVal>
          <c:yVal>
            <c:numRef>
              <c:f>Sheet1!$F$18:$H$18</c:f>
              <c:numCache>
                <c:formatCode>General</c:formatCode>
                <c:ptCount val="3"/>
                <c:pt idx="0">
                  <c:v>5.7</c:v>
                </c:pt>
                <c:pt idx="1">
                  <c:v>5.7</c:v>
                </c:pt>
                <c:pt idx="2">
                  <c:v>5.7</c:v>
                </c:pt>
              </c:numCache>
            </c:numRef>
          </c:yVal>
          <c:smooth val="0"/>
          <c:extLst>
            <c:ext xmlns:c16="http://schemas.microsoft.com/office/drawing/2014/chart" uri="{C3380CC4-5D6E-409C-BE32-E72D297353CC}">
              <c16:uniqueId val="{00000042-9384-4186-A151-5FABA7F03640}"/>
            </c:ext>
          </c:extLst>
        </c:ser>
        <c:ser>
          <c:idx val="6"/>
          <c:order val="16"/>
          <c:tx>
            <c:strRef>
              <c:f>Sheet1!$A$19</c:f>
              <c:strCache>
                <c:ptCount val="1"/>
                <c:pt idx="0">
                  <c:v>PD-L1 1-49%</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43-9384-4186-A151-5FABA7F03640}"/>
              </c:ext>
            </c:extLst>
          </c:dPt>
          <c:dPt>
            <c:idx val="1"/>
            <c:marker>
              <c:symbol val="none"/>
            </c:marker>
            <c:bubble3D val="0"/>
            <c:extLst>
              <c:ext xmlns:c16="http://schemas.microsoft.com/office/drawing/2014/chart" uri="{C3380CC4-5D6E-409C-BE32-E72D297353CC}">
                <c16:uniqueId val="{00000044-9384-4186-A151-5FABA7F03640}"/>
              </c:ext>
            </c:extLst>
          </c:dPt>
          <c:dPt>
            <c:idx val="2"/>
            <c:marker>
              <c:symbol val="none"/>
            </c:marker>
            <c:bubble3D val="0"/>
            <c:extLst>
              <c:ext xmlns:c16="http://schemas.microsoft.com/office/drawing/2014/chart" uri="{C3380CC4-5D6E-409C-BE32-E72D297353CC}">
                <c16:uniqueId val="{00000045-9384-4186-A151-5FABA7F03640}"/>
              </c:ext>
            </c:extLst>
          </c:dPt>
          <c:xVal>
            <c:numRef>
              <c:f>Sheet1!$B$19:$D$19</c:f>
              <c:numCache>
                <c:formatCode>General</c:formatCode>
                <c:ptCount val="3"/>
                <c:pt idx="0">
                  <c:v>0.66</c:v>
                </c:pt>
                <c:pt idx="1">
                  <c:v>0.35</c:v>
                </c:pt>
                <c:pt idx="2">
                  <c:v>1.24</c:v>
                </c:pt>
              </c:numCache>
            </c:numRef>
          </c:xVal>
          <c:yVal>
            <c:numRef>
              <c:f>Sheet1!$F$19:$H$19</c:f>
              <c:numCache>
                <c:formatCode>General</c:formatCode>
                <c:ptCount val="3"/>
                <c:pt idx="0">
                  <c:v>4.8</c:v>
                </c:pt>
                <c:pt idx="1">
                  <c:v>4.8</c:v>
                </c:pt>
                <c:pt idx="2">
                  <c:v>4.8</c:v>
                </c:pt>
              </c:numCache>
            </c:numRef>
          </c:yVal>
          <c:smooth val="0"/>
          <c:extLst>
            <c:ext xmlns:c16="http://schemas.microsoft.com/office/drawing/2014/chart" uri="{C3380CC4-5D6E-409C-BE32-E72D297353CC}">
              <c16:uniqueId val="{00000046-9384-4186-A151-5FABA7F03640}"/>
            </c:ext>
          </c:extLst>
        </c:ser>
        <c:ser>
          <c:idx val="16"/>
          <c:order val="17"/>
          <c:tx>
            <c:strRef>
              <c:f>Sheet1!$A$20</c:f>
              <c:strCache>
                <c:ptCount val="1"/>
                <c:pt idx="0">
                  <c:v>PD-L1 &gt;=50%</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47-9384-4186-A151-5FABA7F03640}"/>
              </c:ext>
            </c:extLst>
          </c:dPt>
          <c:dPt>
            <c:idx val="1"/>
            <c:marker>
              <c:symbol val="none"/>
            </c:marker>
            <c:bubble3D val="0"/>
            <c:extLst>
              <c:ext xmlns:c16="http://schemas.microsoft.com/office/drawing/2014/chart" uri="{C3380CC4-5D6E-409C-BE32-E72D297353CC}">
                <c16:uniqueId val="{00000048-9384-4186-A151-5FABA7F03640}"/>
              </c:ext>
            </c:extLst>
          </c:dPt>
          <c:dPt>
            <c:idx val="2"/>
            <c:marker>
              <c:symbol val="none"/>
            </c:marker>
            <c:bubble3D val="0"/>
            <c:extLst>
              <c:ext xmlns:c16="http://schemas.microsoft.com/office/drawing/2014/chart" uri="{C3380CC4-5D6E-409C-BE32-E72D297353CC}">
                <c16:uniqueId val="{00000049-9384-4186-A151-5FABA7F03640}"/>
              </c:ext>
            </c:extLst>
          </c:dPt>
          <c:xVal>
            <c:numRef>
              <c:f>Sheet1!$B$20:$D$20</c:f>
              <c:numCache>
                <c:formatCode>General</c:formatCode>
                <c:ptCount val="3"/>
                <c:pt idx="0">
                  <c:v>0.33</c:v>
                </c:pt>
                <c:pt idx="1">
                  <c:v>0.14000000000000001</c:v>
                </c:pt>
                <c:pt idx="2">
                  <c:v>0.78</c:v>
                </c:pt>
              </c:numCache>
            </c:numRef>
          </c:xVal>
          <c:yVal>
            <c:numRef>
              <c:f>Sheet1!$F$20:$H$20</c:f>
              <c:numCache>
                <c:formatCode>General</c:formatCode>
                <c:ptCount val="3"/>
                <c:pt idx="0">
                  <c:v>4</c:v>
                </c:pt>
                <c:pt idx="1">
                  <c:v>4</c:v>
                </c:pt>
                <c:pt idx="2">
                  <c:v>4</c:v>
                </c:pt>
              </c:numCache>
            </c:numRef>
          </c:yVal>
          <c:smooth val="0"/>
          <c:extLst>
            <c:ext xmlns:c16="http://schemas.microsoft.com/office/drawing/2014/chart" uri="{C3380CC4-5D6E-409C-BE32-E72D297353CC}">
              <c16:uniqueId val="{0000004A-9384-4186-A151-5FABA7F03640}"/>
            </c:ext>
          </c:extLst>
        </c:ser>
        <c:ser>
          <c:idx val="1"/>
          <c:order val="18"/>
          <c:tx>
            <c:strRef>
              <c:f>Sheet1!$A$21</c:f>
              <c:strCache>
                <c:ptCount val="1"/>
                <c:pt idx="0">
                  <c:v>Cis</c:v>
                </c:pt>
              </c:strCache>
            </c:strRef>
          </c:tx>
          <c:spPr>
            <a:ln w="19050" cap="rnd">
              <a:solidFill>
                <a:srgbClr val="000000"/>
              </a:solidFill>
              <a:round/>
            </a:ln>
            <a:effectLst/>
          </c:spPr>
          <c:marker>
            <c:symbol val="circle"/>
            <c:size val="5"/>
            <c:spPr>
              <a:solidFill>
                <a:schemeClr val="accent2"/>
              </a:solidFill>
              <a:ln w="9525">
                <a:solidFill>
                  <a:schemeClr val="accent2"/>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3D-D961-4162-8227-265A0D39A013}"/>
              </c:ext>
            </c:extLst>
          </c:dPt>
          <c:dPt>
            <c:idx val="1"/>
            <c:marker>
              <c:symbol val="none"/>
            </c:marker>
            <c:bubble3D val="0"/>
            <c:extLst>
              <c:ext xmlns:c16="http://schemas.microsoft.com/office/drawing/2014/chart" uri="{C3380CC4-5D6E-409C-BE32-E72D297353CC}">
                <c16:uniqueId val="{0000003C-D961-4162-8227-265A0D39A013}"/>
              </c:ext>
            </c:extLst>
          </c:dPt>
          <c:dPt>
            <c:idx val="2"/>
            <c:marker>
              <c:symbol val="none"/>
            </c:marker>
            <c:bubble3D val="0"/>
            <c:extLst>
              <c:ext xmlns:c16="http://schemas.microsoft.com/office/drawing/2014/chart" uri="{C3380CC4-5D6E-409C-BE32-E72D297353CC}">
                <c16:uniqueId val="{0000003B-D961-4162-8227-265A0D39A013}"/>
              </c:ext>
            </c:extLst>
          </c:dPt>
          <c:xVal>
            <c:numRef>
              <c:f>Sheet1!$B$21:$D$21</c:f>
              <c:numCache>
                <c:formatCode>General</c:formatCode>
                <c:ptCount val="3"/>
                <c:pt idx="0">
                  <c:v>0.81</c:v>
                </c:pt>
                <c:pt idx="1">
                  <c:v>0.56000000000000005</c:v>
                </c:pt>
                <c:pt idx="2">
                  <c:v>1.18</c:v>
                </c:pt>
              </c:numCache>
            </c:numRef>
          </c:xVal>
          <c:yVal>
            <c:numRef>
              <c:f>Sheet1!$F$21:$H$21</c:f>
              <c:numCache>
                <c:formatCode>General</c:formatCode>
                <c:ptCount val="3"/>
                <c:pt idx="0">
                  <c:v>2.9</c:v>
                </c:pt>
                <c:pt idx="1">
                  <c:v>2.9</c:v>
                </c:pt>
                <c:pt idx="2">
                  <c:v>2.9</c:v>
                </c:pt>
              </c:numCache>
            </c:numRef>
          </c:yVal>
          <c:smooth val="0"/>
          <c:extLst>
            <c:ext xmlns:c16="http://schemas.microsoft.com/office/drawing/2014/chart" uri="{C3380CC4-5D6E-409C-BE32-E72D297353CC}">
              <c16:uniqueId val="{0000003B-69AC-4018-93CE-4D62EFC79790}"/>
            </c:ext>
          </c:extLst>
        </c:ser>
        <c:ser>
          <c:idx val="8"/>
          <c:order val="19"/>
          <c:tx>
            <c:strRef>
              <c:f>Sheet1!$A$22</c:f>
              <c:strCache>
                <c:ptCount val="1"/>
                <c:pt idx="0">
                  <c:v>Carbo</c:v>
                </c:pt>
              </c:strCache>
            </c:strRef>
          </c:tx>
          <c:spPr>
            <a:ln w="19050" cap="rnd">
              <a:solidFill>
                <a:srgbClr val="000000"/>
              </a:solidFill>
              <a:round/>
            </a:ln>
            <a:effectLst/>
          </c:spPr>
          <c:marker>
            <c:symbol val="circle"/>
            <c:size val="5"/>
            <c:spPr>
              <a:solidFill>
                <a:schemeClr val="accent3">
                  <a:lumMod val="60000"/>
                </a:schemeClr>
              </a:solidFill>
              <a:ln w="9525">
                <a:solidFill>
                  <a:schemeClr val="accent3">
                    <a:lumMod val="60000"/>
                  </a:schemeClr>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40-D961-4162-8227-265A0D39A013}"/>
              </c:ext>
            </c:extLst>
          </c:dPt>
          <c:dPt>
            <c:idx val="1"/>
            <c:marker>
              <c:symbol val="none"/>
            </c:marker>
            <c:bubble3D val="0"/>
            <c:extLst>
              <c:ext xmlns:c16="http://schemas.microsoft.com/office/drawing/2014/chart" uri="{C3380CC4-5D6E-409C-BE32-E72D297353CC}">
                <c16:uniqueId val="{0000003F-D961-4162-8227-265A0D39A013}"/>
              </c:ext>
            </c:extLst>
          </c:dPt>
          <c:dPt>
            <c:idx val="2"/>
            <c:marker>
              <c:symbol val="none"/>
            </c:marker>
            <c:bubble3D val="0"/>
            <c:extLst>
              <c:ext xmlns:c16="http://schemas.microsoft.com/office/drawing/2014/chart" uri="{C3380CC4-5D6E-409C-BE32-E72D297353CC}">
                <c16:uniqueId val="{0000003E-D961-4162-8227-265A0D39A013}"/>
              </c:ext>
            </c:extLst>
          </c:dPt>
          <c:xVal>
            <c:numRef>
              <c:f>Sheet1!$B$22:$D$22</c:f>
              <c:numCache>
                <c:formatCode>General</c:formatCode>
                <c:ptCount val="3"/>
                <c:pt idx="0">
                  <c:v>0.39</c:v>
                </c:pt>
                <c:pt idx="1">
                  <c:v>0.18</c:v>
                </c:pt>
                <c:pt idx="2">
                  <c:v>0.86</c:v>
                </c:pt>
              </c:numCache>
            </c:numRef>
          </c:xVal>
          <c:yVal>
            <c:numRef>
              <c:f>Sheet1!$F$22:$H$22</c:f>
              <c:numCache>
                <c:formatCode>General</c:formatCode>
                <c:ptCount val="3"/>
                <c:pt idx="0">
                  <c:v>2</c:v>
                </c:pt>
                <c:pt idx="1">
                  <c:v>2</c:v>
                </c:pt>
                <c:pt idx="2">
                  <c:v>2</c:v>
                </c:pt>
              </c:numCache>
            </c:numRef>
          </c:yVal>
          <c:smooth val="0"/>
          <c:extLst>
            <c:ext xmlns:c16="http://schemas.microsoft.com/office/drawing/2014/chart" uri="{C3380CC4-5D6E-409C-BE32-E72D297353CC}">
              <c16:uniqueId val="{0000003C-69AC-4018-93CE-4D62EFC79790}"/>
            </c:ext>
          </c:extLst>
        </c:ser>
        <c:dLbls>
          <c:showLegendKey val="0"/>
          <c:showVal val="0"/>
          <c:showCatName val="0"/>
          <c:showSerName val="0"/>
          <c:showPercent val="0"/>
          <c:showBubbleSize val="0"/>
        </c:dLbls>
        <c:axId val="494700904"/>
        <c:axId val="494693456"/>
        <c:extLst/>
      </c:scatterChart>
      <c:valAx>
        <c:axId val="494700904"/>
        <c:scaling>
          <c:logBase val="2"/>
          <c:orientation val="minMax"/>
          <c:max val="4"/>
          <c:min val="0.125"/>
        </c:scaling>
        <c:delete val="0"/>
        <c:axPos val="b"/>
        <c:numFmt formatCode="General" sourceLinked="1"/>
        <c:majorTickMark val="out"/>
        <c:minorTickMark val="none"/>
        <c:tickLblPos val="low"/>
        <c:spPr>
          <a:noFill/>
          <a:ln w="9525" cap="sq" cmpd="sng" algn="ctr">
            <a:solidFill>
              <a:srgbClr val="433F3F"/>
            </a:solidFill>
            <a:round/>
          </a:ln>
          <a:effectLst/>
        </c:spPr>
        <c:txPr>
          <a:bodyPr rot="-60000000" spcFirstLastPara="1" vertOverflow="ellipsis" vert="horz" wrap="square" anchor="ctr" anchorCtr="1"/>
          <a:lstStyle/>
          <a:p>
            <a:pPr>
              <a:defRPr lang="ja-JP" sz="1050" b="1" i="0" u="none" strike="noStrike" kern="1200" baseline="0">
                <a:solidFill>
                  <a:srgbClr val="433F3F"/>
                </a:solidFill>
                <a:latin typeface="Arial" panose="020B0604020202020204" pitchFamily="34" charset="0"/>
                <a:ea typeface="+mn-ea"/>
                <a:cs typeface="Arial" panose="020B0604020202020204" pitchFamily="34" charset="0"/>
              </a:defRPr>
            </a:pPr>
            <a:endParaRPr lang="en-US"/>
          </a:p>
        </c:txPr>
        <c:crossAx val="494693456"/>
        <c:crossesAt val="0"/>
        <c:crossBetween val="midCat"/>
      </c:valAx>
      <c:valAx>
        <c:axId val="494693456"/>
        <c:scaling>
          <c:orientation val="minMax"/>
          <c:max val="22"/>
          <c:min val="1"/>
        </c:scaling>
        <c:delete val="0"/>
        <c:axPos val="l"/>
        <c:numFmt formatCode="General" sourceLinked="1"/>
        <c:majorTickMark val="none"/>
        <c:minorTickMark val="none"/>
        <c:tickLblPos val="none"/>
        <c:spPr>
          <a:noFill/>
          <a:ln w="9525" cap="flat" cmpd="sng" algn="ctr">
            <a:solidFill>
              <a:srgbClr val="000000"/>
            </a:solidFill>
            <a:prstDash val="dash"/>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494700904"/>
        <c:crosses val="autoZero"/>
        <c:crossBetween val="midCat"/>
      </c:valAx>
      <c:spPr>
        <a:noFill/>
        <a:ln w="25400">
          <a:noFill/>
        </a:ln>
        <a:effectLst/>
      </c:spPr>
    </c:plotArea>
    <c:plotVisOnly val="1"/>
    <c:dispBlanksAs val="gap"/>
    <c:showDLblsOverMax val="0"/>
  </c:chart>
  <c:spPr>
    <a:noFill/>
    <a:ln cap="flat">
      <a:noFill/>
      <a:bevel/>
    </a:ln>
    <a:effectLst/>
  </c:spPr>
  <c:txPr>
    <a:bodyPr/>
    <a:lstStyle/>
    <a:p>
      <a:pPr>
        <a:defRPr b="1"/>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52608170916867"/>
          <c:y val="0"/>
          <c:w val="0.79411540900443878"/>
          <c:h val="0.96154108003749694"/>
        </c:manualLayout>
      </c:layout>
      <c:bubbleChart>
        <c:varyColors val="0"/>
        <c:ser>
          <c:idx val="0"/>
          <c:order val="0"/>
          <c:tx>
            <c:strRef>
              <c:f>Sheet1!$C$1</c:f>
              <c:strCache>
                <c:ptCount val="1"/>
                <c:pt idx="0">
                  <c:v>Y-Values</c:v>
                </c:pt>
              </c:strCache>
            </c:strRef>
          </c:tx>
          <c:spPr>
            <a:solidFill>
              <a:schemeClr val="tx1"/>
            </a:solidFill>
            <a:ln>
              <a:noFill/>
            </a:ln>
            <a:effectLst/>
          </c:spPr>
          <c:invertIfNegative val="0"/>
          <c:errBars>
            <c:errDir val="x"/>
            <c:errBarType val="both"/>
            <c:errValType val="cust"/>
            <c:noEndCap val="0"/>
            <c:plus>
              <c:numRef>
                <c:f>Sheet1!$J$2:$J$23</c:f>
                <c:numCache>
                  <c:formatCode>General</c:formatCode>
                  <c:ptCount val="22"/>
                  <c:pt idx="0">
                    <c:v>0.19999999999999996</c:v>
                  </c:pt>
                  <c:pt idx="1">
                    <c:v>0.33000000000000007</c:v>
                  </c:pt>
                  <c:pt idx="2">
                    <c:v>0.28000000000000003</c:v>
                  </c:pt>
                  <c:pt idx="3">
                    <c:v>0.20999999999999996</c:v>
                  </c:pt>
                  <c:pt idx="4">
                    <c:v>0.6100000000000001</c:v>
                  </c:pt>
                  <c:pt idx="5">
                    <c:v>0.24</c:v>
                  </c:pt>
                  <c:pt idx="6">
                    <c:v>0.43999999999999995</c:v>
                  </c:pt>
                  <c:pt idx="7">
                    <c:v>0.30000000000000004</c:v>
                  </c:pt>
                  <c:pt idx="8">
                    <c:v>0.30000000000000004</c:v>
                  </c:pt>
                  <c:pt idx="9">
                    <c:v>0.32000000000000006</c:v>
                  </c:pt>
                  <c:pt idx="10">
                    <c:v>0.31000000000000005</c:v>
                  </c:pt>
                  <c:pt idx="11">
                    <c:v>0.82000000000000006</c:v>
                  </c:pt>
                  <c:pt idx="12">
                    <c:v>0.32000000000000006</c:v>
                  </c:pt>
                  <c:pt idx="13">
                    <c:v>0.30000000000000004</c:v>
                  </c:pt>
                  <c:pt idx="14">
                    <c:v>0.58000000000000007</c:v>
                  </c:pt>
                  <c:pt idx="15">
                    <c:v>0.26</c:v>
                  </c:pt>
                  <c:pt idx="16">
                    <c:v>0.4900000000000001</c:v>
                  </c:pt>
                  <c:pt idx="17">
                    <c:v>0.40999999999999992</c:v>
                  </c:pt>
                  <c:pt idx="18">
                    <c:v>0.35000000000000009</c:v>
                  </c:pt>
                  <c:pt idx="19">
                    <c:v>0.41000000000000003</c:v>
                  </c:pt>
                  <c:pt idx="20">
                    <c:v>0.41000000000000003</c:v>
                  </c:pt>
                  <c:pt idx="21">
                    <c:v>0.25</c:v>
                  </c:pt>
                </c:numCache>
              </c:numRef>
            </c:plus>
            <c:minus>
              <c:numRef>
                <c:f>Sheet1!$I$2:$I$23</c:f>
                <c:numCache>
                  <c:formatCode>General</c:formatCode>
                  <c:ptCount val="22"/>
                  <c:pt idx="0">
                    <c:v>0.15000000000000002</c:v>
                  </c:pt>
                  <c:pt idx="1">
                    <c:v>0.24</c:v>
                  </c:pt>
                  <c:pt idx="2">
                    <c:v>0.20999999999999996</c:v>
                  </c:pt>
                  <c:pt idx="3">
                    <c:v>0.16999999999999998</c:v>
                  </c:pt>
                  <c:pt idx="4">
                    <c:v>0.37</c:v>
                  </c:pt>
                  <c:pt idx="5">
                    <c:v>0.18000000000000005</c:v>
                  </c:pt>
                  <c:pt idx="6">
                    <c:v>0.29000000000000004</c:v>
                  </c:pt>
                  <c:pt idx="7">
                    <c:v>0.19999999999999996</c:v>
                  </c:pt>
                  <c:pt idx="8">
                    <c:v>0.21999999999999997</c:v>
                  </c:pt>
                  <c:pt idx="9">
                    <c:v>0.19999999999999996</c:v>
                  </c:pt>
                  <c:pt idx="10">
                    <c:v>0.22000000000000008</c:v>
                  </c:pt>
                  <c:pt idx="11">
                    <c:v>0.41000000000000003</c:v>
                  </c:pt>
                  <c:pt idx="12">
                    <c:v>0.21999999999999997</c:v>
                  </c:pt>
                  <c:pt idx="13">
                    <c:v>0.20999999999999996</c:v>
                  </c:pt>
                  <c:pt idx="14">
                    <c:v>0.33</c:v>
                  </c:pt>
                  <c:pt idx="15">
                    <c:v>0.17999999999999994</c:v>
                  </c:pt>
                  <c:pt idx="16">
                    <c:v>0.30999999999999994</c:v>
                  </c:pt>
                  <c:pt idx="17">
                    <c:v>0.27</c:v>
                  </c:pt>
                  <c:pt idx="18">
                    <c:v>0.23999999999999994</c:v>
                  </c:pt>
                  <c:pt idx="19">
                    <c:v>0.25</c:v>
                  </c:pt>
                  <c:pt idx="20">
                    <c:v>0.24</c:v>
                  </c:pt>
                  <c:pt idx="21">
                    <c:v>0.18999999999999995</c:v>
                  </c:pt>
                </c:numCache>
              </c:numRef>
            </c:minus>
            <c:spPr>
              <a:noFill/>
              <a:ln w="9525" cap="flat" cmpd="sng" algn="ctr">
                <a:solidFill>
                  <a:schemeClr val="tx1"/>
                </a:solidFill>
                <a:miter lim="800000"/>
              </a:ln>
              <a:effectLst/>
            </c:spPr>
          </c:errBars>
          <c:xVal>
            <c:numRef>
              <c:f>Sheet1!$B$2:$B$23</c:f>
              <c:numCache>
                <c:formatCode>General</c:formatCode>
                <c:ptCount val="22"/>
                <c:pt idx="0">
                  <c:v>0.68</c:v>
                </c:pt>
                <c:pt idx="1">
                  <c:v>0.71</c:v>
                </c:pt>
                <c:pt idx="2">
                  <c:v>0.69</c:v>
                </c:pt>
                <c:pt idx="3">
                  <c:v>0.61</c:v>
                </c:pt>
                <c:pt idx="4">
                  <c:v>0.95</c:v>
                </c:pt>
                <c:pt idx="5">
                  <c:v>0.65</c:v>
                </c:pt>
                <c:pt idx="6">
                  <c:v>0.78</c:v>
                </c:pt>
                <c:pt idx="7">
                  <c:v>0.6</c:v>
                </c:pt>
                <c:pt idx="8">
                  <c:v>0.76</c:v>
                </c:pt>
                <c:pt idx="9">
                  <c:v>0.48</c:v>
                </c:pt>
                <c:pt idx="10">
                  <c:v>0.79</c:v>
                </c:pt>
                <c:pt idx="11">
                  <c:v>0.76</c:v>
                </c:pt>
                <c:pt idx="12">
                  <c:v>0.71</c:v>
                </c:pt>
                <c:pt idx="13">
                  <c:v>0.69</c:v>
                </c:pt>
                <c:pt idx="14">
                  <c:v>0.76</c:v>
                </c:pt>
                <c:pt idx="15">
                  <c:v>0.56999999999999995</c:v>
                </c:pt>
                <c:pt idx="16">
                  <c:v>0.83</c:v>
                </c:pt>
                <c:pt idx="17">
                  <c:v>0.76</c:v>
                </c:pt>
                <c:pt idx="18">
                  <c:v>0.7</c:v>
                </c:pt>
                <c:pt idx="19">
                  <c:v>0.6</c:v>
                </c:pt>
                <c:pt idx="20">
                  <c:v>0.59</c:v>
                </c:pt>
                <c:pt idx="21">
                  <c:v>0.73</c:v>
                </c:pt>
              </c:numCache>
            </c:numRef>
          </c:xVal>
          <c:yVal>
            <c:numRef>
              <c:f>Sheet1!$C$2:$C$23</c:f>
              <c:numCache>
                <c:formatCode>General</c:formatCode>
                <c:ptCount val="22"/>
                <c:pt idx="0">
                  <c:v>22.3</c:v>
                </c:pt>
                <c:pt idx="1">
                  <c:v>21.1</c:v>
                </c:pt>
                <c:pt idx="2">
                  <c:v>20.22</c:v>
                </c:pt>
                <c:pt idx="3">
                  <c:v>19</c:v>
                </c:pt>
                <c:pt idx="4">
                  <c:v>18.100000000000001</c:v>
                </c:pt>
                <c:pt idx="5">
                  <c:v>16.95</c:v>
                </c:pt>
                <c:pt idx="6">
                  <c:v>16</c:v>
                </c:pt>
                <c:pt idx="7">
                  <c:v>14.82</c:v>
                </c:pt>
                <c:pt idx="8">
                  <c:v>13.9</c:v>
                </c:pt>
                <c:pt idx="9">
                  <c:v>12.66</c:v>
                </c:pt>
                <c:pt idx="10">
                  <c:v>11.8</c:v>
                </c:pt>
                <c:pt idx="11">
                  <c:v>10.8</c:v>
                </c:pt>
                <c:pt idx="12">
                  <c:v>9.65</c:v>
                </c:pt>
                <c:pt idx="13">
                  <c:v>8.77</c:v>
                </c:pt>
                <c:pt idx="14">
                  <c:v>7.58</c:v>
                </c:pt>
                <c:pt idx="15">
                  <c:v>6.66</c:v>
                </c:pt>
                <c:pt idx="16">
                  <c:v>5.7</c:v>
                </c:pt>
                <c:pt idx="17">
                  <c:v>4.5</c:v>
                </c:pt>
                <c:pt idx="18">
                  <c:v>3.57</c:v>
                </c:pt>
                <c:pt idx="19">
                  <c:v>2.7</c:v>
                </c:pt>
                <c:pt idx="20">
                  <c:v>1.5</c:v>
                </c:pt>
                <c:pt idx="21">
                  <c:v>0.63</c:v>
                </c:pt>
              </c:numCache>
            </c:numRef>
          </c:yVal>
          <c:bubbleSize>
            <c:numRef>
              <c:f>Sheet1!$D$2:$D$23</c:f>
              <c:numCache>
                <c:formatCode>General</c:formatCode>
                <c:ptCount val="22"/>
                <c:pt idx="0">
                  <c:v>236</c:v>
                </c:pt>
                <c:pt idx="1">
                  <c:v>103</c:v>
                </c:pt>
                <c:pt idx="2">
                  <c:v>133</c:v>
                </c:pt>
                <c:pt idx="3">
                  <c:v>172</c:v>
                </c:pt>
                <c:pt idx="4">
                  <c:v>64</c:v>
                </c:pt>
                <c:pt idx="5">
                  <c:v>160</c:v>
                </c:pt>
                <c:pt idx="6">
                  <c:v>76</c:v>
                </c:pt>
                <c:pt idx="7">
                  <c:v>100</c:v>
                </c:pt>
                <c:pt idx="8">
                  <c:v>136</c:v>
                </c:pt>
                <c:pt idx="9">
                  <c:v>62</c:v>
                </c:pt>
                <c:pt idx="10">
                  <c:v>143</c:v>
                </c:pt>
                <c:pt idx="11">
                  <c:v>31</c:v>
                </c:pt>
                <c:pt idx="12">
                  <c:v>115</c:v>
                </c:pt>
                <c:pt idx="13">
                  <c:v>119</c:v>
                </c:pt>
                <c:pt idx="14">
                  <c:v>49</c:v>
                </c:pt>
                <c:pt idx="15">
                  <c:v>114</c:v>
                </c:pt>
                <c:pt idx="16">
                  <c:v>72</c:v>
                </c:pt>
                <c:pt idx="17">
                  <c:v>83</c:v>
                </c:pt>
                <c:pt idx="18">
                  <c:v>95</c:v>
                </c:pt>
                <c:pt idx="19">
                  <c:v>58</c:v>
                </c:pt>
                <c:pt idx="20">
                  <c:v>58</c:v>
                </c:pt>
                <c:pt idx="21">
                  <c:v>178</c:v>
                </c:pt>
              </c:numCache>
            </c:numRef>
          </c:bubbleSize>
          <c:bubble3D val="0"/>
          <c:extLst>
            <c:ext xmlns:c16="http://schemas.microsoft.com/office/drawing/2014/chart" uri="{C3380CC4-5D6E-409C-BE32-E72D297353CC}">
              <c16:uniqueId val="{00000000-D36C-4244-A2CE-250E55BCC832}"/>
            </c:ext>
          </c:extLst>
        </c:ser>
        <c:ser>
          <c:idx val="1"/>
          <c:order val="1"/>
          <c:tx>
            <c:v>tick marks</c:v>
          </c:tx>
          <c:spPr>
            <a:noFill/>
            <a:ln w="25400">
              <a:noFill/>
            </a:ln>
            <a:effectLst/>
          </c:spPr>
          <c:invertIfNegative val="0"/>
          <c:xVal>
            <c:numRef>
              <c:f>Sheet1!$B$25:$B$30</c:f>
              <c:numCache>
                <c:formatCode>General</c:formatCode>
                <c:ptCount val="6"/>
                <c:pt idx="0">
                  <c:v>0.25</c:v>
                </c:pt>
                <c:pt idx="1">
                  <c:v>0.5</c:v>
                </c:pt>
                <c:pt idx="2">
                  <c:v>1</c:v>
                </c:pt>
                <c:pt idx="3">
                  <c:v>2</c:v>
                </c:pt>
                <c:pt idx="4">
                  <c:v>3</c:v>
                </c:pt>
                <c:pt idx="5">
                  <c:v>4</c:v>
                </c:pt>
              </c:numCache>
            </c:numRef>
          </c:xVal>
          <c:yVal>
            <c:numRef>
              <c:f>Sheet1!$C$25:$C$30</c:f>
              <c:numCache>
                <c:formatCode>General</c:formatCode>
                <c:ptCount val="6"/>
                <c:pt idx="0">
                  <c:v>0</c:v>
                </c:pt>
                <c:pt idx="1">
                  <c:v>0</c:v>
                </c:pt>
                <c:pt idx="2">
                  <c:v>0</c:v>
                </c:pt>
                <c:pt idx="3">
                  <c:v>0</c:v>
                </c:pt>
                <c:pt idx="4">
                  <c:v>0</c:v>
                </c:pt>
                <c:pt idx="5">
                  <c:v>0</c:v>
                </c:pt>
              </c:numCache>
            </c:numRef>
          </c:yVal>
          <c:bubbleSize>
            <c:numRef>
              <c:f>Sheet1!$D$25:$D$30</c:f>
              <c:numCache>
                <c:formatCode>General</c:formatCode>
                <c:ptCount val="6"/>
                <c:pt idx="0">
                  <c:v>100</c:v>
                </c:pt>
                <c:pt idx="1">
                  <c:v>100</c:v>
                </c:pt>
                <c:pt idx="2">
                  <c:v>100</c:v>
                </c:pt>
                <c:pt idx="3">
                  <c:v>100</c:v>
                </c:pt>
                <c:pt idx="4">
                  <c:v>100</c:v>
                </c:pt>
                <c:pt idx="5">
                  <c:v>100</c:v>
                </c:pt>
              </c:numCache>
            </c:numRef>
          </c:bubbleSize>
          <c:bubble3D val="0"/>
          <c:extLst>
            <c:ext xmlns:c16="http://schemas.microsoft.com/office/drawing/2014/chart" uri="{C3380CC4-5D6E-409C-BE32-E72D297353CC}">
              <c16:uniqueId val="{00000001-D36C-4244-A2CE-250E55BCC832}"/>
            </c:ext>
          </c:extLst>
        </c:ser>
        <c:dLbls>
          <c:showLegendKey val="0"/>
          <c:showVal val="0"/>
          <c:showCatName val="0"/>
          <c:showSerName val="0"/>
          <c:showPercent val="0"/>
          <c:showBubbleSize val="0"/>
        </c:dLbls>
        <c:bubbleScale val="8"/>
        <c:showNegBubbles val="0"/>
        <c:axId val="415005184"/>
        <c:axId val="293428128"/>
      </c:bubbleChart>
      <c:valAx>
        <c:axId val="415005184"/>
        <c:scaling>
          <c:logBase val="10"/>
          <c:orientation val="minMax"/>
          <c:max val="4"/>
          <c:min val="0.25"/>
        </c:scaling>
        <c:delete val="0"/>
        <c:axPos val="b"/>
        <c:numFmt formatCode="General" sourceLinked="1"/>
        <c:majorTickMark val="none"/>
        <c:minorTickMark val="none"/>
        <c:tickLblPos val="none"/>
        <c:spPr>
          <a:noFill/>
          <a:ln w="12700" cap="sq" cmpd="sng" algn="ctr">
            <a:solidFill>
              <a:schemeClr val="tx1"/>
            </a:solidFill>
            <a:miter lim="800000"/>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293428128"/>
        <c:crosses val="autoZero"/>
        <c:crossBetween val="midCat"/>
      </c:valAx>
      <c:valAx>
        <c:axId val="293428128"/>
        <c:scaling>
          <c:orientation val="minMax"/>
          <c:max val="23"/>
          <c:min val="0"/>
        </c:scaling>
        <c:delete val="0"/>
        <c:axPos val="l"/>
        <c:numFmt formatCode="General" sourceLinked="1"/>
        <c:majorTickMark val="none"/>
        <c:minorTickMark val="none"/>
        <c:tickLblPos val="none"/>
        <c:spPr>
          <a:noFill/>
          <a:ln w="12700" cap="flat" cmpd="sng" algn="ctr">
            <a:solidFill>
              <a:schemeClr val="tx1"/>
            </a:solidFill>
            <a:prstDash val="dash"/>
            <a:round/>
          </a:ln>
          <a:effectLst/>
        </c:spPr>
        <c:txPr>
          <a:bodyPr rot="-60000000" spcFirstLastPara="1" vertOverflow="ellipsis" vert="horz" wrap="square" anchor="ctr" anchorCtr="1"/>
          <a:lstStyle/>
          <a:p>
            <a:pPr>
              <a:defRPr sz="1000" b="0" i="0" u="none" strike="noStrike" kern="1200" baseline="0">
                <a:solidFill>
                  <a:srgbClr val="FF0000"/>
                </a:solidFill>
                <a:latin typeface="+mn-lt"/>
                <a:ea typeface="+mn-ea"/>
                <a:cs typeface="+mn-cs"/>
              </a:defRPr>
            </a:pPr>
            <a:endParaRPr lang="en-US"/>
          </a:p>
        </c:txPr>
        <c:crossAx val="415005184"/>
        <c:crossesAt val="1"/>
        <c:crossBetween val="midCat"/>
        <c:majorUnit val="1"/>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Tremelimumab</c:v>
                </c:pt>
              </c:strCache>
            </c:strRef>
          </c:tx>
          <c:spPr>
            <a:solidFill>
              <a:schemeClr val="accent1"/>
            </a:solidFill>
            <a:ln>
              <a:noFill/>
            </a:ln>
            <a:effectLst/>
          </c:spPr>
          <c:invertIfNegative val="0"/>
          <c:cat>
            <c:strRef>
              <c:f>Sheet1!$A$2:$A$5</c:f>
              <c:strCache>
                <c:ptCount val="4"/>
                <c:pt idx="0">
                  <c:v>Limited Stage SCLC</c:v>
                </c:pt>
                <c:pt idx="1">
                  <c:v>Extensive Stage SCLC</c:v>
                </c:pt>
                <c:pt idx="2">
                  <c:v>Stage I-III NSCLC</c:v>
                </c:pt>
                <c:pt idx="3">
                  <c:v>Stage IV NSCLC</c:v>
                </c:pt>
              </c:strCache>
            </c:strRef>
          </c:cat>
          <c:val>
            <c:numRef>
              <c:f>Sheet1!$B$2:$B$5</c:f>
              <c:numCache>
                <c:formatCode>General</c:formatCode>
                <c:ptCount val="4"/>
                <c:pt idx="3">
                  <c:v>4</c:v>
                </c:pt>
              </c:numCache>
            </c:numRef>
          </c:val>
          <c:extLst>
            <c:ext xmlns:c16="http://schemas.microsoft.com/office/drawing/2014/chart" uri="{C3380CC4-5D6E-409C-BE32-E72D297353CC}">
              <c16:uniqueId val="{00000000-B488-47CC-B0B3-C018E59D3205}"/>
            </c:ext>
          </c:extLst>
        </c:ser>
        <c:ser>
          <c:idx val="1"/>
          <c:order val="1"/>
          <c:tx>
            <c:strRef>
              <c:f>Sheet1!$C$1</c:f>
              <c:strCache>
                <c:ptCount val="1"/>
                <c:pt idx="0">
                  <c:v>Ipilimumab</c:v>
                </c:pt>
              </c:strCache>
            </c:strRef>
          </c:tx>
          <c:spPr>
            <a:solidFill>
              <a:schemeClr val="accent2"/>
            </a:solidFill>
            <a:ln>
              <a:noFill/>
            </a:ln>
            <a:effectLst/>
          </c:spPr>
          <c:invertIfNegative val="0"/>
          <c:cat>
            <c:strRef>
              <c:f>Sheet1!$A$2:$A$5</c:f>
              <c:strCache>
                <c:ptCount val="4"/>
                <c:pt idx="0">
                  <c:v>Limited Stage SCLC</c:v>
                </c:pt>
                <c:pt idx="1">
                  <c:v>Extensive Stage SCLC</c:v>
                </c:pt>
                <c:pt idx="2">
                  <c:v>Stage I-III NSCLC</c:v>
                </c:pt>
                <c:pt idx="3">
                  <c:v>Stage IV NSCLC</c:v>
                </c:pt>
              </c:strCache>
            </c:strRef>
          </c:cat>
          <c:val>
            <c:numRef>
              <c:f>Sheet1!$C$2:$C$5</c:f>
              <c:numCache>
                <c:formatCode>General</c:formatCode>
                <c:ptCount val="4"/>
                <c:pt idx="3">
                  <c:v>24</c:v>
                </c:pt>
              </c:numCache>
            </c:numRef>
          </c:val>
          <c:extLst>
            <c:ext xmlns:c16="http://schemas.microsoft.com/office/drawing/2014/chart" uri="{C3380CC4-5D6E-409C-BE32-E72D297353CC}">
              <c16:uniqueId val="{00000001-B488-47CC-B0B3-C018E59D3205}"/>
            </c:ext>
          </c:extLst>
        </c:ser>
        <c:ser>
          <c:idx val="2"/>
          <c:order val="2"/>
          <c:tx>
            <c:strRef>
              <c:f>Sheet1!$D$1</c:f>
              <c:strCache>
                <c:ptCount val="1"/>
                <c:pt idx="0">
                  <c:v>Cemiplimab</c:v>
                </c:pt>
              </c:strCache>
            </c:strRef>
          </c:tx>
          <c:spPr>
            <a:solidFill>
              <a:schemeClr val="accent3"/>
            </a:solidFill>
            <a:ln>
              <a:noFill/>
            </a:ln>
            <a:effectLst/>
          </c:spPr>
          <c:invertIfNegative val="0"/>
          <c:cat>
            <c:strRef>
              <c:f>Sheet1!$A$2:$A$5</c:f>
              <c:strCache>
                <c:ptCount val="4"/>
                <c:pt idx="0">
                  <c:v>Limited Stage SCLC</c:v>
                </c:pt>
                <c:pt idx="1">
                  <c:v>Extensive Stage SCLC</c:v>
                </c:pt>
                <c:pt idx="2">
                  <c:v>Stage I-III NSCLC</c:v>
                </c:pt>
                <c:pt idx="3">
                  <c:v>Stage IV NSCLC</c:v>
                </c:pt>
              </c:strCache>
            </c:strRef>
          </c:cat>
          <c:val>
            <c:numRef>
              <c:f>Sheet1!$D$2:$D$5</c:f>
              <c:numCache>
                <c:formatCode>General</c:formatCode>
                <c:ptCount val="4"/>
                <c:pt idx="3">
                  <c:v>24</c:v>
                </c:pt>
              </c:numCache>
            </c:numRef>
          </c:val>
          <c:extLst>
            <c:ext xmlns:c16="http://schemas.microsoft.com/office/drawing/2014/chart" uri="{C3380CC4-5D6E-409C-BE32-E72D297353CC}">
              <c16:uniqueId val="{00000002-B488-47CC-B0B3-C018E59D3205}"/>
            </c:ext>
          </c:extLst>
        </c:ser>
        <c:ser>
          <c:idx val="3"/>
          <c:order val="3"/>
          <c:tx>
            <c:strRef>
              <c:f>Sheet1!$E$1</c:f>
              <c:strCache>
                <c:ptCount val="1"/>
                <c:pt idx="0">
                  <c:v>Durvalumab</c:v>
                </c:pt>
              </c:strCache>
            </c:strRef>
          </c:tx>
          <c:spPr>
            <a:solidFill>
              <a:schemeClr val="accent4"/>
            </a:solidFill>
            <a:ln>
              <a:noFill/>
            </a:ln>
            <a:effectLst/>
          </c:spPr>
          <c:invertIfNegative val="0"/>
          <c:cat>
            <c:strRef>
              <c:f>Sheet1!$A$2:$A$5</c:f>
              <c:strCache>
                <c:ptCount val="4"/>
                <c:pt idx="0">
                  <c:v>Limited Stage SCLC</c:v>
                </c:pt>
                <c:pt idx="1">
                  <c:v>Extensive Stage SCLC</c:v>
                </c:pt>
                <c:pt idx="2">
                  <c:v>Stage I-III NSCLC</c:v>
                </c:pt>
                <c:pt idx="3">
                  <c:v>Stage IV NSCLC</c:v>
                </c:pt>
              </c:strCache>
            </c:strRef>
          </c:cat>
          <c:val>
            <c:numRef>
              <c:f>Sheet1!$E$2:$E$5</c:f>
              <c:numCache>
                <c:formatCode>General</c:formatCode>
                <c:ptCount val="4"/>
                <c:pt idx="0">
                  <c:v>24</c:v>
                </c:pt>
                <c:pt idx="1">
                  <c:v>36</c:v>
                </c:pt>
                <c:pt idx="2">
                  <c:v>15</c:v>
                </c:pt>
                <c:pt idx="3">
                  <c:v>36</c:v>
                </c:pt>
              </c:numCache>
            </c:numRef>
          </c:val>
          <c:extLst>
            <c:ext xmlns:c16="http://schemas.microsoft.com/office/drawing/2014/chart" uri="{C3380CC4-5D6E-409C-BE32-E72D297353CC}">
              <c16:uniqueId val="{00000003-B488-47CC-B0B3-C018E59D3205}"/>
            </c:ext>
          </c:extLst>
        </c:ser>
        <c:ser>
          <c:idx val="4"/>
          <c:order val="4"/>
          <c:tx>
            <c:strRef>
              <c:f>Sheet1!$F$1</c:f>
              <c:strCache>
                <c:ptCount val="1"/>
                <c:pt idx="0">
                  <c:v>Nivolumab</c:v>
                </c:pt>
              </c:strCache>
            </c:strRef>
          </c:tx>
          <c:spPr>
            <a:solidFill>
              <a:schemeClr val="accent5"/>
            </a:solidFill>
            <a:ln>
              <a:noFill/>
            </a:ln>
            <a:effectLst/>
          </c:spPr>
          <c:invertIfNegative val="0"/>
          <c:cat>
            <c:strRef>
              <c:f>Sheet1!$A$2:$A$5</c:f>
              <c:strCache>
                <c:ptCount val="4"/>
                <c:pt idx="0">
                  <c:v>Limited Stage SCLC</c:v>
                </c:pt>
                <c:pt idx="1">
                  <c:v>Extensive Stage SCLC</c:v>
                </c:pt>
                <c:pt idx="2">
                  <c:v>Stage I-III NSCLC</c:v>
                </c:pt>
                <c:pt idx="3">
                  <c:v>Stage IV NSCLC</c:v>
                </c:pt>
              </c:strCache>
            </c:strRef>
          </c:cat>
          <c:val>
            <c:numRef>
              <c:f>Sheet1!$F$2:$F$5</c:f>
              <c:numCache>
                <c:formatCode>General</c:formatCode>
                <c:ptCount val="4"/>
                <c:pt idx="2">
                  <c:v>4</c:v>
                </c:pt>
                <c:pt idx="3">
                  <c:v>24</c:v>
                </c:pt>
              </c:numCache>
            </c:numRef>
          </c:val>
          <c:extLst>
            <c:ext xmlns:c16="http://schemas.microsoft.com/office/drawing/2014/chart" uri="{C3380CC4-5D6E-409C-BE32-E72D297353CC}">
              <c16:uniqueId val="{00000004-B488-47CC-B0B3-C018E59D3205}"/>
            </c:ext>
          </c:extLst>
        </c:ser>
        <c:ser>
          <c:idx val="5"/>
          <c:order val="5"/>
          <c:tx>
            <c:strRef>
              <c:f>Sheet1!$G$1</c:f>
              <c:strCache>
                <c:ptCount val="1"/>
                <c:pt idx="0">
                  <c:v>Atezolizumab</c:v>
                </c:pt>
              </c:strCache>
            </c:strRef>
          </c:tx>
          <c:spPr>
            <a:solidFill>
              <a:schemeClr val="accent6"/>
            </a:solidFill>
            <a:ln>
              <a:noFill/>
            </a:ln>
            <a:effectLst/>
          </c:spPr>
          <c:invertIfNegative val="0"/>
          <c:cat>
            <c:strRef>
              <c:f>Sheet1!$A$2:$A$5</c:f>
              <c:strCache>
                <c:ptCount val="4"/>
                <c:pt idx="0">
                  <c:v>Limited Stage SCLC</c:v>
                </c:pt>
                <c:pt idx="1">
                  <c:v>Extensive Stage SCLC</c:v>
                </c:pt>
                <c:pt idx="2">
                  <c:v>Stage I-III NSCLC</c:v>
                </c:pt>
                <c:pt idx="3">
                  <c:v>Stage IV NSCLC</c:v>
                </c:pt>
              </c:strCache>
            </c:strRef>
          </c:cat>
          <c:val>
            <c:numRef>
              <c:f>Sheet1!$G$2:$G$5</c:f>
              <c:numCache>
                <c:formatCode>General</c:formatCode>
                <c:ptCount val="4"/>
                <c:pt idx="1">
                  <c:v>36</c:v>
                </c:pt>
                <c:pt idx="2">
                  <c:v>12</c:v>
                </c:pt>
                <c:pt idx="3">
                  <c:v>36</c:v>
                </c:pt>
              </c:numCache>
            </c:numRef>
          </c:val>
          <c:extLst>
            <c:ext xmlns:c16="http://schemas.microsoft.com/office/drawing/2014/chart" uri="{C3380CC4-5D6E-409C-BE32-E72D297353CC}">
              <c16:uniqueId val="{00000005-B488-47CC-B0B3-C018E59D3205}"/>
            </c:ext>
          </c:extLst>
        </c:ser>
        <c:ser>
          <c:idx val="6"/>
          <c:order val="6"/>
          <c:tx>
            <c:strRef>
              <c:f>Sheet1!$H$1</c:f>
              <c:strCache>
                <c:ptCount val="1"/>
                <c:pt idx="0">
                  <c:v>Pembrolizumab</c:v>
                </c:pt>
              </c:strCache>
            </c:strRef>
          </c:tx>
          <c:spPr>
            <a:solidFill>
              <a:schemeClr val="accent1">
                <a:lumMod val="60000"/>
              </a:schemeClr>
            </a:solidFill>
            <a:ln>
              <a:noFill/>
            </a:ln>
            <a:effectLst/>
          </c:spPr>
          <c:invertIfNegative val="0"/>
          <c:cat>
            <c:strRef>
              <c:f>Sheet1!$A$2:$A$5</c:f>
              <c:strCache>
                <c:ptCount val="4"/>
                <c:pt idx="0">
                  <c:v>Limited Stage SCLC</c:v>
                </c:pt>
                <c:pt idx="1">
                  <c:v>Extensive Stage SCLC</c:v>
                </c:pt>
                <c:pt idx="2">
                  <c:v>Stage I-III NSCLC</c:v>
                </c:pt>
                <c:pt idx="3">
                  <c:v>Stage IV NSCLC</c:v>
                </c:pt>
              </c:strCache>
            </c:strRef>
          </c:cat>
          <c:val>
            <c:numRef>
              <c:f>Sheet1!$H$2:$H$5</c:f>
              <c:numCache>
                <c:formatCode>General</c:formatCode>
                <c:ptCount val="4"/>
                <c:pt idx="2">
                  <c:v>15</c:v>
                </c:pt>
                <c:pt idx="3">
                  <c:v>24</c:v>
                </c:pt>
              </c:numCache>
            </c:numRef>
          </c:val>
          <c:extLst>
            <c:ext xmlns:c16="http://schemas.microsoft.com/office/drawing/2014/chart" uri="{C3380CC4-5D6E-409C-BE32-E72D297353CC}">
              <c16:uniqueId val="{00000006-B488-47CC-B0B3-C018E59D3205}"/>
            </c:ext>
          </c:extLst>
        </c:ser>
        <c:dLbls>
          <c:showLegendKey val="0"/>
          <c:showVal val="0"/>
          <c:showCatName val="0"/>
          <c:showSerName val="0"/>
          <c:showPercent val="0"/>
          <c:showBubbleSize val="0"/>
        </c:dLbls>
        <c:gapWidth val="182"/>
        <c:axId val="1024111088"/>
        <c:axId val="1024113968"/>
      </c:barChart>
      <c:catAx>
        <c:axId val="10241110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Arial" panose="020B0604020202020204" pitchFamily="34" charset="0"/>
                <a:ea typeface="+mn-ea"/>
                <a:cs typeface="Arial" panose="020B0604020202020204" pitchFamily="34" charset="0"/>
              </a:defRPr>
            </a:pPr>
            <a:endParaRPr lang="en-US"/>
          </a:p>
        </c:txPr>
        <c:crossAx val="1024113968"/>
        <c:crosses val="autoZero"/>
        <c:auto val="1"/>
        <c:lblAlgn val="ctr"/>
        <c:lblOffset val="100"/>
        <c:noMultiLvlLbl val="0"/>
      </c:catAx>
      <c:valAx>
        <c:axId val="1024113968"/>
        <c:scaling>
          <c:orientation val="minMax"/>
          <c:max val="3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Months</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24111088"/>
        <c:crosses val="autoZero"/>
        <c:crossBetween val="between"/>
        <c:majorUnit val="6"/>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50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Column2</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0-E879-4855-933D-1B5E0A6BEC22}"/>
              </c:ext>
            </c:extLst>
          </c:dPt>
          <c:errBars>
            <c:errBarType val="both"/>
            <c:errValType val="cust"/>
            <c:noEndCap val="0"/>
            <c:plus>
              <c:numRef>
                <c:f>Sheet1!$B$5</c:f>
                <c:numCache>
                  <c:formatCode>General</c:formatCode>
                  <c:ptCount val="1"/>
                  <c:pt idx="0">
                    <c:v>12.3</c:v>
                  </c:pt>
                </c:numCache>
              </c:numRef>
            </c:plus>
            <c:minus>
              <c:numRef>
                <c:f>Sheet1!$B$6</c:f>
                <c:numCache>
                  <c:formatCode>General</c:formatCode>
                  <c:ptCount val="1"/>
                  <c:pt idx="0">
                    <c:v>9.1999999999999993</c:v>
                  </c:pt>
                </c:numCache>
              </c:numRef>
            </c:minus>
            <c:spPr>
              <a:noFill/>
              <a:ln w="25400" cap="flat" cmpd="sng" algn="ctr">
                <a:solidFill>
                  <a:schemeClr val="tx1"/>
                </a:solidFill>
                <a:round/>
              </a:ln>
              <a:effectLst/>
            </c:spPr>
          </c:errBars>
          <c:cat>
            <c:strRef>
              <c:f>Sheet1!$A$2</c:f>
              <c:strCache>
                <c:ptCount val="1"/>
                <c:pt idx="0">
                  <c:v>mITT</c:v>
                </c:pt>
              </c:strCache>
            </c:strRef>
          </c:cat>
          <c:val>
            <c:numRef>
              <c:f>Sheet1!$B$2</c:f>
              <c:numCache>
                <c:formatCode>General</c:formatCode>
                <c:ptCount val="1"/>
                <c:pt idx="0">
                  <c:v>20</c:v>
                </c:pt>
              </c:numCache>
            </c:numRef>
          </c:val>
          <c:extLst>
            <c:ext xmlns:c16="http://schemas.microsoft.com/office/drawing/2014/chart" uri="{C3380CC4-5D6E-409C-BE32-E72D297353CC}">
              <c16:uniqueId val="{00000000-9E89-4187-816D-9330E103F4AE}"/>
            </c:ext>
          </c:extLst>
        </c:ser>
        <c:ser>
          <c:idx val="1"/>
          <c:order val="1"/>
          <c:tx>
            <c:strRef>
              <c:f>Sheet1!$C$1</c:f>
              <c:strCache>
                <c:ptCount val="1"/>
                <c:pt idx="0">
                  <c:v>MPR</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2-E879-4855-933D-1B5E0A6BEC22}"/>
              </c:ext>
            </c:extLst>
          </c:dPt>
          <c:errBars>
            <c:errBarType val="both"/>
            <c:errValType val="cust"/>
            <c:noEndCap val="0"/>
            <c:plus>
              <c:numRef>
                <c:f>Sheet1!$D$3</c:f>
                <c:numCache>
                  <c:formatCode>General</c:formatCode>
                  <c:ptCount val="1"/>
                  <c:pt idx="0">
                    <c:v>13.4</c:v>
                  </c:pt>
                </c:numCache>
              </c:numRef>
            </c:plus>
            <c:minus>
              <c:numRef>
                <c:f>Sheet1!$D$4</c:f>
                <c:numCache>
                  <c:formatCode>General</c:formatCode>
                  <c:ptCount val="1"/>
                  <c:pt idx="0">
                    <c:v>12.9</c:v>
                  </c:pt>
                </c:numCache>
              </c:numRef>
            </c:minus>
            <c:spPr>
              <a:noFill/>
              <a:ln w="25400" cap="flat" cmpd="sng" algn="ctr">
                <a:solidFill>
                  <a:schemeClr val="tx1"/>
                </a:solidFill>
                <a:round/>
              </a:ln>
              <a:effectLst/>
            </c:spPr>
          </c:errBars>
          <c:cat>
            <c:strRef>
              <c:f>Sheet1!$A$2</c:f>
              <c:strCache>
                <c:ptCount val="1"/>
                <c:pt idx="0">
                  <c:v>mITT</c:v>
                </c:pt>
              </c:strCache>
            </c:strRef>
          </c:cat>
          <c:val>
            <c:numRef>
              <c:f>Sheet1!$C$2</c:f>
              <c:numCache>
                <c:formatCode>General</c:formatCode>
                <c:ptCount val="1"/>
                <c:pt idx="0">
                  <c:v>45</c:v>
                </c:pt>
              </c:numCache>
            </c:numRef>
          </c:val>
          <c:extLst>
            <c:ext xmlns:c16="http://schemas.microsoft.com/office/drawing/2014/chart" uri="{C3380CC4-5D6E-409C-BE32-E72D297353CC}">
              <c16:uniqueId val="{00000003-9E89-4187-816D-9330E103F4AE}"/>
            </c:ext>
          </c:extLst>
        </c:ser>
        <c:dLbls>
          <c:showLegendKey val="0"/>
          <c:showVal val="0"/>
          <c:showCatName val="0"/>
          <c:showSerName val="0"/>
          <c:showPercent val="0"/>
          <c:showBubbleSize val="0"/>
        </c:dLbls>
        <c:gapWidth val="150"/>
        <c:overlap val="-30"/>
        <c:axId val="1282475055"/>
        <c:axId val="1282478415"/>
      </c:barChart>
      <c:catAx>
        <c:axId val="1282475055"/>
        <c:scaling>
          <c:orientation val="minMax"/>
        </c:scaling>
        <c:delete val="0"/>
        <c:axPos val="b"/>
        <c:numFmt formatCode="General" sourceLinked="1"/>
        <c:majorTickMark val="none"/>
        <c:minorTickMark val="none"/>
        <c:tickLblPos val="none"/>
        <c:spPr>
          <a:noFill/>
          <a:ln w="2540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82478415"/>
        <c:crosses val="autoZero"/>
        <c:auto val="1"/>
        <c:lblAlgn val="ctr"/>
        <c:lblOffset val="100"/>
        <c:noMultiLvlLbl val="0"/>
      </c:catAx>
      <c:valAx>
        <c:axId val="1282478415"/>
        <c:scaling>
          <c:orientation val="minMax"/>
          <c:max val="100"/>
        </c:scaling>
        <c:delete val="0"/>
        <c:axPos val="l"/>
        <c:numFmt formatCode="General" sourceLinked="1"/>
        <c:majorTickMark val="out"/>
        <c:minorTickMark val="none"/>
        <c:tickLblPos val="nextTo"/>
        <c:spPr>
          <a:noFill/>
          <a:ln w="25400">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282475055"/>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pCR</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0-3B66-40DF-9180-F42A7B555448}"/>
              </c:ext>
            </c:extLst>
          </c:dPt>
          <c:errBars>
            <c:errBarType val="both"/>
            <c:errValType val="cust"/>
            <c:noEndCap val="0"/>
            <c:plus>
              <c:numRef>
                <c:f>Sheet1!$B$3</c:f>
                <c:numCache>
                  <c:formatCode>General</c:formatCode>
                  <c:ptCount val="1"/>
                  <c:pt idx="0">
                    <c:v>13</c:v>
                  </c:pt>
                </c:numCache>
              </c:numRef>
            </c:plus>
            <c:minus>
              <c:numRef>
                <c:f>Sheet1!$B$4</c:f>
                <c:numCache>
                  <c:formatCode>General</c:formatCode>
                  <c:ptCount val="1"/>
                  <c:pt idx="0">
                    <c:v>10.6</c:v>
                  </c:pt>
                </c:numCache>
              </c:numRef>
            </c:minus>
            <c:spPr>
              <a:noFill/>
              <a:ln w="25400" cap="flat" cmpd="sng" algn="ctr">
                <a:solidFill>
                  <a:schemeClr val="tx1"/>
                </a:solidFill>
                <a:round/>
              </a:ln>
              <a:effectLst/>
            </c:spPr>
          </c:errBars>
          <c:cat>
            <c:strRef>
              <c:f>Sheet1!$A$2</c:f>
              <c:strCache>
                <c:ptCount val="1"/>
                <c:pt idx="0">
                  <c:v>mITT</c:v>
                </c:pt>
              </c:strCache>
            </c:strRef>
          </c:cat>
          <c:val>
            <c:numRef>
              <c:f>Sheet1!$B$2</c:f>
              <c:numCache>
                <c:formatCode>General</c:formatCode>
                <c:ptCount val="1"/>
                <c:pt idx="0">
                  <c:v>26.7</c:v>
                </c:pt>
              </c:numCache>
            </c:numRef>
          </c:val>
          <c:extLst>
            <c:ext xmlns:c16="http://schemas.microsoft.com/office/drawing/2014/chart" uri="{C3380CC4-5D6E-409C-BE32-E72D297353CC}">
              <c16:uniqueId val="{00000000-CF84-4EF9-9862-7527360957E4}"/>
            </c:ext>
          </c:extLst>
        </c:ser>
        <c:ser>
          <c:idx val="1"/>
          <c:order val="1"/>
          <c:tx>
            <c:strRef>
              <c:f>Sheet1!$C$1</c:f>
              <c:strCache>
                <c:ptCount val="1"/>
                <c:pt idx="0">
                  <c:v>MPR</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2-3B66-40DF-9180-F42A7B555448}"/>
              </c:ext>
            </c:extLst>
          </c:dPt>
          <c:errBars>
            <c:errBarType val="both"/>
            <c:errValType val="cust"/>
            <c:noEndCap val="0"/>
            <c:plus>
              <c:numRef>
                <c:f>Sheet1!$C$3</c:f>
                <c:numCache>
                  <c:formatCode>General</c:formatCode>
                  <c:ptCount val="1"/>
                  <c:pt idx="0">
                    <c:v>13</c:v>
                  </c:pt>
                </c:numCache>
              </c:numRef>
            </c:plus>
            <c:minus>
              <c:numRef>
                <c:f>Sheet1!$C$4</c:f>
                <c:numCache>
                  <c:formatCode>General</c:formatCode>
                  <c:ptCount val="1"/>
                  <c:pt idx="0">
                    <c:v>13.3</c:v>
                  </c:pt>
                </c:numCache>
              </c:numRef>
            </c:minus>
            <c:spPr>
              <a:noFill/>
              <a:ln w="25400" cap="flat" cmpd="sng" algn="ctr">
                <a:solidFill>
                  <a:schemeClr val="tx1"/>
                </a:solidFill>
                <a:round/>
              </a:ln>
              <a:effectLst/>
            </c:spPr>
          </c:errBars>
          <c:cat>
            <c:strRef>
              <c:f>Sheet1!$A$2</c:f>
              <c:strCache>
                <c:ptCount val="1"/>
                <c:pt idx="0">
                  <c:v>mITT</c:v>
                </c:pt>
              </c:strCache>
            </c:strRef>
          </c:cat>
          <c:val>
            <c:numRef>
              <c:f>Sheet1!$C$2</c:f>
              <c:numCache>
                <c:formatCode>General</c:formatCode>
                <c:ptCount val="1"/>
                <c:pt idx="0">
                  <c:v>53.3</c:v>
                </c:pt>
              </c:numCache>
            </c:numRef>
          </c:val>
          <c:extLst>
            <c:ext xmlns:c16="http://schemas.microsoft.com/office/drawing/2014/chart" uri="{C3380CC4-5D6E-409C-BE32-E72D297353CC}">
              <c16:uniqueId val="{00000001-CF84-4EF9-9862-7527360957E4}"/>
            </c:ext>
          </c:extLst>
        </c:ser>
        <c:dLbls>
          <c:showLegendKey val="0"/>
          <c:showVal val="0"/>
          <c:showCatName val="0"/>
          <c:showSerName val="0"/>
          <c:showPercent val="0"/>
          <c:showBubbleSize val="0"/>
        </c:dLbls>
        <c:gapWidth val="150"/>
        <c:overlap val="-30"/>
        <c:axId val="1282475055"/>
        <c:axId val="1282478415"/>
      </c:barChart>
      <c:catAx>
        <c:axId val="1282475055"/>
        <c:scaling>
          <c:orientation val="minMax"/>
        </c:scaling>
        <c:delete val="0"/>
        <c:axPos val="b"/>
        <c:numFmt formatCode="General" sourceLinked="1"/>
        <c:majorTickMark val="none"/>
        <c:minorTickMark val="none"/>
        <c:tickLblPos val="none"/>
        <c:spPr>
          <a:noFill/>
          <a:ln w="2540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82478415"/>
        <c:crosses val="autoZero"/>
        <c:auto val="1"/>
        <c:lblAlgn val="ctr"/>
        <c:lblOffset val="100"/>
        <c:noMultiLvlLbl val="0"/>
      </c:catAx>
      <c:valAx>
        <c:axId val="1282478415"/>
        <c:scaling>
          <c:orientation val="minMax"/>
          <c:max val="100"/>
        </c:scaling>
        <c:delete val="0"/>
        <c:axPos val="l"/>
        <c:numFmt formatCode="General" sourceLinked="1"/>
        <c:majorTickMark val="out"/>
        <c:minorTickMark val="none"/>
        <c:tickLblPos val="nextTo"/>
        <c:spPr>
          <a:noFill/>
          <a:ln w="25400">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282475055"/>
        <c:crosses val="autoZero"/>
        <c:crossBetween val="between"/>
        <c:majorUnit val="20"/>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pCR</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0-55C3-45E2-BBB7-72B4EC695AE2}"/>
              </c:ext>
            </c:extLst>
          </c:dPt>
          <c:errBars>
            <c:errBarType val="both"/>
            <c:errValType val="cust"/>
            <c:noEndCap val="0"/>
            <c:plus>
              <c:numRef>
                <c:f>Sheet1!$B$3</c:f>
                <c:numCache>
                  <c:formatCode>General</c:formatCode>
                  <c:ptCount val="1"/>
                  <c:pt idx="0">
                    <c:v>15.8</c:v>
                  </c:pt>
                </c:numCache>
              </c:numRef>
            </c:plus>
            <c:minus>
              <c:numRef>
                <c:f>Sheet1!$B$4</c:f>
                <c:numCache>
                  <c:formatCode>General</c:formatCode>
                  <c:ptCount val="1"/>
                  <c:pt idx="0">
                    <c:v>13.6</c:v>
                  </c:pt>
                </c:numCache>
              </c:numRef>
            </c:minus>
            <c:spPr>
              <a:noFill/>
              <a:ln w="25400" cap="flat" cmpd="sng" algn="ctr">
                <a:solidFill>
                  <a:schemeClr val="tx1"/>
                </a:solidFill>
                <a:round/>
              </a:ln>
              <a:effectLst/>
            </c:spPr>
          </c:errBars>
          <c:cat>
            <c:strRef>
              <c:f>Sheet1!$A$2</c:f>
              <c:strCache>
                <c:ptCount val="1"/>
                <c:pt idx="0">
                  <c:v>mITT</c:v>
                </c:pt>
              </c:strCache>
            </c:strRef>
          </c:cat>
          <c:val>
            <c:numRef>
              <c:f>Sheet1!$B$2</c:f>
              <c:numCache>
                <c:formatCode>General</c:formatCode>
                <c:ptCount val="1"/>
                <c:pt idx="0">
                  <c:v>34.1</c:v>
                </c:pt>
              </c:numCache>
            </c:numRef>
          </c:val>
          <c:extLst>
            <c:ext xmlns:c16="http://schemas.microsoft.com/office/drawing/2014/chart" uri="{C3380CC4-5D6E-409C-BE32-E72D297353CC}">
              <c16:uniqueId val="{00000000-B75D-4112-8529-08CF92AC5AA6}"/>
            </c:ext>
          </c:extLst>
        </c:ser>
        <c:ser>
          <c:idx val="1"/>
          <c:order val="1"/>
          <c:tx>
            <c:strRef>
              <c:f>Sheet1!$C$1</c:f>
              <c:strCache>
                <c:ptCount val="1"/>
                <c:pt idx="0">
                  <c:v>MPR</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2-55C3-45E2-BBB7-72B4EC695AE2}"/>
              </c:ext>
            </c:extLst>
          </c:dPt>
          <c:errBars>
            <c:errBarType val="both"/>
            <c:errValType val="cust"/>
            <c:noEndCap val="0"/>
            <c:plus>
              <c:numRef>
                <c:f>Sheet1!$C$3</c:f>
                <c:numCache>
                  <c:formatCode>General</c:formatCode>
                  <c:ptCount val="1"/>
                  <c:pt idx="0">
                    <c:v>13.6</c:v>
                  </c:pt>
                </c:numCache>
              </c:numRef>
            </c:plus>
            <c:minus>
              <c:numRef>
                <c:f>Sheet1!$C$4</c:f>
                <c:numCache>
                  <c:formatCode>General</c:formatCode>
                  <c:ptCount val="1"/>
                  <c:pt idx="0">
                    <c:v>15.8</c:v>
                  </c:pt>
                </c:numCache>
              </c:numRef>
            </c:minus>
            <c:spPr>
              <a:noFill/>
              <a:ln w="25400" cap="flat" cmpd="sng" algn="ctr">
                <a:solidFill>
                  <a:schemeClr val="tx1"/>
                </a:solidFill>
                <a:round/>
              </a:ln>
              <a:effectLst/>
            </c:spPr>
          </c:errBars>
          <c:cat>
            <c:strRef>
              <c:f>Sheet1!$A$2</c:f>
              <c:strCache>
                <c:ptCount val="1"/>
                <c:pt idx="0">
                  <c:v>mITT</c:v>
                </c:pt>
              </c:strCache>
            </c:strRef>
          </c:cat>
          <c:val>
            <c:numRef>
              <c:f>Sheet1!$C$2</c:f>
              <c:numCache>
                <c:formatCode>General</c:formatCode>
                <c:ptCount val="1"/>
                <c:pt idx="0">
                  <c:v>65.900000000000006</c:v>
                </c:pt>
              </c:numCache>
            </c:numRef>
          </c:val>
          <c:extLst>
            <c:ext xmlns:c16="http://schemas.microsoft.com/office/drawing/2014/chart" uri="{C3380CC4-5D6E-409C-BE32-E72D297353CC}">
              <c16:uniqueId val="{00000001-B75D-4112-8529-08CF92AC5AA6}"/>
            </c:ext>
          </c:extLst>
        </c:ser>
        <c:dLbls>
          <c:showLegendKey val="0"/>
          <c:showVal val="0"/>
          <c:showCatName val="0"/>
          <c:showSerName val="0"/>
          <c:showPercent val="0"/>
          <c:showBubbleSize val="0"/>
        </c:dLbls>
        <c:gapWidth val="150"/>
        <c:overlap val="-30"/>
        <c:axId val="1282475055"/>
        <c:axId val="1282478415"/>
      </c:barChart>
      <c:catAx>
        <c:axId val="1282475055"/>
        <c:scaling>
          <c:orientation val="minMax"/>
        </c:scaling>
        <c:delete val="0"/>
        <c:axPos val="b"/>
        <c:numFmt formatCode="General" sourceLinked="1"/>
        <c:majorTickMark val="none"/>
        <c:minorTickMark val="none"/>
        <c:tickLblPos val="none"/>
        <c:spPr>
          <a:noFill/>
          <a:ln w="2540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82478415"/>
        <c:crosses val="autoZero"/>
        <c:auto val="1"/>
        <c:lblAlgn val="ctr"/>
        <c:lblOffset val="100"/>
        <c:noMultiLvlLbl val="0"/>
      </c:catAx>
      <c:valAx>
        <c:axId val="1282478415"/>
        <c:scaling>
          <c:orientation val="minMax"/>
          <c:max val="100"/>
        </c:scaling>
        <c:delete val="0"/>
        <c:axPos val="l"/>
        <c:numFmt formatCode="General" sourceLinked="1"/>
        <c:majorTickMark val="out"/>
        <c:minorTickMark val="none"/>
        <c:tickLblPos val="nextTo"/>
        <c:spPr>
          <a:noFill/>
          <a:ln w="25400">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282475055"/>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BE6F07-6E3C-457F-9CAB-7B69C5C2902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2BAE002-3666-4A64-B9B0-1A4DE679B552}">
      <dgm:prSet/>
      <dgm:spPr/>
      <dgm:t>
        <a:bodyPr/>
        <a:lstStyle/>
        <a:p>
          <a:r>
            <a:rPr lang="en-US">
              <a:latin typeface="Arial" panose="020B0604020202020204" pitchFamily="34" charset="0"/>
              <a:cs typeface="Arial" panose="020B0604020202020204" pitchFamily="34" charset="0"/>
            </a:rPr>
            <a:t>Clinical cut-off: 2/14/2024 (Cohort A, n = 8; Cohort B, n = 42)</a:t>
          </a:r>
        </a:p>
      </dgm:t>
    </dgm:pt>
    <dgm:pt modelId="{706C5C4E-15E5-4263-B313-582F7AB1559A}" type="parTrans" cxnId="{0AF00AC5-0672-42C7-99D7-6110E78C4038}">
      <dgm:prSet/>
      <dgm:spPr/>
      <dgm:t>
        <a:bodyPr/>
        <a:lstStyle/>
        <a:p>
          <a:endParaRPr lang="en-US"/>
        </a:p>
      </dgm:t>
    </dgm:pt>
    <dgm:pt modelId="{BCF1FAED-4D41-4823-973B-3F83D00A7AAD}" type="sibTrans" cxnId="{0AF00AC5-0672-42C7-99D7-6110E78C4038}">
      <dgm:prSet/>
      <dgm:spPr/>
      <dgm:t>
        <a:bodyPr/>
        <a:lstStyle/>
        <a:p>
          <a:endParaRPr lang="en-US"/>
        </a:p>
      </dgm:t>
    </dgm:pt>
    <dgm:pt modelId="{76A2F581-7A26-4193-B263-F4DAC28D541C}">
      <dgm:prSet/>
      <dgm:spPr/>
      <dgm:t>
        <a:bodyPr/>
        <a:lstStyle/>
        <a:p>
          <a:r>
            <a:rPr lang="en-US"/>
            <a:t>Cohort A Terminated early due to the evolving treatment landscape</a:t>
          </a:r>
        </a:p>
      </dgm:t>
    </dgm:pt>
    <dgm:pt modelId="{CDD07B75-6DEC-45A8-B75C-DDC4BE36B87B}" type="parTrans" cxnId="{123942D7-1883-46E2-A750-968A44D7C6BB}">
      <dgm:prSet/>
      <dgm:spPr/>
      <dgm:t>
        <a:bodyPr/>
        <a:lstStyle/>
        <a:p>
          <a:endParaRPr lang="en-US"/>
        </a:p>
      </dgm:t>
    </dgm:pt>
    <dgm:pt modelId="{EB09D202-A9B4-477A-AE5C-2BA0C02AA6D9}" type="sibTrans" cxnId="{123942D7-1883-46E2-A750-968A44D7C6BB}">
      <dgm:prSet/>
      <dgm:spPr/>
      <dgm:t>
        <a:bodyPr/>
        <a:lstStyle/>
        <a:p>
          <a:endParaRPr lang="en-US"/>
        </a:p>
      </dgm:t>
    </dgm:pt>
    <dgm:pt modelId="{38286D4D-1CCE-4D68-A33A-6980A5786EEB}">
      <dgm:prSet/>
      <dgm:spPr/>
      <dgm:t>
        <a:bodyPr/>
        <a:lstStyle/>
        <a:p>
          <a:r>
            <a:rPr lang="en-US"/>
            <a:t>Cohort B: PD-L1 &lt;1%: 57% of patients, PD-L1 = 1-49%: 24% of patients; and 19% of patients had tumors that were, PD-L1 ≥ 50% of patients</a:t>
          </a:r>
        </a:p>
      </dgm:t>
    </dgm:pt>
    <dgm:pt modelId="{977577FD-902D-4304-BFC9-8BB7A4A89A3F}" type="parTrans" cxnId="{BEE4345F-BE2D-47E9-A25C-FC13ADD601A3}">
      <dgm:prSet/>
      <dgm:spPr/>
      <dgm:t>
        <a:bodyPr/>
        <a:lstStyle/>
        <a:p>
          <a:endParaRPr lang="en-US"/>
        </a:p>
      </dgm:t>
    </dgm:pt>
    <dgm:pt modelId="{976C0198-9FCB-4E45-8F58-D704C5916C72}" type="sibTrans" cxnId="{BEE4345F-BE2D-47E9-A25C-FC13ADD601A3}">
      <dgm:prSet/>
      <dgm:spPr/>
      <dgm:t>
        <a:bodyPr/>
        <a:lstStyle/>
        <a:p>
          <a:endParaRPr lang="en-US"/>
        </a:p>
      </dgm:t>
    </dgm:pt>
    <dgm:pt modelId="{839AD3A9-119B-486F-9A9E-7EFD95F7D7A4}">
      <dgm:prSet/>
      <dgm:spPr/>
      <dgm:t>
        <a:bodyPr/>
        <a:lstStyle/>
        <a:p>
          <a:r>
            <a:rPr lang="en-US"/>
            <a:t>Overall, 96% of patients received a resection: pneumonectomy, 4%; lobectomy/bilobectomy, 90% a; R0 resection, 96%</a:t>
          </a:r>
        </a:p>
      </dgm:t>
    </dgm:pt>
    <dgm:pt modelId="{2D56B237-7C33-46FE-B54B-A2F00CC03483}" type="parTrans" cxnId="{CAE50171-E2ED-443C-82AB-16576ED8FA57}">
      <dgm:prSet/>
      <dgm:spPr/>
      <dgm:t>
        <a:bodyPr/>
        <a:lstStyle/>
        <a:p>
          <a:endParaRPr lang="en-US"/>
        </a:p>
      </dgm:t>
    </dgm:pt>
    <dgm:pt modelId="{96A0198E-9E1E-4442-B29C-4740C00F2DA0}" type="sibTrans" cxnId="{CAE50171-E2ED-443C-82AB-16576ED8FA57}">
      <dgm:prSet/>
      <dgm:spPr/>
      <dgm:t>
        <a:bodyPr/>
        <a:lstStyle/>
        <a:p>
          <a:endParaRPr lang="en-US"/>
        </a:p>
      </dgm:t>
    </dgm:pt>
    <dgm:pt modelId="{F841CBBC-A5C7-4D96-893D-A946592E47F0}">
      <dgm:prSet/>
      <dgm:spPr/>
      <dgm:t>
        <a:bodyPr/>
        <a:lstStyle/>
        <a:p>
          <a:r>
            <a:rPr lang="en-US"/>
            <a:t>Cohort B findings: MPR: 51% (95% CI: 35-67), pCR, 29% (95% CI: 17-46); EFS, immature</a:t>
          </a:r>
        </a:p>
      </dgm:t>
    </dgm:pt>
    <dgm:pt modelId="{AA6A0A8A-26AB-4737-97A0-AD0BD4821F24}" type="parTrans" cxnId="{E7AEC6AA-8061-4FDA-AB8D-666D17ABA69F}">
      <dgm:prSet/>
      <dgm:spPr/>
      <dgm:t>
        <a:bodyPr/>
        <a:lstStyle/>
        <a:p>
          <a:endParaRPr lang="en-US"/>
        </a:p>
      </dgm:t>
    </dgm:pt>
    <dgm:pt modelId="{23EB0E5D-A597-4787-BCF6-E3BDFA9BD496}" type="sibTrans" cxnId="{E7AEC6AA-8061-4FDA-AB8D-666D17ABA69F}">
      <dgm:prSet/>
      <dgm:spPr/>
      <dgm:t>
        <a:bodyPr/>
        <a:lstStyle/>
        <a:p>
          <a:endParaRPr lang="en-US"/>
        </a:p>
      </dgm:t>
    </dgm:pt>
    <dgm:pt modelId="{2664B84A-BBCF-40AF-8FD6-D986FB493D9E}">
      <dgm:prSet/>
      <dgm:spPr/>
      <dgm:t>
        <a:bodyPr/>
        <a:lstStyle/>
        <a:p>
          <a:r>
            <a:rPr lang="en-US" dirty="0" err="1"/>
            <a:t>mPR</a:t>
          </a:r>
          <a:r>
            <a:rPr lang="en-US" dirty="0"/>
            <a:t> and </a:t>
          </a:r>
          <a:r>
            <a:rPr lang="en-US" dirty="0" err="1"/>
            <a:t>pCR</a:t>
          </a:r>
          <a:r>
            <a:rPr lang="en-US" dirty="0"/>
            <a:t> achieved across all PD-L1 subgroups</a:t>
          </a:r>
        </a:p>
      </dgm:t>
    </dgm:pt>
    <dgm:pt modelId="{E0EA6CFF-6F39-4F38-B180-382117D5721F}" type="parTrans" cxnId="{D49D4144-FD08-4040-81C7-29216196A8FE}">
      <dgm:prSet/>
      <dgm:spPr/>
      <dgm:t>
        <a:bodyPr/>
        <a:lstStyle/>
        <a:p>
          <a:endParaRPr lang="en-US"/>
        </a:p>
      </dgm:t>
    </dgm:pt>
    <dgm:pt modelId="{0D48520D-14D5-47DB-86A0-5292ABE6ECFA}" type="sibTrans" cxnId="{D49D4144-FD08-4040-81C7-29216196A8FE}">
      <dgm:prSet/>
      <dgm:spPr/>
      <dgm:t>
        <a:bodyPr/>
        <a:lstStyle/>
        <a:p>
          <a:endParaRPr lang="en-US"/>
        </a:p>
      </dgm:t>
    </dgm:pt>
    <dgm:pt modelId="{4CF6AF4D-896F-4148-919D-FFC6756FDFFB}">
      <dgm:prSet/>
      <dgm:spPr/>
      <dgm:t>
        <a:bodyPr/>
        <a:lstStyle/>
        <a:p>
          <a:r>
            <a:rPr lang="en-US"/>
            <a:t>Safety profile consistent with expectations</a:t>
          </a:r>
        </a:p>
      </dgm:t>
    </dgm:pt>
    <dgm:pt modelId="{A402522D-1E31-4ECE-985E-881F02C0FE2D}" type="parTrans" cxnId="{E0749F04-AB8A-47FC-85B7-41E10753D678}">
      <dgm:prSet/>
      <dgm:spPr/>
      <dgm:t>
        <a:bodyPr/>
        <a:lstStyle/>
        <a:p>
          <a:endParaRPr lang="en-US"/>
        </a:p>
      </dgm:t>
    </dgm:pt>
    <dgm:pt modelId="{994051D5-CA54-402C-8264-7A2A7AF16ED0}" type="sibTrans" cxnId="{E0749F04-AB8A-47FC-85B7-41E10753D678}">
      <dgm:prSet/>
      <dgm:spPr/>
      <dgm:t>
        <a:bodyPr/>
        <a:lstStyle/>
        <a:p>
          <a:endParaRPr lang="en-US"/>
        </a:p>
      </dgm:t>
    </dgm:pt>
    <dgm:pt modelId="{F34654C8-8495-42CB-946A-E075F58099A4}" type="pres">
      <dgm:prSet presAssocID="{B8BE6F07-6E3C-457F-9CAB-7B69C5C2902B}" presName="linear" presStyleCnt="0">
        <dgm:presLayoutVars>
          <dgm:animLvl val="lvl"/>
          <dgm:resizeHandles val="exact"/>
        </dgm:presLayoutVars>
      </dgm:prSet>
      <dgm:spPr/>
    </dgm:pt>
    <dgm:pt modelId="{1565B687-B8FE-464E-BF35-EAEA2E05BCAF}" type="pres">
      <dgm:prSet presAssocID="{C2BAE002-3666-4A64-B9B0-1A4DE679B552}" presName="parentText" presStyleLbl="node1" presStyleIdx="0" presStyleCnt="3">
        <dgm:presLayoutVars>
          <dgm:chMax val="0"/>
          <dgm:bulletEnabled val="1"/>
        </dgm:presLayoutVars>
      </dgm:prSet>
      <dgm:spPr/>
    </dgm:pt>
    <dgm:pt modelId="{B2D480AA-D8F7-4C6C-9C11-7B2B55F24A98}" type="pres">
      <dgm:prSet presAssocID="{C2BAE002-3666-4A64-B9B0-1A4DE679B552}" presName="childText" presStyleLbl="revTx" presStyleIdx="0" presStyleCnt="2">
        <dgm:presLayoutVars>
          <dgm:bulletEnabled val="1"/>
        </dgm:presLayoutVars>
      </dgm:prSet>
      <dgm:spPr/>
    </dgm:pt>
    <dgm:pt modelId="{E17D6FD1-A6F0-4714-AB83-E214B9B1E8E3}" type="pres">
      <dgm:prSet presAssocID="{839AD3A9-119B-486F-9A9E-7EFD95F7D7A4}" presName="parentText" presStyleLbl="node1" presStyleIdx="1" presStyleCnt="3">
        <dgm:presLayoutVars>
          <dgm:chMax val="0"/>
          <dgm:bulletEnabled val="1"/>
        </dgm:presLayoutVars>
      </dgm:prSet>
      <dgm:spPr/>
    </dgm:pt>
    <dgm:pt modelId="{1809D419-F8E4-44E5-8F89-C634008A658E}" type="pres">
      <dgm:prSet presAssocID="{96A0198E-9E1E-4442-B29C-4740C00F2DA0}" presName="spacer" presStyleCnt="0"/>
      <dgm:spPr/>
    </dgm:pt>
    <dgm:pt modelId="{88250D8B-7E0E-4C56-935E-6566817F8F9A}" type="pres">
      <dgm:prSet presAssocID="{F841CBBC-A5C7-4D96-893D-A946592E47F0}" presName="parentText" presStyleLbl="node1" presStyleIdx="2" presStyleCnt="3">
        <dgm:presLayoutVars>
          <dgm:chMax val="0"/>
          <dgm:bulletEnabled val="1"/>
        </dgm:presLayoutVars>
      </dgm:prSet>
      <dgm:spPr/>
    </dgm:pt>
    <dgm:pt modelId="{286597CE-A01D-4776-AADF-8CC7D54D0627}" type="pres">
      <dgm:prSet presAssocID="{F841CBBC-A5C7-4D96-893D-A946592E47F0}" presName="childText" presStyleLbl="revTx" presStyleIdx="1" presStyleCnt="2">
        <dgm:presLayoutVars>
          <dgm:bulletEnabled val="1"/>
        </dgm:presLayoutVars>
      </dgm:prSet>
      <dgm:spPr/>
    </dgm:pt>
  </dgm:ptLst>
  <dgm:cxnLst>
    <dgm:cxn modelId="{E0749F04-AB8A-47FC-85B7-41E10753D678}" srcId="{F841CBBC-A5C7-4D96-893D-A946592E47F0}" destId="{4CF6AF4D-896F-4148-919D-FFC6756FDFFB}" srcOrd="1" destOrd="0" parTransId="{A402522D-1E31-4ECE-985E-881F02C0FE2D}" sibTransId="{994051D5-CA54-402C-8264-7A2A7AF16ED0}"/>
    <dgm:cxn modelId="{CEBAFF17-E694-4675-82E0-3FCAF1396417}" type="presOf" srcId="{C2BAE002-3666-4A64-B9B0-1A4DE679B552}" destId="{1565B687-B8FE-464E-BF35-EAEA2E05BCAF}" srcOrd="0" destOrd="0" presId="urn:microsoft.com/office/officeart/2005/8/layout/vList2"/>
    <dgm:cxn modelId="{BEE4345F-BE2D-47E9-A25C-FC13ADD601A3}" srcId="{C2BAE002-3666-4A64-B9B0-1A4DE679B552}" destId="{38286D4D-1CCE-4D68-A33A-6980A5786EEB}" srcOrd="1" destOrd="0" parTransId="{977577FD-902D-4304-BFC9-8BB7A4A89A3F}" sibTransId="{976C0198-9FCB-4E45-8F58-D704C5916C72}"/>
    <dgm:cxn modelId="{D49D4144-FD08-4040-81C7-29216196A8FE}" srcId="{F841CBBC-A5C7-4D96-893D-A946592E47F0}" destId="{2664B84A-BBCF-40AF-8FD6-D986FB493D9E}" srcOrd="0" destOrd="0" parTransId="{E0EA6CFF-6F39-4F38-B180-382117D5721F}" sibTransId="{0D48520D-14D5-47DB-86A0-5292ABE6ECFA}"/>
    <dgm:cxn modelId="{CAE50171-E2ED-443C-82AB-16576ED8FA57}" srcId="{B8BE6F07-6E3C-457F-9CAB-7B69C5C2902B}" destId="{839AD3A9-119B-486F-9A9E-7EFD95F7D7A4}" srcOrd="1" destOrd="0" parTransId="{2D56B237-7C33-46FE-B54B-A2F00CC03483}" sibTransId="{96A0198E-9E1E-4442-B29C-4740C00F2DA0}"/>
    <dgm:cxn modelId="{12650053-7427-4602-9212-CCE914B37387}" type="presOf" srcId="{F841CBBC-A5C7-4D96-893D-A946592E47F0}" destId="{88250D8B-7E0E-4C56-935E-6566817F8F9A}" srcOrd="0" destOrd="0" presId="urn:microsoft.com/office/officeart/2005/8/layout/vList2"/>
    <dgm:cxn modelId="{4823B65A-07FC-45E3-8A7D-2F69FB5130B5}" type="presOf" srcId="{B8BE6F07-6E3C-457F-9CAB-7B69C5C2902B}" destId="{F34654C8-8495-42CB-946A-E075F58099A4}" srcOrd="0" destOrd="0" presId="urn:microsoft.com/office/officeart/2005/8/layout/vList2"/>
    <dgm:cxn modelId="{F803017F-E919-469C-A0D8-9FA8488E3145}" type="presOf" srcId="{2664B84A-BBCF-40AF-8FD6-D986FB493D9E}" destId="{286597CE-A01D-4776-AADF-8CC7D54D0627}" srcOrd="0" destOrd="0" presId="urn:microsoft.com/office/officeart/2005/8/layout/vList2"/>
    <dgm:cxn modelId="{9AE8328C-B9DB-43E7-80E4-5D225FE7F1E1}" type="presOf" srcId="{38286D4D-1CCE-4D68-A33A-6980A5786EEB}" destId="{B2D480AA-D8F7-4C6C-9C11-7B2B55F24A98}" srcOrd="0" destOrd="1" presId="urn:microsoft.com/office/officeart/2005/8/layout/vList2"/>
    <dgm:cxn modelId="{5EC70392-E733-4DF9-A33C-0D604A720935}" type="presOf" srcId="{76A2F581-7A26-4193-B263-F4DAC28D541C}" destId="{B2D480AA-D8F7-4C6C-9C11-7B2B55F24A98}" srcOrd="0" destOrd="0" presId="urn:microsoft.com/office/officeart/2005/8/layout/vList2"/>
    <dgm:cxn modelId="{E7AEC6AA-8061-4FDA-AB8D-666D17ABA69F}" srcId="{B8BE6F07-6E3C-457F-9CAB-7B69C5C2902B}" destId="{F841CBBC-A5C7-4D96-893D-A946592E47F0}" srcOrd="2" destOrd="0" parTransId="{AA6A0A8A-26AB-4737-97A0-AD0BD4821F24}" sibTransId="{23EB0E5D-A597-4787-BCF6-E3BDFA9BD496}"/>
    <dgm:cxn modelId="{62F513AE-84B8-4AEC-9015-75F5AFD80BB3}" type="presOf" srcId="{839AD3A9-119B-486F-9A9E-7EFD95F7D7A4}" destId="{E17D6FD1-A6F0-4714-AB83-E214B9B1E8E3}" srcOrd="0" destOrd="0" presId="urn:microsoft.com/office/officeart/2005/8/layout/vList2"/>
    <dgm:cxn modelId="{0AF00AC5-0672-42C7-99D7-6110E78C4038}" srcId="{B8BE6F07-6E3C-457F-9CAB-7B69C5C2902B}" destId="{C2BAE002-3666-4A64-B9B0-1A4DE679B552}" srcOrd="0" destOrd="0" parTransId="{706C5C4E-15E5-4263-B313-582F7AB1559A}" sibTransId="{BCF1FAED-4D41-4823-973B-3F83D00A7AAD}"/>
    <dgm:cxn modelId="{9E12BAC7-AAAD-4719-9876-1AC8F10653D3}" type="presOf" srcId="{4CF6AF4D-896F-4148-919D-FFC6756FDFFB}" destId="{286597CE-A01D-4776-AADF-8CC7D54D0627}" srcOrd="0" destOrd="1" presId="urn:microsoft.com/office/officeart/2005/8/layout/vList2"/>
    <dgm:cxn modelId="{123942D7-1883-46E2-A750-968A44D7C6BB}" srcId="{C2BAE002-3666-4A64-B9B0-1A4DE679B552}" destId="{76A2F581-7A26-4193-B263-F4DAC28D541C}" srcOrd="0" destOrd="0" parTransId="{CDD07B75-6DEC-45A8-B75C-DDC4BE36B87B}" sibTransId="{EB09D202-A9B4-477A-AE5C-2BA0C02AA6D9}"/>
    <dgm:cxn modelId="{57888162-13C1-40C2-914F-B8C0C3555EF1}" type="presParOf" srcId="{F34654C8-8495-42CB-946A-E075F58099A4}" destId="{1565B687-B8FE-464E-BF35-EAEA2E05BCAF}" srcOrd="0" destOrd="0" presId="urn:microsoft.com/office/officeart/2005/8/layout/vList2"/>
    <dgm:cxn modelId="{D16B30D1-1B4E-4AD3-9EE5-D88E644FE842}" type="presParOf" srcId="{F34654C8-8495-42CB-946A-E075F58099A4}" destId="{B2D480AA-D8F7-4C6C-9C11-7B2B55F24A98}" srcOrd="1" destOrd="0" presId="urn:microsoft.com/office/officeart/2005/8/layout/vList2"/>
    <dgm:cxn modelId="{7566F793-74D7-4B66-B01A-807D7141FC31}" type="presParOf" srcId="{F34654C8-8495-42CB-946A-E075F58099A4}" destId="{E17D6FD1-A6F0-4714-AB83-E214B9B1E8E3}" srcOrd="2" destOrd="0" presId="urn:microsoft.com/office/officeart/2005/8/layout/vList2"/>
    <dgm:cxn modelId="{78D76455-017A-4461-99C6-B14DEB1AC489}" type="presParOf" srcId="{F34654C8-8495-42CB-946A-E075F58099A4}" destId="{1809D419-F8E4-44E5-8F89-C634008A658E}" srcOrd="3" destOrd="0" presId="urn:microsoft.com/office/officeart/2005/8/layout/vList2"/>
    <dgm:cxn modelId="{C8C9FE63-BE00-4FF0-94EA-C6518D4675BC}" type="presParOf" srcId="{F34654C8-8495-42CB-946A-E075F58099A4}" destId="{88250D8B-7E0E-4C56-935E-6566817F8F9A}" srcOrd="4" destOrd="0" presId="urn:microsoft.com/office/officeart/2005/8/layout/vList2"/>
    <dgm:cxn modelId="{2B0D7C2A-A82A-409A-9A0B-CF27FCDF75AA}" type="presParOf" srcId="{F34654C8-8495-42CB-946A-E075F58099A4}" destId="{286597CE-A01D-4776-AADF-8CC7D54D0627}"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65B687-B8FE-464E-BF35-EAEA2E05BCAF}">
      <dsp:nvSpPr>
        <dsp:cNvPr id="0" name=""/>
        <dsp:cNvSpPr/>
      </dsp:nvSpPr>
      <dsp:spPr>
        <a:xfrm>
          <a:off x="0" y="88831"/>
          <a:ext cx="10515600" cy="8292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latin typeface="Arial" panose="020B0604020202020204" pitchFamily="34" charset="0"/>
              <a:cs typeface="Arial" panose="020B0604020202020204" pitchFamily="34" charset="0"/>
            </a:rPr>
            <a:t>Clinical cut-off: 2/14/2024 (Cohort A, n = 8; Cohort B, n = 42)</a:t>
          </a:r>
        </a:p>
      </dsp:txBody>
      <dsp:txXfrm>
        <a:off x="40480" y="129311"/>
        <a:ext cx="10434640" cy="748277"/>
      </dsp:txXfrm>
    </dsp:sp>
    <dsp:sp modelId="{B2D480AA-D8F7-4C6C-9C11-7B2B55F24A98}">
      <dsp:nvSpPr>
        <dsp:cNvPr id="0" name=""/>
        <dsp:cNvSpPr/>
      </dsp:nvSpPr>
      <dsp:spPr>
        <a:xfrm>
          <a:off x="0" y="918068"/>
          <a:ext cx="10515600" cy="782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Cohort A Terminated early due to the evolving treatment landscape</a:t>
          </a:r>
        </a:p>
        <a:p>
          <a:pPr marL="171450" lvl="1" indent="-171450" algn="l" defTabSz="711200">
            <a:lnSpc>
              <a:spcPct val="90000"/>
            </a:lnSpc>
            <a:spcBef>
              <a:spcPct val="0"/>
            </a:spcBef>
            <a:spcAft>
              <a:spcPct val="20000"/>
            </a:spcAft>
            <a:buChar char="•"/>
          </a:pPr>
          <a:r>
            <a:rPr lang="en-US" sz="1600" kern="1200"/>
            <a:t>Cohort B: PD-L1 &lt;1%: 57% of patients, PD-L1 = 1-49%: 24% of patients; and 19% of patients had tumors that were, PD-L1 ≥ 50% of patients</a:t>
          </a:r>
        </a:p>
      </dsp:txBody>
      <dsp:txXfrm>
        <a:off x="0" y="918068"/>
        <a:ext cx="10515600" cy="782460"/>
      </dsp:txXfrm>
    </dsp:sp>
    <dsp:sp modelId="{E17D6FD1-A6F0-4714-AB83-E214B9B1E8E3}">
      <dsp:nvSpPr>
        <dsp:cNvPr id="0" name=""/>
        <dsp:cNvSpPr/>
      </dsp:nvSpPr>
      <dsp:spPr>
        <a:xfrm>
          <a:off x="0" y="1700528"/>
          <a:ext cx="10515600" cy="8292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Overall, 96% of patients received a resection: pneumonectomy, 4%; lobectomy/bilobectomy, 90% a; R0 resection, 96%</a:t>
          </a:r>
        </a:p>
      </dsp:txBody>
      <dsp:txXfrm>
        <a:off x="40480" y="1741008"/>
        <a:ext cx="10434640" cy="748277"/>
      </dsp:txXfrm>
    </dsp:sp>
    <dsp:sp modelId="{88250D8B-7E0E-4C56-935E-6566817F8F9A}">
      <dsp:nvSpPr>
        <dsp:cNvPr id="0" name=""/>
        <dsp:cNvSpPr/>
      </dsp:nvSpPr>
      <dsp:spPr>
        <a:xfrm>
          <a:off x="0" y="2590246"/>
          <a:ext cx="10515600" cy="8292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Cohort B findings: MPR: 51% (95% CI: 35-67), pCR, 29% (95% CI: 17-46); EFS, immature</a:t>
          </a:r>
        </a:p>
      </dsp:txBody>
      <dsp:txXfrm>
        <a:off x="40480" y="2630726"/>
        <a:ext cx="10434640" cy="748277"/>
      </dsp:txXfrm>
    </dsp:sp>
    <dsp:sp modelId="{286597CE-A01D-4776-AADF-8CC7D54D0627}">
      <dsp:nvSpPr>
        <dsp:cNvPr id="0" name=""/>
        <dsp:cNvSpPr/>
      </dsp:nvSpPr>
      <dsp:spPr>
        <a:xfrm>
          <a:off x="0" y="3419483"/>
          <a:ext cx="10515600" cy="554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err="1"/>
            <a:t>mPR</a:t>
          </a:r>
          <a:r>
            <a:rPr lang="en-US" sz="1600" kern="1200" dirty="0"/>
            <a:t> and </a:t>
          </a:r>
          <a:r>
            <a:rPr lang="en-US" sz="1600" kern="1200" dirty="0" err="1"/>
            <a:t>pCR</a:t>
          </a:r>
          <a:r>
            <a:rPr lang="en-US" sz="1600" kern="1200" dirty="0"/>
            <a:t> achieved across all PD-L1 subgroups</a:t>
          </a:r>
        </a:p>
        <a:p>
          <a:pPr marL="171450" lvl="1" indent="-171450" algn="l" defTabSz="711200">
            <a:lnSpc>
              <a:spcPct val="90000"/>
            </a:lnSpc>
            <a:spcBef>
              <a:spcPct val="0"/>
            </a:spcBef>
            <a:spcAft>
              <a:spcPct val="20000"/>
            </a:spcAft>
            <a:buChar char="•"/>
          </a:pPr>
          <a:r>
            <a:rPr lang="en-US" sz="1600" kern="1200"/>
            <a:t>Safety profile consistent with expectations</a:t>
          </a:r>
        </a:p>
      </dsp:txBody>
      <dsp:txXfrm>
        <a:off x="0" y="3419483"/>
        <a:ext cx="10515600" cy="55424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147E972C-863A-D741-B6C8-E5D0D71295C4}" type="datetimeFigureOut">
              <a:rPr lang="en-US" smtClean="0"/>
              <a:pPr/>
              <a:t>9/29/2025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346C45EA-94B1-CB43-BD15-6A8600409710}" type="slidenum">
              <a:rPr lang="en-US" smtClean="0"/>
              <a:pPr/>
              <a:t>‹#›</a:t>
            </a:fld>
            <a:endParaRPr lang="en-US"/>
          </a:p>
        </p:txBody>
      </p:sp>
    </p:spTree>
    <p:extLst>
      <p:ext uri="{BB962C8B-B14F-4D97-AF65-F5344CB8AC3E}">
        <p14:creationId xmlns:p14="http://schemas.microsoft.com/office/powerpoint/2010/main" val="79859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1</a:t>
            </a:fld>
            <a:endParaRPr lang="en-US"/>
          </a:p>
        </p:txBody>
      </p:sp>
    </p:spTree>
    <p:extLst>
      <p:ext uri="{BB962C8B-B14F-4D97-AF65-F5344CB8AC3E}">
        <p14:creationId xmlns:p14="http://schemas.microsoft.com/office/powerpoint/2010/main" val="1691377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Slide Notes</a:t>
            </a:r>
          </a:p>
          <a:p>
            <a:r>
              <a:rPr lang="en-US" dirty="0"/>
              <a:t>CheckMate 816 enrolled patients who had theoretically </a:t>
            </a:r>
            <a:r>
              <a:rPr lang="en-US" dirty="0" err="1"/>
              <a:t>resectable</a:t>
            </a:r>
            <a:r>
              <a:rPr lang="en-US" dirty="0"/>
              <a:t> stage 1B, 2, and 3A non–small cell lung cancer. Most patients had stage 3A (two-thirds). About half the patients had some PD-L1 expression on their tumor. Patients with a known </a:t>
            </a:r>
            <a:r>
              <a:rPr lang="en-US" i="1" dirty="0"/>
              <a:t>EGFR</a:t>
            </a:r>
            <a:r>
              <a:rPr lang="en-US" dirty="0"/>
              <a:t> mutation or </a:t>
            </a:r>
            <a:r>
              <a:rPr lang="en-US" i="1" dirty="0"/>
              <a:t>ALK</a:t>
            </a:r>
            <a:r>
              <a:rPr lang="en-US" dirty="0"/>
              <a:t> translocation were excluded. Patients were randomized to get chemotherapy alone for 3 cycles or that same chemotherapy regimen with the addition of nivolumab. Surgery was performed within 6 weeks, and then patients had the option of receiving additional chemotherapy/radiation, but immune therapy afterwards. </a:t>
            </a:r>
          </a:p>
          <a:p>
            <a:endParaRPr lang="en-US" dirty="0"/>
          </a:p>
          <a:p>
            <a:endParaRPr lang="en-US" dirty="0"/>
          </a:p>
          <a:p>
            <a:r>
              <a:rPr lang="en-US" dirty="0"/>
              <a:t>Spicer J, Wang C, Tanaka F, et al. Surgical outcomes from the phase 3 </a:t>
            </a:r>
            <a:r>
              <a:rPr lang="en-US" dirty="0" err="1"/>
              <a:t>CheckMate</a:t>
            </a:r>
            <a:r>
              <a:rPr lang="en-US" dirty="0"/>
              <a:t> 816 trial: nivolumab plus platinum-doublet chemotherapy versus chemotherapy alone as neoadjuvant treatment for patients with </a:t>
            </a:r>
            <a:r>
              <a:rPr lang="en-US" dirty="0" err="1"/>
              <a:t>resectable</a:t>
            </a:r>
            <a:r>
              <a:rPr lang="en-US" dirty="0"/>
              <a:t> non–small-cell lung cancer. J Clin Oncol. 2021;39(15_suppl):8503.​</a:t>
            </a:r>
          </a:p>
          <a:p>
            <a:r>
              <a:rPr lang="en-US" dirty="0"/>
              <a:t>Forde PM, et al. Overall survival with neoadjuvant nivolumab + chemotherapy in patients with </a:t>
            </a:r>
            <a:r>
              <a:rPr lang="en-US" dirty="0" err="1"/>
              <a:t>resectable</a:t>
            </a:r>
            <a:r>
              <a:rPr lang="en-US" dirty="0"/>
              <a:t> NSCLC in </a:t>
            </a:r>
            <a:r>
              <a:rPr lang="en-US" dirty="0" err="1"/>
              <a:t>CheckMate</a:t>
            </a:r>
            <a:r>
              <a:rPr lang="en-US" dirty="0"/>
              <a:t> 816. J Clin Oncol. 2025;43(suppl 17):LBA8000.​</a:t>
            </a:r>
          </a:p>
          <a:p>
            <a:r>
              <a:rPr lang="en-US" dirty="0"/>
              <a:t>Forde PM, Spicer JD, Provencio M, et al. Overall survival with neoadjuvant nivolumab plus chemotherapy in lung cancer. N Engl J Med. Published online June 2, 2025.​ </a:t>
            </a:r>
            <a:r>
              <a:rPr lang="en-GB" dirty="0"/>
              <a:t>doi:10.1056/NEJMoa2502931</a:t>
            </a:r>
            <a:endParaRPr lang="en-US" dirty="0"/>
          </a:p>
          <a:p>
            <a:endParaRPr lang="en-US" dirty="0"/>
          </a:p>
        </p:txBody>
      </p:sp>
      <p:sp>
        <p:nvSpPr>
          <p:cNvPr id="4" name="Slide Number Placeholder 3"/>
          <p:cNvSpPr>
            <a:spLocks noGrp="1"/>
          </p:cNvSpPr>
          <p:nvPr>
            <p:ph type="sldNum" sz="quarter" idx="10"/>
          </p:nvPr>
        </p:nvSpPr>
        <p:spPr/>
        <p:txBody>
          <a:bodyPr/>
          <a:lstStyle/>
          <a:p>
            <a:fld id="{F2E4953F-501C-498F-811F-52E153962CB2}" type="slidenum">
              <a:rPr lang="en-US"/>
              <a:pPr/>
              <a:t>10</a:t>
            </a:fld>
            <a:endParaRPr lang="en-US"/>
          </a:p>
        </p:txBody>
      </p:sp>
      <p:sp>
        <p:nvSpPr>
          <p:cNvPr id="7" name="Slide Image Placeholder 6">
            <a:extLst>
              <a:ext uri="{FF2B5EF4-FFF2-40B4-BE49-F238E27FC236}">
                <a16:creationId xmlns:a16="http://schemas.microsoft.com/office/drawing/2014/main" id="{A38F878F-FFDF-262B-7265-F0134A72CF10}"/>
              </a:ext>
            </a:extLst>
          </p:cNvPr>
          <p:cNvSpPr>
            <a:spLocks noGrp="1" noRot="1" noChangeAspect="1"/>
          </p:cNvSpPr>
          <p:nvPr>
            <p:ph type="sldImg"/>
          </p:nvPr>
        </p:nvSpPr>
        <p:spPr/>
      </p:sp>
    </p:spTree>
    <p:extLst>
      <p:ext uri="{BB962C8B-B14F-4D97-AF65-F5344CB8AC3E}">
        <p14:creationId xmlns:p14="http://schemas.microsoft.com/office/powerpoint/2010/main" val="1379584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49280-E755-7624-667B-7AC967612B3F}"/>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B7314961-E84D-64A7-BC4E-EBD5A9476D0A}"/>
              </a:ext>
            </a:extLst>
          </p:cNvPr>
          <p:cNvSpPr>
            <a:spLocks noGrp="1"/>
          </p:cNvSpPr>
          <p:nvPr>
            <p:ph type="body" idx="1"/>
          </p:nvPr>
        </p:nvSpPr>
        <p:spPr/>
        <p:txBody>
          <a:bodyPr/>
          <a:lstStyle/>
          <a:p>
            <a:r>
              <a:rPr lang="en-US" b="1" dirty="0"/>
              <a:t>Slide Notes</a:t>
            </a:r>
          </a:p>
          <a:p>
            <a:r>
              <a:rPr lang="en-US" dirty="0"/>
              <a:t>The 5-year event-free survival results were recently presented at ASCO 2025 by Patrick Forde, which showed a nice robust separation of the curves. The hazard ratio was 0.68. </a:t>
            </a:r>
          </a:p>
          <a:p>
            <a:endParaRPr lang="en-US" dirty="0"/>
          </a:p>
          <a:p>
            <a:endParaRPr lang="en-US" dirty="0"/>
          </a:p>
          <a:p>
            <a:r>
              <a:rPr lang="en-US" dirty="0"/>
              <a:t>Spicer J, Wang C, Tanaka F, et al. Surgical outcomes from the phase 3 </a:t>
            </a:r>
            <a:r>
              <a:rPr lang="en-US" dirty="0" err="1"/>
              <a:t>CheckMate</a:t>
            </a:r>
            <a:r>
              <a:rPr lang="en-US" dirty="0"/>
              <a:t> 816 trial: nivolumab plus platinum-doublet chemotherapy versus chemotherapy alone as neoadjuvant treatment for patients with </a:t>
            </a:r>
            <a:r>
              <a:rPr lang="en-US" dirty="0" err="1"/>
              <a:t>resectable</a:t>
            </a:r>
            <a:r>
              <a:rPr lang="en-US" dirty="0"/>
              <a:t> non–small-cell lung cancer. J Clin Oncol. 2021;39(15_suppl):8503.​</a:t>
            </a:r>
          </a:p>
          <a:p>
            <a:r>
              <a:rPr lang="en-US" dirty="0"/>
              <a:t>Forde PM, et al. Overall survival with neoadjuvant nivolumab + chemotherapy in patients with </a:t>
            </a:r>
            <a:r>
              <a:rPr lang="en-US" dirty="0" err="1"/>
              <a:t>resectable</a:t>
            </a:r>
            <a:r>
              <a:rPr lang="en-US" dirty="0"/>
              <a:t> NSCLC in </a:t>
            </a:r>
            <a:r>
              <a:rPr lang="en-US" dirty="0" err="1"/>
              <a:t>CheckMate</a:t>
            </a:r>
            <a:r>
              <a:rPr lang="en-US" dirty="0"/>
              <a:t> 816. J Clin Oncol. 2025;43(suppl 17):LBA8000.​</a:t>
            </a:r>
          </a:p>
          <a:p>
            <a:r>
              <a:rPr lang="en-US" dirty="0"/>
              <a:t>Forde PM, Spicer JD, Provencio M, et al. Overall survival with neoadjuvant nivolumab plus chemotherapy in lung cancer. N Engl J Med. Published online June 2, 2025.​ </a:t>
            </a:r>
            <a:r>
              <a:rPr lang="en-GB" dirty="0"/>
              <a:t>doi:10.1056/NEJMoa2502931</a:t>
            </a:r>
            <a:endParaRPr lang="en-US" dirty="0"/>
          </a:p>
          <a:p>
            <a:endParaRPr lang="en-US" dirty="0"/>
          </a:p>
        </p:txBody>
      </p:sp>
      <p:sp>
        <p:nvSpPr>
          <p:cNvPr id="4" name="Slide Number Placeholder 3">
            <a:extLst>
              <a:ext uri="{FF2B5EF4-FFF2-40B4-BE49-F238E27FC236}">
                <a16:creationId xmlns:a16="http://schemas.microsoft.com/office/drawing/2014/main" id="{A60EF30C-807B-20A6-C23F-6001EB4CB6C4}"/>
              </a:ext>
            </a:extLst>
          </p:cNvPr>
          <p:cNvSpPr>
            <a:spLocks noGrp="1"/>
          </p:cNvSpPr>
          <p:nvPr>
            <p:ph type="sldNum" sz="quarter" idx="10"/>
          </p:nvPr>
        </p:nvSpPr>
        <p:spPr/>
        <p:txBody>
          <a:bodyPr/>
          <a:lstStyle/>
          <a:p>
            <a:fld id="{4470E7FA-1659-4724-B04D-9C5482A4424C}" type="slidenum">
              <a:rPr lang="en-US" smtClean="0"/>
              <a:pPr/>
              <a:t>11</a:t>
            </a:fld>
            <a:endParaRPr lang="en-US"/>
          </a:p>
        </p:txBody>
      </p:sp>
      <p:sp>
        <p:nvSpPr>
          <p:cNvPr id="7" name="Slide Image Placeholder 6">
            <a:extLst>
              <a:ext uri="{FF2B5EF4-FFF2-40B4-BE49-F238E27FC236}">
                <a16:creationId xmlns:a16="http://schemas.microsoft.com/office/drawing/2014/main" id="{4B81547A-9C4F-B697-D27B-DFFE21E73AF5}"/>
              </a:ext>
            </a:extLst>
          </p:cNvPr>
          <p:cNvSpPr>
            <a:spLocks noGrp="1" noRot="1" noChangeAspect="1"/>
          </p:cNvSpPr>
          <p:nvPr>
            <p:ph type="sldImg"/>
          </p:nvPr>
        </p:nvSpPr>
        <p:spPr/>
      </p:sp>
    </p:spTree>
    <p:extLst>
      <p:ext uri="{BB962C8B-B14F-4D97-AF65-F5344CB8AC3E}">
        <p14:creationId xmlns:p14="http://schemas.microsoft.com/office/powerpoint/2010/main" val="2416273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Arial" panose="020B0604020202020204" pitchFamily="34" charset="0"/>
                <a:ea typeface="+mn-ea"/>
                <a:cs typeface="+mn-cs"/>
              </a:rPr>
              <a:t>Slide Notes</a:t>
            </a:r>
          </a:p>
          <a:p>
            <a:pPr rtl="0" fontAlgn="base"/>
            <a:r>
              <a:rPr lang="en-US" sz="1200" i="0" u="none" strike="noStrike" kern="1200" dirty="0">
                <a:solidFill>
                  <a:schemeClr val="tx1"/>
                </a:solidFill>
                <a:effectLst/>
                <a:latin typeface="Arial" panose="020B0604020202020204" pitchFamily="34" charset="0"/>
                <a:ea typeface="+mn-ea"/>
                <a:cs typeface="+mn-cs"/>
              </a:rPr>
              <a:t>Patients who achieved a pathologic complete response had excellent EFS. Patients who did not achieve </a:t>
            </a:r>
            <a:r>
              <a:rPr lang="en-US" sz="1200" i="0" u="none" strike="noStrike" kern="1200" dirty="0" err="1">
                <a:solidFill>
                  <a:schemeClr val="tx1"/>
                </a:solidFill>
                <a:effectLst/>
                <a:latin typeface="Arial" panose="020B0604020202020204" pitchFamily="34" charset="0"/>
                <a:ea typeface="+mn-ea"/>
                <a:cs typeface="+mn-cs"/>
              </a:rPr>
              <a:t>pCR</a:t>
            </a:r>
            <a:r>
              <a:rPr lang="en-US" sz="1200" i="0" u="none" strike="noStrike" kern="1200" dirty="0">
                <a:solidFill>
                  <a:schemeClr val="tx1"/>
                </a:solidFill>
                <a:effectLst/>
                <a:latin typeface="Arial" panose="020B0604020202020204" pitchFamily="34" charset="0"/>
                <a:ea typeface="+mn-ea"/>
                <a:cs typeface="+mn-cs"/>
              </a:rPr>
              <a:t> had recurrences.</a:t>
            </a:r>
          </a:p>
          <a:p>
            <a:pPr rtl="0" fontAlgn="base"/>
            <a:endParaRPr lang="en-US" sz="1200" b="1" i="0" u="none" strike="noStrike" kern="1200" dirty="0">
              <a:solidFill>
                <a:schemeClr val="tx1"/>
              </a:solidFill>
              <a:effectLst/>
              <a:latin typeface="Arial" panose="020B0604020202020204" pitchFamily="34" charset="0"/>
              <a:ea typeface="+mn-ea"/>
              <a:cs typeface="+mn-cs"/>
            </a:endParaRPr>
          </a:p>
          <a:p>
            <a:pPr rtl="0" fontAlgn="base"/>
            <a:endParaRPr lang="en-US" sz="1200" b="1" i="0" u="none" strike="noStrike" kern="1200" dirty="0">
              <a:solidFill>
                <a:schemeClr val="tx1"/>
              </a:solidFill>
              <a:effectLst/>
              <a:latin typeface="Arial" panose="020B0604020202020204" pitchFamily="34" charset="0"/>
              <a:ea typeface="+mn-ea"/>
              <a:cs typeface="+mn-cs"/>
            </a:endParaRPr>
          </a:p>
          <a:p>
            <a:pPr rtl="0" fontAlgn="base"/>
            <a:r>
              <a:rPr lang="en-US" sz="1200" b="0" i="0" u="none" strike="noStrike" kern="1200" dirty="0">
                <a:solidFill>
                  <a:schemeClr val="tx1"/>
                </a:solidFill>
                <a:effectLst/>
                <a:latin typeface="Arial" panose="020B0604020202020204" pitchFamily="34" charset="0"/>
                <a:ea typeface="+mn-ea"/>
                <a:cs typeface="+mn-cs"/>
              </a:rPr>
              <a:t>Forde PM, et al. Overall survival with neoadjuvant nivolumab + chemotherapy in patients with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NSCLC in CheckMate 816. </a:t>
            </a:r>
            <a:r>
              <a:rPr lang="en-US" sz="1200" b="0" i="1" u="none" strike="noStrike" kern="1200" dirty="0">
                <a:solidFill>
                  <a:schemeClr val="tx1"/>
                </a:solidFill>
                <a:effectLst/>
                <a:latin typeface="Arial" panose="020B0604020202020204" pitchFamily="34" charset="0"/>
                <a:ea typeface="+mn-ea"/>
                <a:cs typeface="+mn-cs"/>
              </a:rPr>
              <a:t>J Clin Oncol.</a:t>
            </a:r>
            <a:r>
              <a:rPr lang="en-US" sz="1200" b="0" i="0" u="none" strike="noStrike" kern="1200" dirty="0">
                <a:solidFill>
                  <a:schemeClr val="tx1"/>
                </a:solidFill>
                <a:effectLst/>
                <a:latin typeface="Arial" panose="020B0604020202020204" pitchFamily="34" charset="0"/>
                <a:ea typeface="+mn-ea"/>
                <a:cs typeface="+mn-cs"/>
              </a:rPr>
              <a:t> 2025;43(suppl 17):LBA8000.</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kern="1200" dirty="0">
                <a:solidFill>
                  <a:schemeClr val="tx1"/>
                </a:solidFill>
                <a:effectLst/>
                <a:latin typeface="Arial" panose="020B0604020202020204" pitchFamily="34" charset="0"/>
                <a:ea typeface="+mn-ea"/>
                <a:cs typeface="+mn-cs"/>
              </a:rPr>
              <a:t>​</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12</a:t>
            </a:fld>
            <a:endParaRPr lang="en-US"/>
          </a:p>
        </p:txBody>
      </p:sp>
    </p:spTree>
    <p:extLst>
      <p:ext uri="{BB962C8B-B14F-4D97-AF65-F5344CB8AC3E}">
        <p14:creationId xmlns:p14="http://schemas.microsoft.com/office/powerpoint/2010/main" val="2689916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9BC74-CBA1-DCBE-C1BD-D1330326A7EE}"/>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6E27D1FA-B333-1184-485B-7AAA1541C52C}"/>
              </a:ext>
            </a:extLst>
          </p:cNvPr>
          <p:cNvSpPr>
            <a:spLocks noGrp="1"/>
          </p:cNvSpPr>
          <p:nvPr>
            <p:ph type="body" idx="1"/>
          </p:nvPr>
        </p:nvSpPr>
        <p:spPr>
          <a:xfrm>
            <a:off x="685800" y="4400550"/>
            <a:ext cx="5486400" cy="3600450"/>
          </a:xfrm>
        </p:spPr>
        <p:txBody>
          <a:bodyPr/>
          <a:lstStyle/>
          <a:p>
            <a:r>
              <a:rPr lang="en-US" b="1" dirty="0"/>
              <a:t>Slide Notes</a:t>
            </a:r>
          </a:p>
          <a:p>
            <a:r>
              <a:rPr lang="en-US" dirty="0"/>
              <a:t>Regarding overall survival, we can see that the curves separated by 18 months and continue to stay separated, resulting in a 10% overall survival difference in the end, with a hazard ration of 0.72. As a reminder, the hazard ration for EFS was 0.68.</a:t>
            </a:r>
          </a:p>
          <a:p>
            <a:endParaRPr lang="en-US" dirty="0"/>
          </a:p>
          <a:p>
            <a:endParaRPr lang="en-US" dirty="0"/>
          </a:p>
          <a:p>
            <a:r>
              <a:rPr lang="en-US" dirty="0"/>
              <a:t>Forde PM, et al. Overall survival with neoadjuvant nivolumab + chemotherapy in patients with </a:t>
            </a:r>
            <a:r>
              <a:rPr lang="en-US" dirty="0" err="1"/>
              <a:t>resectable</a:t>
            </a:r>
            <a:r>
              <a:rPr lang="en-US" dirty="0"/>
              <a:t> NSCLC in </a:t>
            </a:r>
            <a:r>
              <a:rPr lang="en-US" dirty="0" err="1"/>
              <a:t>CheckMate</a:t>
            </a:r>
            <a:r>
              <a:rPr lang="en-US" dirty="0"/>
              <a:t> 816. J Clin Oncol. 2025;43(suppl 17):LBA8000.​</a:t>
            </a:r>
          </a:p>
          <a:p>
            <a:r>
              <a:rPr lang="en-US" dirty="0"/>
              <a:t>Forde PM, Spicer JD, Provencio M, et al. Overall survival with neoadjuvant nivolumab plus chemotherapy in lung cancer. N Engl J Med. Published online June 2, 2025.​ </a:t>
            </a:r>
            <a:r>
              <a:rPr lang="en-GB" dirty="0"/>
              <a:t>doi:10.1056/NEJMoa2502931</a:t>
            </a:r>
            <a:endParaRPr lang="en-US" dirty="0"/>
          </a:p>
          <a:p>
            <a:r>
              <a:rPr lang="en-US" dirty="0"/>
              <a:t>​</a:t>
            </a:r>
          </a:p>
          <a:p>
            <a:endParaRPr lang="en-US" dirty="0"/>
          </a:p>
        </p:txBody>
      </p:sp>
      <p:sp>
        <p:nvSpPr>
          <p:cNvPr id="4" name="Slide Number Placeholder 3">
            <a:extLst>
              <a:ext uri="{FF2B5EF4-FFF2-40B4-BE49-F238E27FC236}">
                <a16:creationId xmlns:a16="http://schemas.microsoft.com/office/drawing/2014/main" id="{8675C700-30E3-2D3D-EA9A-ED20512090FC}"/>
              </a:ext>
            </a:extLst>
          </p:cNvPr>
          <p:cNvSpPr>
            <a:spLocks noGrp="1"/>
          </p:cNvSpPr>
          <p:nvPr>
            <p:ph type="sldNum" sz="quarter" idx="10"/>
          </p:nvPr>
        </p:nvSpPr>
        <p:spPr/>
        <p:txBody>
          <a:bodyPr/>
          <a:lstStyle/>
          <a:p>
            <a:fld id="{4470E7FA-1659-4724-B04D-9C5482A4424C}" type="slidenum">
              <a:rPr lang="en-US" smtClean="0"/>
              <a:pPr/>
              <a:t>13</a:t>
            </a:fld>
            <a:endParaRPr lang="en-US"/>
          </a:p>
        </p:txBody>
      </p:sp>
      <p:sp>
        <p:nvSpPr>
          <p:cNvPr id="7" name="Slide Image Placeholder 6">
            <a:extLst>
              <a:ext uri="{FF2B5EF4-FFF2-40B4-BE49-F238E27FC236}">
                <a16:creationId xmlns:a16="http://schemas.microsoft.com/office/drawing/2014/main" id="{76A66F7D-C3A1-AC5A-6DF1-681AB153CAFD}"/>
              </a:ext>
            </a:extLst>
          </p:cNvPr>
          <p:cNvSpPr>
            <a:spLocks noGrp="1" noRot="1" noChangeAspect="1"/>
          </p:cNvSpPr>
          <p:nvPr>
            <p:ph type="sldImg"/>
          </p:nvPr>
        </p:nvSpPr>
        <p:spPr/>
      </p:sp>
    </p:spTree>
    <p:extLst>
      <p:ext uri="{BB962C8B-B14F-4D97-AF65-F5344CB8AC3E}">
        <p14:creationId xmlns:p14="http://schemas.microsoft.com/office/powerpoint/2010/main" val="2924797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Arial" panose="020B0604020202020204" pitchFamily="34" charset="0"/>
                <a:ea typeface="+mn-ea"/>
                <a:cs typeface="+mn-cs"/>
              </a:rPr>
              <a:t>Slide Notes</a:t>
            </a:r>
          </a:p>
          <a:p>
            <a:pPr rtl="0" fontAlgn="base"/>
            <a:r>
              <a:rPr lang="en-US" sz="1200" i="0" u="none" strike="noStrike" kern="1200" dirty="0">
                <a:solidFill>
                  <a:schemeClr val="tx1"/>
                </a:solidFill>
                <a:effectLst/>
                <a:latin typeface="Arial" panose="020B0604020202020204" pitchFamily="34" charset="0"/>
                <a:ea typeface="+mn-ea"/>
                <a:cs typeface="+mn-cs"/>
              </a:rPr>
              <a:t>When we look at the stage, patients with higher stage derived greater benefit. This is for overall survival. Moreover, </a:t>
            </a:r>
            <a:r>
              <a:rPr lang="en-US" dirty="0"/>
              <a:t>the hazard ratio for </a:t>
            </a:r>
            <a:r>
              <a:rPr lang="en-US" sz="1200" i="0" u="none" strike="noStrike" kern="1200" dirty="0">
                <a:solidFill>
                  <a:schemeClr val="tx1"/>
                </a:solidFill>
                <a:effectLst/>
                <a:latin typeface="Arial" panose="020B0604020202020204" pitchFamily="34" charset="0"/>
                <a:ea typeface="+mn-ea"/>
                <a:cs typeface="+mn-cs"/>
              </a:rPr>
              <a:t>patients with PD-L1 &lt; 1% was 0.89, indicating less clear benefit. For patients with higher PD-L1 levels, either 1-49 or &gt;50, derived the greatest highest benefit, especially in in those with &gt; 50% PD-L1 expression level for the tumor. </a:t>
            </a:r>
          </a:p>
          <a:p>
            <a:pPr rtl="0" fontAlgn="base"/>
            <a:endParaRPr lang="en-US" sz="1200" i="0" u="none" strike="noStrike" kern="1200" dirty="0">
              <a:solidFill>
                <a:schemeClr val="tx1"/>
              </a:solidFill>
              <a:effectLst/>
              <a:latin typeface="Arial" panose="020B0604020202020204" pitchFamily="34" charset="0"/>
              <a:ea typeface="+mn-ea"/>
              <a:cs typeface="+mn-cs"/>
            </a:endParaRPr>
          </a:p>
          <a:p>
            <a:pPr rtl="0" fontAlgn="base"/>
            <a:endParaRPr lang="en-US" sz="1200" b="1" i="0" u="none" strike="noStrike" kern="1200" dirty="0">
              <a:solidFill>
                <a:schemeClr val="tx1"/>
              </a:solidFill>
              <a:effectLst/>
              <a:latin typeface="Arial" panose="020B0604020202020204" pitchFamily="34" charset="0"/>
              <a:ea typeface="+mn-ea"/>
              <a:cs typeface="+mn-cs"/>
            </a:endParaRPr>
          </a:p>
          <a:p>
            <a:pPr rtl="0" fontAlgn="base"/>
            <a:r>
              <a:rPr lang="en-US" sz="1200" b="0" i="0" u="none" strike="noStrike" kern="1200" dirty="0">
                <a:solidFill>
                  <a:schemeClr val="tx1"/>
                </a:solidFill>
                <a:effectLst/>
                <a:latin typeface="Arial" panose="020B0604020202020204" pitchFamily="34" charset="0"/>
                <a:ea typeface="+mn-ea"/>
                <a:cs typeface="+mn-cs"/>
              </a:rPr>
              <a:t>Forde PM, et al. Overall survival with neoadjuvant nivolumab + chemotherapy in patients with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NSCLC in </a:t>
            </a:r>
            <a:r>
              <a:rPr lang="en-US" sz="1200" b="0" i="0" u="none" strike="noStrike" kern="1200" dirty="0" err="1">
                <a:solidFill>
                  <a:schemeClr val="tx1"/>
                </a:solidFill>
                <a:effectLst/>
                <a:latin typeface="Arial" panose="020B0604020202020204" pitchFamily="34" charset="0"/>
                <a:ea typeface="+mn-ea"/>
                <a:cs typeface="+mn-cs"/>
              </a:rPr>
              <a:t>CheckMate</a:t>
            </a:r>
            <a:r>
              <a:rPr lang="en-US" sz="1200" b="0" i="0" u="none" strike="noStrike" kern="1200" dirty="0">
                <a:solidFill>
                  <a:schemeClr val="tx1"/>
                </a:solidFill>
                <a:effectLst/>
                <a:latin typeface="Arial" panose="020B0604020202020204" pitchFamily="34" charset="0"/>
                <a:ea typeface="+mn-ea"/>
                <a:cs typeface="+mn-cs"/>
              </a:rPr>
              <a:t> 816. </a:t>
            </a:r>
            <a:r>
              <a:rPr lang="en-US" sz="1200" b="0" i="1" u="none" strike="noStrike" kern="1200" dirty="0">
                <a:solidFill>
                  <a:schemeClr val="tx1"/>
                </a:solidFill>
                <a:effectLst/>
                <a:latin typeface="Arial" panose="020B0604020202020204" pitchFamily="34" charset="0"/>
                <a:ea typeface="+mn-ea"/>
                <a:cs typeface="+mn-cs"/>
              </a:rPr>
              <a:t>J Clin Oncol.</a:t>
            </a:r>
            <a:r>
              <a:rPr lang="en-US" sz="1200" b="0" i="0" u="none" strike="noStrike" kern="1200" dirty="0">
                <a:solidFill>
                  <a:schemeClr val="tx1"/>
                </a:solidFill>
                <a:effectLst/>
                <a:latin typeface="Arial" panose="020B0604020202020204" pitchFamily="34" charset="0"/>
                <a:ea typeface="+mn-ea"/>
                <a:cs typeface="+mn-cs"/>
              </a:rPr>
              <a:t> 2025;43(suppl 17):LBA8000.</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u="none" strike="noStrike" kern="1200" dirty="0">
                <a:solidFill>
                  <a:schemeClr val="tx1"/>
                </a:solidFill>
                <a:effectLst/>
                <a:latin typeface="Arial" panose="020B0604020202020204" pitchFamily="34" charset="0"/>
                <a:ea typeface="+mn-ea"/>
                <a:cs typeface="+mn-cs"/>
              </a:rPr>
              <a:t>Forde PM, Spicer JD, Provencio M, et al. Overall survival with neoadjuvant nivolumab plus chemotherapy in lung cancer. </a:t>
            </a:r>
            <a:r>
              <a:rPr lang="en-US" sz="1200" b="0" i="1" u="none" strike="noStrike" kern="1200" dirty="0">
                <a:solidFill>
                  <a:schemeClr val="tx1"/>
                </a:solidFill>
                <a:effectLst/>
                <a:latin typeface="Arial" panose="020B0604020202020204" pitchFamily="34" charset="0"/>
                <a:ea typeface="+mn-ea"/>
                <a:cs typeface="+mn-cs"/>
              </a:rPr>
              <a:t>N Engl J Med.</a:t>
            </a:r>
            <a:r>
              <a:rPr lang="en-US" sz="1200" b="0" i="0" u="none" strike="noStrike" kern="1200" dirty="0">
                <a:solidFill>
                  <a:schemeClr val="tx1"/>
                </a:solidFill>
                <a:effectLst/>
                <a:latin typeface="Arial" panose="020B0604020202020204" pitchFamily="34" charset="0"/>
                <a:ea typeface="+mn-ea"/>
                <a:cs typeface="+mn-cs"/>
              </a:rPr>
              <a:t> Published online June 2, 2025.</a:t>
            </a:r>
            <a:r>
              <a:rPr lang="en-US" sz="1200" b="0" i="0" kern="1200" dirty="0">
                <a:solidFill>
                  <a:schemeClr val="tx1"/>
                </a:solidFill>
                <a:effectLst/>
                <a:latin typeface="Arial" panose="020B0604020202020204" pitchFamily="34" charset="0"/>
                <a:ea typeface="+mn-ea"/>
                <a:cs typeface="+mn-cs"/>
              </a:rPr>
              <a:t>​ </a:t>
            </a:r>
            <a:r>
              <a:rPr lang="en-GB" dirty="0"/>
              <a:t>doi:10.1056/NEJMoa2502931</a:t>
            </a:r>
            <a:endParaRPr lang="en-US" sz="1200" b="0" i="0" kern="1200" dirty="0">
              <a:solidFill>
                <a:schemeClr val="tx1"/>
              </a:solidFill>
              <a:effectLst/>
              <a:latin typeface="Arial" panose="020B0604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14</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448369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Arial" panose="020B0604020202020204" pitchFamily="34" charset="0"/>
                <a:ea typeface="+mn-ea"/>
                <a:cs typeface="+mn-cs"/>
              </a:rPr>
              <a:t>Forde PM, et al. Overall survival with neoadjuvant nivolumab + chemotherapy in patients with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NSCLC in </a:t>
            </a:r>
            <a:r>
              <a:rPr lang="en-US" sz="1200" b="0" i="0" u="none" strike="noStrike" kern="1200" dirty="0" err="1">
                <a:solidFill>
                  <a:schemeClr val="tx1"/>
                </a:solidFill>
                <a:effectLst/>
                <a:latin typeface="Arial" panose="020B0604020202020204" pitchFamily="34" charset="0"/>
                <a:ea typeface="+mn-ea"/>
                <a:cs typeface="+mn-cs"/>
              </a:rPr>
              <a:t>CheckMate</a:t>
            </a:r>
            <a:r>
              <a:rPr lang="en-US" sz="1200" b="0" i="0" u="none" strike="noStrike" kern="1200" dirty="0">
                <a:solidFill>
                  <a:schemeClr val="tx1"/>
                </a:solidFill>
                <a:effectLst/>
                <a:latin typeface="Arial" panose="020B0604020202020204" pitchFamily="34" charset="0"/>
                <a:ea typeface="+mn-ea"/>
                <a:cs typeface="+mn-cs"/>
              </a:rPr>
              <a:t> 816. </a:t>
            </a:r>
            <a:r>
              <a:rPr lang="en-US" sz="1200" b="0" i="1" u="none" strike="noStrike" kern="1200" dirty="0">
                <a:solidFill>
                  <a:schemeClr val="tx1"/>
                </a:solidFill>
                <a:effectLst/>
                <a:latin typeface="Arial" panose="020B0604020202020204" pitchFamily="34" charset="0"/>
                <a:ea typeface="+mn-ea"/>
                <a:cs typeface="+mn-cs"/>
              </a:rPr>
              <a:t>J Clin Oncol.</a:t>
            </a:r>
            <a:r>
              <a:rPr lang="en-US" sz="1200" b="0" i="0" u="none" strike="noStrike" kern="1200" dirty="0">
                <a:solidFill>
                  <a:schemeClr val="tx1"/>
                </a:solidFill>
                <a:effectLst/>
                <a:latin typeface="Arial" panose="020B0604020202020204" pitchFamily="34" charset="0"/>
                <a:ea typeface="+mn-ea"/>
                <a:cs typeface="+mn-cs"/>
              </a:rPr>
              <a:t> 2025;43(suppl 17):LBA8000.</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u="none" strike="noStrike" kern="1200" dirty="0">
                <a:solidFill>
                  <a:schemeClr val="tx1"/>
                </a:solidFill>
                <a:effectLst/>
                <a:latin typeface="Arial" panose="020B0604020202020204" pitchFamily="34" charset="0"/>
                <a:ea typeface="+mn-ea"/>
                <a:cs typeface="+mn-cs"/>
              </a:rPr>
              <a:t>Forde PM, Spicer JD, Provencio M, et al. Overall survival with neoadjuvant nivolumab plus chemotherapy in lung cancer. </a:t>
            </a:r>
            <a:r>
              <a:rPr lang="en-US" sz="1200" b="0" i="1" u="none" strike="noStrike" kern="1200" dirty="0">
                <a:solidFill>
                  <a:schemeClr val="tx1"/>
                </a:solidFill>
                <a:effectLst/>
                <a:latin typeface="Arial" panose="020B0604020202020204" pitchFamily="34" charset="0"/>
                <a:ea typeface="+mn-ea"/>
                <a:cs typeface="+mn-cs"/>
              </a:rPr>
              <a:t>N Engl J Med.</a:t>
            </a:r>
            <a:r>
              <a:rPr lang="en-US" sz="1200" b="0" i="0" u="none" strike="noStrike" kern="1200" dirty="0">
                <a:solidFill>
                  <a:schemeClr val="tx1"/>
                </a:solidFill>
                <a:effectLst/>
                <a:latin typeface="Arial" panose="020B0604020202020204" pitchFamily="34" charset="0"/>
                <a:ea typeface="+mn-ea"/>
                <a:cs typeface="+mn-cs"/>
              </a:rPr>
              <a:t> Published online June 2, 2025.</a:t>
            </a:r>
            <a:r>
              <a:rPr lang="en-US" sz="1200" b="0" i="0" kern="1200" dirty="0">
                <a:solidFill>
                  <a:schemeClr val="tx1"/>
                </a:solidFill>
                <a:effectLst/>
                <a:latin typeface="Arial" panose="020B0604020202020204" pitchFamily="34" charset="0"/>
                <a:ea typeface="+mn-ea"/>
                <a:cs typeface="+mn-cs"/>
              </a:rPr>
              <a:t>​ </a:t>
            </a:r>
            <a:r>
              <a:rPr lang="en-GB" dirty="0"/>
              <a:t>doi:10.1056/NEJMoa2502931</a:t>
            </a:r>
            <a:endParaRPr lang="en-US" sz="1200" b="0" i="0" kern="1200" dirty="0">
              <a:solidFill>
                <a:schemeClr val="tx1"/>
              </a:solidFill>
              <a:effectLst/>
              <a:latin typeface="Arial" panose="020B0604020202020204" pitchFamily="34" charset="0"/>
              <a:ea typeface="+mn-ea"/>
              <a:cs typeface="+mn-cs"/>
            </a:endParaRPr>
          </a:p>
          <a:p>
            <a:pPr rtl="0" fontAlgn="base"/>
            <a:r>
              <a:rPr lang="en-US" sz="1200" b="0" i="0" kern="1200" dirty="0">
                <a:solidFill>
                  <a:schemeClr val="tx1"/>
                </a:solidFill>
                <a:effectLst/>
                <a:latin typeface="Arial" panose="020B0604020202020204" pitchFamily="34" charset="0"/>
                <a:ea typeface="+mn-ea"/>
                <a:cs typeface="+mn-cs"/>
              </a:rPr>
              <a:t>​</a:t>
            </a:r>
          </a:p>
          <a:p>
            <a:pPr rtl="0" fontAlgn="base"/>
            <a:r>
              <a:rPr lang="en-US" sz="1200" b="0" i="0" kern="1200" dirty="0">
                <a:solidFill>
                  <a:schemeClr val="tx1"/>
                </a:solidFill>
                <a:effectLst/>
                <a:latin typeface="Arial" panose="020B0604020202020204" pitchFamily="34" charset="0"/>
                <a:ea typeface="+mn-ea"/>
                <a:cs typeface="+mn-cs"/>
              </a:rPr>
              <a:t>​</a:t>
            </a:r>
          </a:p>
          <a:p>
            <a:endParaRPr lang="en-US" dirty="0"/>
          </a:p>
        </p:txBody>
      </p:sp>
      <p:sp>
        <p:nvSpPr>
          <p:cNvPr id="4" name="Slide Number Placeholder 3"/>
          <p:cNvSpPr>
            <a:spLocks noGrp="1"/>
          </p:cNvSpPr>
          <p:nvPr>
            <p:ph type="sldNum" sz="quarter" idx="5"/>
          </p:nvPr>
        </p:nvSpPr>
        <p:spPr/>
        <p:txBody>
          <a:bodyPr/>
          <a:lstStyle/>
          <a:p>
            <a:fld id="{F2E4953F-501C-498F-811F-52E153962CB2}" type="slidenum">
              <a:rPr lang="en-US" smtClean="0"/>
              <a:t>15</a:t>
            </a:fld>
            <a:endParaRPr lang="en-US"/>
          </a:p>
        </p:txBody>
      </p:sp>
    </p:spTree>
    <p:extLst>
      <p:ext uri="{BB962C8B-B14F-4D97-AF65-F5344CB8AC3E}">
        <p14:creationId xmlns:p14="http://schemas.microsoft.com/office/powerpoint/2010/main" val="3822278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Mitsudomi</a:t>
            </a:r>
            <a:r>
              <a:rPr lang="en-US" dirty="0"/>
              <a:t> T, Forde PM, Girard N, et al. Overall survival (OS) with neoadjuvant nivolumab plus chemotherapy by surgical outcomes in the phase 3 </a:t>
            </a:r>
            <a:r>
              <a:rPr lang="en-US" dirty="0" err="1"/>
              <a:t>CheckMate</a:t>
            </a:r>
            <a:r>
              <a:rPr lang="en-US" dirty="0"/>
              <a:t> 816 study. Abstract presented at: IASLC World Conference on Lung Cancer; Barcelona, Spain; September 6-9, 2025. Abstract OA02.03.</a:t>
            </a:r>
          </a:p>
        </p:txBody>
      </p:sp>
      <p:sp>
        <p:nvSpPr>
          <p:cNvPr id="4" name="Slide Number Placeholder 3"/>
          <p:cNvSpPr>
            <a:spLocks noGrp="1"/>
          </p:cNvSpPr>
          <p:nvPr>
            <p:ph type="sldNum" sz="quarter" idx="5"/>
          </p:nvPr>
        </p:nvSpPr>
        <p:spPr/>
        <p:txBody>
          <a:bodyPr/>
          <a:lstStyle/>
          <a:p>
            <a:fld id="{346C45EA-94B1-CB43-BD15-6A8600409710}" type="slidenum">
              <a:rPr lang="en-US" smtClean="0"/>
              <a:pPr/>
              <a:t>16</a:t>
            </a:fld>
            <a:endParaRPr lang="en-US"/>
          </a:p>
        </p:txBody>
      </p:sp>
    </p:spTree>
    <p:extLst>
      <p:ext uri="{BB962C8B-B14F-4D97-AF65-F5344CB8AC3E}">
        <p14:creationId xmlns:p14="http://schemas.microsoft.com/office/powerpoint/2010/main" val="1090783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Mitsudomi</a:t>
            </a:r>
            <a:r>
              <a:rPr lang="en-US" dirty="0"/>
              <a:t> T, Forde PM, Girard N, et al. Overall survival (OS) with neoadjuvant nivolumab plus chemotherapy by surgical outcomes in the phase 3 </a:t>
            </a:r>
            <a:r>
              <a:rPr lang="en-US" dirty="0" err="1"/>
              <a:t>CheckMate</a:t>
            </a:r>
            <a:r>
              <a:rPr lang="en-US" dirty="0"/>
              <a:t> 816 study. Abstract presented at: IASLC World Conference on Lung Cancer; Barcelona, Spain; September 6-9, 2025. Abstract OA02.03.</a:t>
            </a:r>
          </a:p>
        </p:txBody>
      </p:sp>
      <p:sp>
        <p:nvSpPr>
          <p:cNvPr id="4" name="Slide Number Placeholder 3"/>
          <p:cNvSpPr>
            <a:spLocks noGrp="1"/>
          </p:cNvSpPr>
          <p:nvPr>
            <p:ph type="sldNum" sz="quarter" idx="5"/>
          </p:nvPr>
        </p:nvSpPr>
        <p:spPr/>
        <p:txBody>
          <a:bodyPr/>
          <a:lstStyle/>
          <a:p>
            <a:fld id="{346C45EA-94B1-CB43-BD15-6A8600409710}" type="slidenum">
              <a:rPr lang="en-US" smtClean="0"/>
              <a:pPr/>
              <a:t>17</a:t>
            </a:fld>
            <a:endParaRPr lang="en-US"/>
          </a:p>
        </p:txBody>
      </p:sp>
    </p:spTree>
    <p:extLst>
      <p:ext uri="{BB962C8B-B14F-4D97-AF65-F5344CB8AC3E}">
        <p14:creationId xmlns:p14="http://schemas.microsoft.com/office/powerpoint/2010/main" val="4058014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r>
              <a:rPr lang="en-US" dirty="0"/>
              <a:t>In summary, patients in CM816 received only three cycles of treatment. Every patient were exposed to immune checkpoint inhibitor and chemotherapy. PD-L1 levels were observed to be important. Patients with driver mutations were excluded. Stage: We see more benefit in stage 3 but still some of those earlier stages. Finally, we now have a definitive overall survival benefit with a hazard ratio of 0.72.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18</a:t>
            </a:fld>
            <a:endParaRPr lang="en-US"/>
          </a:p>
        </p:txBody>
      </p:sp>
    </p:spTree>
    <p:extLst>
      <p:ext uri="{BB962C8B-B14F-4D97-AF65-F5344CB8AC3E}">
        <p14:creationId xmlns:p14="http://schemas.microsoft.com/office/powerpoint/2010/main" val="1107514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r>
              <a:rPr lang="en-US" dirty="0"/>
              <a:t>What about pure adjuvant? We have three trials in this setting.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19</a:t>
            </a:fld>
            <a:endParaRPr lang="en-US"/>
          </a:p>
        </p:txBody>
      </p:sp>
    </p:spTree>
    <p:extLst>
      <p:ext uri="{BB962C8B-B14F-4D97-AF65-F5344CB8AC3E}">
        <p14:creationId xmlns:p14="http://schemas.microsoft.com/office/powerpoint/2010/main" val="580167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5C3F54-763A-EE41-8132-99EF98686136}" type="slidenum">
              <a:rPr lang="en-US" sz="1200">
                <a:latin typeface="Calibri" charset="0"/>
              </a:rPr>
              <a:pPr eaLnBrk="1" hangingPunct="1"/>
              <a:t>2</a:t>
            </a:fld>
            <a:endParaRPr lang="en-US"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4406900"/>
            <a:ext cx="5486400" cy="3600450"/>
          </a:xfrm>
        </p:spPr>
        <p:txBody>
          <a:bodyPr/>
          <a:lstStyle/>
          <a:p>
            <a:r>
              <a:rPr lang="en-US" b="1" dirty="0"/>
              <a:t>Slide Notes</a:t>
            </a:r>
          </a:p>
          <a:p>
            <a:r>
              <a:rPr lang="en-US" dirty="0"/>
              <a:t>In the IMpower010 trial, about 50% of patients had stage 2 disease and 40% had stage 3, so slightly different patient population from CM816. About </a:t>
            </a:r>
            <a:r>
              <a:rPr lang="en-US" dirty="0" err="1"/>
              <a:t>halfof</a:t>
            </a:r>
            <a:r>
              <a:rPr lang="en-US" dirty="0"/>
              <a:t> the patients had some PD-L1 expression. Patients with known driver mutations were allowed, but there were only15% of patients. In this trial, patients had surgery and received chemotherapy. They were then randomized to receive immune therapy or not. The study also had a complex hierarchical statistical design. </a:t>
            </a:r>
          </a:p>
          <a:p>
            <a:endParaRPr lang="en-US" dirty="0"/>
          </a:p>
          <a:p>
            <a:endParaRPr lang="en-US" dirty="0"/>
          </a:p>
          <a:p>
            <a:r>
              <a:rPr lang="en-US" dirty="0"/>
              <a:t>Wakelee HA, Vansteenkiste J, Baas P, et al. IMpower010: primary results of a randomized study of atezolizumab versus best supportive care after adjuvant chemotherapy in resected stage IB–IIIA non-small cell lung cancer (NSCLC). J Clin Oncol. 2021;39(15_suppl):8500. ​</a:t>
            </a:r>
          </a:p>
          <a:p>
            <a:r>
              <a:rPr lang="en-US" dirty="0"/>
              <a:t>Felip E, </a:t>
            </a:r>
            <a:r>
              <a:rPr lang="en-US" dirty="0" err="1"/>
              <a:t>Altorki</a:t>
            </a:r>
            <a:r>
              <a:rPr lang="en-US" dirty="0"/>
              <a:t> N, Zhou C, et al. Adjuvant atezolizumab after adjuvant chemotherapy in resected stage IB–IIIA non-small-cell lung cancer (IMpower010): a </a:t>
            </a:r>
            <a:r>
              <a:rPr lang="en-US" dirty="0" err="1"/>
              <a:t>randomised</a:t>
            </a:r>
            <a:r>
              <a:rPr lang="en-US" dirty="0"/>
              <a:t>, </a:t>
            </a:r>
            <a:r>
              <a:rPr lang="en-US" dirty="0" err="1"/>
              <a:t>multicentre</a:t>
            </a:r>
            <a:r>
              <a:rPr lang="en-US" dirty="0"/>
              <a:t>, open-label, phase 3 trial. Lancet. 2021;398(10308):1344-1357. ​</a:t>
            </a:r>
          </a:p>
          <a:p>
            <a:r>
              <a:rPr lang="en-US" dirty="0"/>
              <a:t>Felip E, </a:t>
            </a:r>
            <a:r>
              <a:rPr lang="en-US" dirty="0" err="1"/>
              <a:t>Altorki</a:t>
            </a:r>
            <a:r>
              <a:rPr lang="en-US" dirty="0"/>
              <a:t> N, Zhou C, et al. IMpower010: updated overall survival analysis of a randomized study of atezolizumab vs best supportive care after adjuvant chemotherapy in resected stage IB–IIIA NSCLC. Abstract presented at: World Conference on Lung Cancer (WCLC); Vienna, Austria; August 6-9, 2022. Abstract PL03.09.​</a:t>
            </a:r>
          </a:p>
          <a:p>
            <a:endParaRPr lang="en-US" dirty="0"/>
          </a:p>
        </p:txBody>
      </p:sp>
      <p:sp>
        <p:nvSpPr>
          <p:cNvPr id="5" name="Slide Image Placeholder 4">
            <a:extLst>
              <a:ext uri="{FF2B5EF4-FFF2-40B4-BE49-F238E27FC236}">
                <a16:creationId xmlns:a16="http://schemas.microsoft.com/office/drawing/2014/main" id="{49483C7E-C68D-DCD2-C98A-004038DEE15F}"/>
              </a:ext>
            </a:extLst>
          </p:cNvPr>
          <p:cNvSpPr>
            <a:spLocks noGrp="1" noRot="1" noChangeAspect="1"/>
          </p:cNvSpPr>
          <p:nvPr>
            <p:ph type="sldImg"/>
          </p:nvPr>
        </p:nvSpPr>
        <p:spPr/>
      </p:sp>
    </p:spTree>
    <p:extLst>
      <p:ext uri="{BB962C8B-B14F-4D97-AF65-F5344CB8AC3E}">
        <p14:creationId xmlns:p14="http://schemas.microsoft.com/office/powerpoint/2010/main" val="1916449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100" b="1" dirty="0"/>
              <a:t>Slide Notes</a:t>
            </a:r>
          </a:p>
          <a:p>
            <a:pPr fontAlgn="base"/>
            <a:r>
              <a:rPr lang="en-US" sz="1100" dirty="0"/>
              <a:t>On the left side of the slide, we see these disease-free survival results with 5 years of follow up with patients who had a tumor PD-L1 expression of at least 1%, stage 2 to 3A. We see that these curves actually separate very early and stay separated. Most of that in the patients with high PD-L1 expression, just like in the pure neoadjuvant setting. When we look at overall survival, we also see these curves separating. Most of this benefit is in those with the high PD-L1 expression. </a:t>
            </a:r>
          </a:p>
          <a:p>
            <a:pPr fontAlgn="base"/>
            <a:r>
              <a:rPr lang="en-US" sz="1100" dirty="0"/>
              <a:t>When we look at the PEARLS trial or KEYNOTE-O91, there is a nice robust disease-free survival benefit, with a hazard ratio of 0.76. PD-L1 level had no impact, which was a bit odd because it’s had an impact in every other trial that used pembrolizumab. The most recent trial, BR.31, which evaluated durvalumab, was absolutely, completely negative, even in those with the highest PD-L1 expression. So you have one trial that was positive regardless of PD-L1 expression, one trial that was very positive with high PD-L1 expression, and one trial that was totally negative in the adjuvant setting. </a:t>
            </a:r>
          </a:p>
          <a:p>
            <a:pPr rtl="0" fontAlgn="base"/>
            <a:endParaRPr lang="en-US" b="0" i="0" u="none" strike="noStrike" kern="1200" dirty="0">
              <a:solidFill>
                <a:schemeClr val="tx1"/>
              </a:solidFill>
              <a:effectLst/>
              <a:latin typeface="Arial" panose="020B0604020202020204" pitchFamily="34" charset="0"/>
              <a:ea typeface="+mn-ea"/>
              <a:cs typeface="+mn-cs"/>
            </a:endParaRPr>
          </a:p>
          <a:p>
            <a:pPr rtl="0" fontAlgn="base"/>
            <a:r>
              <a:rPr lang="en-US" sz="800" b="0" i="0" u="none" strike="noStrike" kern="1200" dirty="0">
                <a:solidFill>
                  <a:schemeClr val="tx1"/>
                </a:solidFill>
                <a:effectLst/>
                <a:latin typeface="Arial" panose="020B0604020202020204" pitchFamily="34" charset="0"/>
                <a:ea typeface="+mn-ea"/>
                <a:cs typeface="+mn-cs"/>
              </a:rPr>
              <a:t>Wakelee HA, </a:t>
            </a:r>
            <a:r>
              <a:rPr lang="en-US" sz="800" b="0" i="0" u="none" strike="noStrike" kern="1200" dirty="0" err="1">
                <a:solidFill>
                  <a:schemeClr val="tx1"/>
                </a:solidFill>
                <a:effectLst/>
                <a:latin typeface="Arial" panose="020B0604020202020204" pitchFamily="34" charset="0"/>
                <a:ea typeface="+mn-ea"/>
                <a:cs typeface="+mn-cs"/>
              </a:rPr>
              <a:t>Altorki</a:t>
            </a:r>
            <a:r>
              <a:rPr lang="en-US" sz="800" b="0" i="0" u="none" strike="noStrike" kern="1200" dirty="0">
                <a:solidFill>
                  <a:schemeClr val="tx1"/>
                </a:solidFill>
                <a:effectLst/>
                <a:latin typeface="Arial" panose="020B0604020202020204" pitchFamily="34" charset="0"/>
                <a:ea typeface="+mn-ea"/>
                <a:cs typeface="+mn-cs"/>
              </a:rPr>
              <a:t> NK, Zhou C, et al. IMpower010: primary results of a phase III global study of adjuvant atezolizumab versus best supportive care following adjuvant chemotherapy in resected stage IB‑IIIA non–small cell lung cancer. </a:t>
            </a:r>
            <a:r>
              <a:rPr lang="en-US" sz="800" b="0" i="1" u="none" strike="noStrike" kern="1200" dirty="0">
                <a:solidFill>
                  <a:schemeClr val="tx1"/>
                </a:solidFill>
                <a:effectLst/>
                <a:latin typeface="Arial" panose="020B0604020202020204" pitchFamily="34" charset="0"/>
                <a:ea typeface="+mn-ea"/>
                <a:cs typeface="+mn-cs"/>
              </a:rPr>
              <a:t>J Clin Oncol</a:t>
            </a:r>
            <a:r>
              <a:rPr lang="en-US" sz="800" b="0" i="0" u="none" strike="noStrike" kern="1200" dirty="0">
                <a:solidFill>
                  <a:schemeClr val="tx1"/>
                </a:solidFill>
                <a:effectLst/>
                <a:latin typeface="Arial" panose="020B0604020202020204" pitchFamily="34" charset="0"/>
                <a:ea typeface="+mn-ea"/>
                <a:cs typeface="+mn-cs"/>
              </a:rPr>
              <a:t>. 2021;39(15_suppl):8500.</a:t>
            </a:r>
            <a:r>
              <a:rPr lang="en-US" sz="800" b="0" i="0" kern="1200" dirty="0">
                <a:solidFill>
                  <a:schemeClr val="tx1"/>
                </a:solidFill>
                <a:effectLst/>
                <a:latin typeface="Arial" panose="020B0604020202020204" pitchFamily="34" charset="0"/>
                <a:ea typeface="+mn-ea"/>
                <a:cs typeface="+mn-cs"/>
              </a:rPr>
              <a:t>​</a:t>
            </a:r>
          </a:p>
          <a:p>
            <a:pPr rtl="0" fontAlgn="base"/>
            <a:r>
              <a:rPr lang="en-US" sz="800" b="0" i="0" u="none" strike="noStrike" kern="1200" dirty="0">
                <a:solidFill>
                  <a:schemeClr val="tx1"/>
                </a:solidFill>
                <a:effectLst/>
                <a:latin typeface="Arial" panose="020B0604020202020204" pitchFamily="34" charset="0"/>
                <a:ea typeface="+mn-ea"/>
                <a:cs typeface="+mn-cs"/>
              </a:rPr>
              <a:t>Felip E, </a:t>
            </a:r>
            <a:r>
              <a:rPr lang="en-US" sz="800" b="0" i="0" u="none" strike="noStrike" kern="1200" dirty="0" err="1">
                <a:solidFill>
                  <a:schemeClr val="tx1"/>
                </a:solidFill>
                <a:effectLst/>
                <a:latin typeface="Arial" panose="020B0604020202020204" pitchFamily="34" charset="0"/>
                <a:ea typeface="+mn-ea"/>
                <a:cs typeface="+mn-cs"/>
              </a:rPr>
              <a:t>Altorki</a:t>
            </a:r>
            <a:r>
              <a:rPr lang="en-US" sz="800" b="0" i="0" u="none" strike="noStrike" kern="1200" dirty="0">
                <a:solidFill>
                  <a:schemeClr val="tx1"/>
                </a:solidFill>
                <a:effectLst/>
                <a:latin typeface="Arial" panose="020B0604020202020204" pitchFamily="34" charset="0"/>
                <a:ea typeface="+mn-ea"/>
                <a:cs typeface="+mn-cs"/>
              </a:rPr>
              <a:t> N, Zhou C, et al. Adjuvant atezolizumab after adjuvant chemotherapy in resected stage IB–IIIA non–small-cell lung cancer (IMpower010): a </a:t>
            </a:r>
            <a:r>
              <a:rPr lang="en-US" sz="800" b="0" i="0" u="none" strike="noStrike" kern="1200" dirty="0" err="1">
                <a:solidFill>
                  <a:schemeClr val="tx1"/>
                </a:solidFill>
                <a:effectLst/>
                <a:latin typeface="Arial" panose="020B0604020202020204" pitchFamily="34" charset="0"/>
                <a:ea typeface="+mn-ea"/>
                <a:cs typeface="+mn-cs"/>
              </a:rPr>
              <a:t>randomised</a:t>
            </a:r>
            <a:r>
              <a:rPr lang="en-US" sz="800" b="0" i="0" u="none" strike="noStrike" kern="1200" dirty="0">
                <a:solidFill>
                  <a:schemeClr val="tx1"/>
                </a:solidFill>
                <a:effectLst/>
                <a:latin typeface="Arial" panose="020B0604020202020204" pitchFamily="34" charset="0"/>
                <a:ea typeface="+mn-ea"/>
                <a:cs typeface="+mn-cs"/>
              </a:rPr>
              <a:t>, </a:t>
            </a:r>
            <a:r>
              <a:rPr lang="en-US" sz="800" b="0" i="0" u="none" strike="noStrike" kern="1200" dirty="0" err="1">
                <a:solidFill>
                  <a:schemeClr val="tx1"/>
                </a:solidFill>
                <a:effectLst/>
                <a:latin typeface="Arial" panose="020B0604020202020204" pitchFamily="34" charset="0"/>
                <a:ea typeface="+mn-ea"/>
                <a:cs typeface="+mn-cs"/>
              </a:rPr>
              <a:t>multicentre</a:t>
            </a:r>
            <a:r>
              <a:rPr lang="en-US" sz="800" b="0" i="0" u="none" strike="noStrike" kern="1200" dirty="0">
                <a:solidFill>
                  <a:schemeClr val="tx1"/>
                </a:solidFill>
                <a:effectLst/>
                <a:latin typeface="Arial" panose="020B0604020202020204" pitchFamily="34" charset="0"/>
                <a:ea typeface="+mn-ea"/>
                <a:cs typeface="+mn-cs"/>
              </a:rPr>
              <a:t>, open-label, phase 3 trial. </a:t>
            </a:r>
            <a:r>
              <a:rPr lang="en-US" sz="800" b="0" i="1" u="none" strike="noStrike" kern="1200" dirty="0">
                <a:solidFill>
                  <a:schemeClr val="tx1"/>
                </a:solidFill>
                <a:effectLst/>
                <a:latin typeface="Arial" panose="020B0604020202020204" pitchFamily="34" charset="0"/>
                <a:ea typeface="+mn-ea"/>
                <a:cs typeface="+mn-cs"/>
              </a:rPr>
              <a:t>Lancet</a:t>
            </a:r>
            <a:r>
              <a:rPr lang="en-US" sz="800" b="0" i="0" u="none" strike="noStrike" kern="1200" dirty="0">
                <a:solidFill>
                  <a:schemeClr val="tx1"/>
                </a:solidFill>
                <a:effectLst/>
                <a:latin typeface="Arial" panose="020B0604020202020204" pitchFamily="34" charset="0"/>
                <a:ea typeface="+mn-ea"/>
                <a:cs typeface="+mn-cs"/>
              </a:rPr>
              <a:t>. 2021;398(10308):1344-1357.</a:t>
            </a:r>
            <a:r>
              <a:rPr lang="en-US" sz="800" b="0" i="0" kern="1200" dirty="0">
                <a:solidFill>
                  <a:schemeClr val="tx1"/>
                </a:solidFill>
                <a:effectLst/>
                <a:latin typeface="Arial" panose="020B0604020202020204" pitchFamily="34" charset="0"/>
                <a:ea typeface="+mn-ea"/>
                <a:cs typeface="+mn-cs"/>
              </a:rPr>
              <a:t>​</a:t>
            </a:r>
          </a:p>
          <a:p>
            <a:pPr rtl="0" fontAlgn="base"/>
            <a:r>
              <a:rPr lang="en-US" sz="800" b="0" i="0" u="none" strike="noStrike" kern="1200" dirty="0">
                <a:solidFill>
                  <a:schemeClr val="tx1"/>
                </a:solidFill>
                <a:effectLst/>
                <a:latin typeface="Arial" panose="020B0604020202020204" pitchFamily="34" charset="0"/>
                <a:ea typeface="+mn-ea"/>
                <a:cs typeface="+mn-cs"/>
              </a:rPr>
              <a:t>Felip E, </a:t>
            </a:r>
            <a:r>
              <a:rPr lang="en-US" sz="800" b="0" i="0" u="none" strike="noStrike" kern="1200" dirty="0" err="1">
                <a:solidFill>
                  <a:schemeClr val="tx1"/>
                </a:solidFill>
                <a:effectLst/>
                <a:latin typeface="Arial" panose="020B0604020202020204" pitchFamily="34" charset="0"/>
                <a:ea typeface="+mn-ea"/>
                <a:cs typeface="+mn-cs"/>
              </a:rPr>
              <a:t>Altorki</a:t>
            </a:r>
            <a:r>
              <a:rPr lang="en-US" sz="800" b="0" i="0" u="none" strike="noStrike" kern="1200" dirty="0">
                <a:solidFill>
                  <a:schemeClr val="tx1"/>
                </a:solidFill>
                <a:effectLst/>
                <a:latin typeface="Arial" panose="020B0604020202020204" pitchFamily="34" charset="0"/>
                <a:ea typeface="+mn-ea"/>
                <a:cs typeface="+mn-cs"/>
              </a:rPr>
              <a:t> N, Zhou C, et al. IMpower010: updated overall survival analysis of a randomized study of atezolizumab vs best supportive care after adjuvant chemotherapy in resected stage IB–IIIA NSCLC. Abstract presented at: World Conference on Lung Cancer (WCLC); Vienna, Austria; August 6-9, 2022. Abstract PL03.09.</a:t>
            </a:r>
            <a:r>
              <a:rPr lang="en-US" sz="800" b="0" i="0" kern="1200" dirty="0">
                <a:solidFill>
                  <a:schemeClr val="tx1"/>
                </a:solidFill>
                <a:effectLst/>
                <a:latin typeface="Arial" panose="020B0604020202020204" pitchFamily="34" charset="0"/>
                <a:ea typeface="+mn-ea"/>
                <a:cs typeface="+mn-cs"/>
              </a:rPr>
              <a:t>​</a:t>
            </a:r>
          </a:p>
          <a:p>
            <a:pPr rtl="0" fontAlgn="base"/>
            <a:r>
              <a:rPr lang="en-US" sz="800" b="0" i="0" u="none" strike="noStrike" kern="1200" dirty="0">
                <a:solidFill>
                  <a:schemeClr val="tx1"/>
                </a:solidFill>
                <a:effectLst/>
                <a:latin typeface="Arial" panose="020B0604020202020204" pitchFamily="34" charset="0"/>
                <a:ea typeface="+mn-ea"/>
                <a:cs typeface="+mn-cs"/>
              </a:rPr>
              <a:t>Wakelee HA, Sergeant F, Zhang J, et al. Updated 5‑year outcomes from IMpower010: adjuvant atezolizumab versus best supportive care in resected stage IB‑IIIA non–small cell lung cancer (NCT02486718). </a:t>
            </a:r>
            <a:r>
              <a:rPr lang="en-US" sz="800" b="0" i="1" u="none" strike="noStrike" kern="1200" dirty="0">
                <a:solidFill>
                  <a:schemeClr val="tx1"/>
                </a:solidFill>
                <a:effectLst/>
                <a:latin typeface="Arial" panose="020B0604020202020204" pitchFamily="34" charset="0"/>
                <a:ea typeface="+mn-ea"/>
                <a:cs typeface="+mn-cs"/>
              </a:rPr>
              <a:t>J Clin Oncol</a:t>
            </a:r>
            <a:r>
              <a:rPr lang="en-US" sz="800" b="0" i="0" u="none" strike="noStrike" kern="1200" dirty="0">
                <a:solidFill>
                  <a:schemeClr val="tx1"/>
                </a:solidFill>
                <a:effectLst/>
                <a:latin typeface="Arial" panose="020B0604020202020204" pitchFamily="34" charset="0"/>
                <a:ea typeface="+mn-ea"/>
                <a:cs typeface="+mn-cs"/>
              </a:rPr>
              <a:t>. 2024;42(17_suppl):LBA8035.</a:t>
            </a:r>
            <a:r>
              <a:rPr lang="en-US" sz="800" b="0" i="0" kern="1200" dirty="0">
                <a:solidFill>
                  <a:schemeClr val="tx1"/>
                </a:solidFill>
                <a:effectLst/>
                <a:latin typeface="Arial" panose="020B0604020202020204" pitchFamily="34" charset="0"/>
                <a:ea typeface="+mn-ea"/>
                <a:cs typeface="+mn-cs"/>
              </a:rPr>
              <a:t>​</a:t>
            </a:r>
          </a:p>
          <a:p>
            <a:pPr rtl="0" fontAlgn="base"/>
            <a:r>
              <a:rPr lang="en-US" sz="800" b="0" i="0" u="none" strike="noStrike" kern="1200" dirty="0">
                <a:solidFill>
                  <a:schemeClr val="tx1"/>
                </a:solidFill>
                <a:effectLst/>
                <a:latin typeface="Arial" panose="020B0604020202020204" pitchFamily="34" charset="0"/>
                <a:ea typeface="+mn-ea"/>
                <a:cs typeface="+mn-cs"/>
              </a:rPr>
              <a:t>Goss G, Reck M, Reckamp KL, et al. Adjuvant durvalumab in early-stage, PD-L1–positive NSCLC: primary results of the ADRIATIC phase III trial presented at Annals of Oncology. </a:t>
            </a:r>
            <a:r>
              <a:rPr lang="en-US" sz="800" b="0" i="1" u="none" strike="noStrike" kern="1200" dirty="0">
                <a:solidFill>
                  <a:schemeClr val="tx1"/>
                </a:solidFill>
                <a:effectLst/>
                <a:latin typeface="Arial" panose="020B0604020202020204" pitchFamily="34" charset="0"/>
                <a:ea typeface="+mn-ea"/>
                <a:cs typeface="+mn-cs"/>
              </a:rPr>
              <a:t>Ann Oncol</a:t>
            </a:r>
            <a:r>
              <a:rPr lang="en-US" sz="800" b="0" i="0" u="none" strike="noStrike" kern="1200" dirty="0">
                <a:solidFill>
                  <a:schemeClr val="tx1"/>
                </a:solidFill>
                <a:effectLst/>
                <a:latin typeface="Arial" panose="020B0604020202020204" pitchFamily="34" charset="0"/>
                <a:ea typeface="+mn-ea"/>
                <a:cs typeface="+mn-cs"/>
              </a:rPr>
              <a:t>. 2024;359(Suppl 2):1238.</a:t>
            </a:r>
            <a:r>
              <a:rPr lang="en-US" sz="800" b="0" i="0" kern="1200" dirty="0">
                <a:solidFill>
                  <a:schemeClr val="tx1"/>
                </a:solidFill>
                <a:effectLst/>
                <a:latin typeface="Arial" panose="020B0604020202020204" pitchFamily="34" charset="0"/>
                <a:ea typeface="+mn-ea"/>
                <a:cs typeface="+mn-cs"/>
              </a:rPr>
              <a:t>​</a:t>
            </a:r>
          </a:p>
          <a:p>
            <a:pPr rtl="0" fontAlgn="base"/>
            <a:r>
              <a:rPr lang="en-US" sz="900" b="0" i="0" kern="1200" dirty="0">
                <a:solidFill>
                  <a:schemeClr val="tx1"/>
                </a:solidFill>
                <a:effectLst/>
                <a:latin typeface="Arial" panose="020B0604020202020204" pitchFamily="34" charset="0"/>
                <a:ea typeface="+mn-ea"/>
                <a:cs typeface="+mn-cs"/>
              </a:rPr>
              <a:t>​</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21</a:t>
            </a:fld>
            <a:endParaRPr lang="en-US"/>
          </a:p>
        </p:txBody>
      </p:sp>
    </p:spTree>
    <p:extLst>
      <p:ext uri="{BB962C8B-B14F-4D97-AF65-F5344CB8AC3E}">
        <p14:creationId xmlns:p14="http://schemas.microsoft.com/office/powerpoint/2010/main" val="1212371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Wakelee HA, </a:t>
            </a:r>
            <a:r>
              <a:rPr lang="en-US" dirty="0" err="1"/>
              <a:t>Altorki</a:t>
            </a:r>
            <a:r>
              <a:rPr lang="en-US" dirty="0"/>
              <a:t> N, Zhou C, et al. IMpower010: 5-year overall survival (OS) in stage II–IIIA NSCLC PD-L1 TC ≥50% subgroup. Abstract presented at: American Society of Clinical Oncology (ASCO) Annual Meeting; Chicago, Illinois; May 31-June 4, 2024. Abstract LBA8035.</a:t>
            </a:r>
          </a:p>
        </p:txBody>
      </p:sp>
      <p:sp>
        <p:nvSpPr>
          <p:cNvPr id="4" name="Slide Number Placeholder 3"/>
          <p:cNvSpPr>
            <a:spLocks noGrp="1"/>
          </p:cNvSpPr>
          <p:nvPr>
            <p:ph type="sldNum" sz="quarter" idx="5"/>
          </p:nvPr>
        </p:nvSpPr>
        <p:spPr/>
        <p:txBody>
          <a:bodyPr/>
          <a:lstStyle/>
          <a:p>
            <a:fld id="{346C45EA-94B1-CB43-BD15-6A8600409710}" type="slidenum">
              <a:rPr lang="en-US" smtClean="0"/>
              <a:pPr/>
              <a:t>22</a:t>
            </a:fld>
            <a:endParaRPr lang="en-US"/>
          </a:p>
        </p:txBody>
      </p:sp>
    </p:spTree>
    <p:extLst>
      <p:ext uri="{BB962C8B-B14F-4D97-AF65-F5344CB8AC3E}">
        <p14:creationId xmlns:p14="http://schemas.microsoft.com/office/powerpoint/2010/main" val="33068065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r>
              <a:rPr lang="en-US" dirty="0"/>
              <a:t>So, when we think about adjuvant therapy, everyone gets surgery. Driver mutations are known because patients already had surgery or the tumor is out. The pathologic CR, MPR, and MRD seem rather relevant, it is unclear know how to look for MRD because the assays aren't sensitive enough. Finally, the impact of PD-L1 results differ across the trials.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23</a:t>
            </a:fld>
            <a:endParaRPr lang="en-US"/>
          </a:p>
        </p:txBody>
      </p:sp>
    </p:spTree>
    <p:extLst>
      <p:ext uri="{BB962C8B-B14F-4D97-AF65-F5344CB8AC3E}">
        <p14:creationId xmlns:p14="http://schemas.microsoft.com/office/powerpoint/2010/main" val="3938537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r>
              <a:rPr lang="en-US" dirty="0"/>
              <a:t>So then, what if we put it all together? That perioperative immune checkpoint inhibitor where you're doing neoadjuvant and adjuvant. We've had 5 trials reported out.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24</a:t>
            </a:fld>
            <a:endParaRPr lang="en-US"/>
          </a:p>
        </p:txBody>
      </p:sp>
    </p:spTree>
    <p:extLst>
      <p:ext uri="{BB962C8B-B14F-4D97-AF65-F5344CB8AC3E}">
        <p14:creationId xmlns:p14="http://schemas.microsoft.com/office/powerpoint/2010/main" val="1391363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Arial" panose="020B0604020202020204" pitchFamily="34" charset="0"/>
                <a:ea typeface="+mn-ea"/>
                <a:cs typeface="+mn-cs"/>
              </a:rPr>
              <a:t>Slide Notes</a:t>
            </a:r>
          </a:p>
          <a:p>
            <a:pPr rtl="0" fontAlgn="base"/>
            <a:r>
              <a:rPr lang="en-US" sz="1200" i="0" u="none" strike="noStrike" kern="1200" dirty="0">
                <a:solidFill>
                  <a:schemeClr val="tx1"/>
                </a:solidFill>
                <a:effectLst/>
                <a:latin typeface="Arial" panose="020B0604020202020204" pitchFamily="34" charset="0"/>
                <a:ea typeface="+mn-ea"/>
                <a:cs typeface="+mn-cs"/>
              </a:rPr>
              <a:t>In the perioperative trial, such as the AEGEAN trial, patients had theoretically </a:t>
            </a:r>
            <a:r>
              <a:rPr lang="en-US" sz="1200" i="0" u="none" strike="noStrike" kern="1200" dirty="0" err="1">
                <a:solidFill>
                  <a:schemeClr val="tx1"/>
                </a:solidFill>
                <a:effectLst/>
                <a:latin typeface="Arial" panose="020B0604020202020204" pitchFamily="34" charset="0"/>
                <a:ea typeface="+mn-ea"/>
                <a:cs typeface="+mn-cs"/>
              </a:rPr>
              <a:t>resectable</a:t>
            </a:r>
            <a:r>
              <a:rPr lang="en-US" sz="1200" i="0" u="none" strike="noStrike" kern="1200" dirty="0">
                <a:solidFill>
                  <a:schemeClr val="tx1"/>
                </a:solidFill>
                <a:effectLst/>
                <a:latin typeface="Arial" panose="020B0604020202020204" pitchFamily="34" charset="0"/>
                <a:ea typeface="+mn-ea"/>
                <a:cs typeface="+mn-cs"/>
              </a:rPr>
              <a:t> disease. Most of the trials conducted in the perioperative setting excluded EGFR and ALK-known driver mutations. Generally, patients were randomized to receive chemotherapy or chemotherapy plus ICI, then undergo surgery. </a:t>
            </a:r>
          </a:p>
          <a:p>
            <a:pPr rtl="0" fontAlgn="base"/>
            <a:endParaRPr lang="en-US" b="1" dirty="0"/>
          </a:p>
          <a:p>
            <a:pPr rtl="0" fontAlgn="base"/>
            <a:endParaRPr lang="en-US" sz="1200" b="1" i="0" u="none" strike="noStrike" kern="1200" dirty="0">
              <a:solidFill>
                <a:schemeClr val="tx1"/>
              </a:solidFill>
              <a:effectLst/>
              <a:latin typeface="Arial" panose="020B0604020202020204" pitchFamily="34" charset="0"/>
              <a:ea typeface="+mn-ea"/>
              <a:cs typeface="+mn-cs"/>
            </a:endParaRPr>
          </a:p>
          <a:p>
            <a:pPr rtl="0" fontAlgn="base"/>
            <a:r>
              <a:rPr lang="en-US" sz="1200" b="0" i="0" u="none" strike="noStrike" kern="1200" dirty="0" err="1">
                <a:solidFill>
                  <a:schemeClr val="tx1"/>
                </a:solidFill>
                <a:effectLst/>
                <a:latin typeface="Arial" panose="020B0604020202020204" pitchFamily="34" charset="0"/>
                <a:ea typeface="+mn-ea"/>
                <a:cs typeface="+mn-cs"/>
              </a:rPr>
              <a:t>Heymach</a:t>
            </a:r>
            <a:r>
              <a:rPr lang="en-US" sz="1200" b="0" i="0" u="none" strike="noStrike" kern="1200" dirty="0">
                <a:solidFill>
                  <a:schemeClr val="tx1"/>
                </a:solidFill>
                <a:effectLst/>
                <a:latin typeface="Arial" panose="020B0604020202020204" pitchFamily="34" charset="0"/>
                <a:ea typeface="+mn-ea"/>
                <a:cs typeface="+mn-cs"/>
              </a:rPr>
              <a:t> JV, </a:t>
            </a:r>
            <a:r>
              <a:rPr lang="en-US" sz="1200" b="0" i="0" u="none" strike="noStrike" kern="1200" dirty="0" err="1">
                <a:solidFill>
                  <a:schemeClr val="tx1"/>
                </a:solidFill>
                <a:effectLst/>
                <a:latin typeface="Arial" panose="020B0604020202020204" pitchFamily="34" charset="0"/>
                <a:ea typeface="+mn-ea"/>
                <a:cs typeface="+mn-cs"/>
              </a:rPr>
              <a:t>Mitsudomi</a:t>
            </a:r>
            <a:r>
              <a:rPr lang="en-US" sz="1200" b="0" i="0" u="none" strike="noStrike" kern="1200" dirty="0">
                <a:solidFill>
                  <a:schemeClr val="tx1"/>
                </a:solidFill>
                <a:effectLst/>
                <a:latin typeface="Arial" panose="020B0604020202020204" pitchFamily="34" charset="0"/>
                <a:ea typeface="+mn-ea"/>
                <a:cs typeface="+mn-cs"/>
              </a:rPr>
              <a:t> T, Harpole D, et al. Neoadjuvant atezolizumab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non–small-cell lung cancer. </a:t>
            </a:r>
            <a:r>
              <a:rPr lang="en-US" sz="1200" b="0" i="1" u="none" strike="noStrike" kern="1200" dirty="0">
                <a:solidFill>
                  <a:schemeClr val="tx1"/>
                </a:solidFill>
                <a:effectLst/>
                <a:latin typeface="Arial" panose="020B0604020202020204" pitchFamily="34" charset="0"/>
                <a:ea typeface="+mn-ea"/>
                <a:cs typeface="+mn-cs"/>
              </a:rPr>
              <a:t>N Engl J Med.</a:t>
            </a:r>
            <a:r>
              <a:rPr lang="en-US" sz="1200" b="0" i="0" u="none" strike="noStrike" kern="1200" dirty="0">
                <a:solidFill>
                  <a:schemeClr val="tx1"/>
                </a:solidFill>
                <a:effectLst/>
                <a:latin typeface="Arial" panose="020B0604020202020204" pitchFamily="34" charset="0"/>
                <a:ea typeface="+mn-ea"/>
                <a:cs typeface="+mn-cs"/>
              </a:rPr>
              <a:t> 2023;389(18):1672-1684.</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u="none" strike="noStrike" kern="1200" dirty="0">
                <a:solidFill>
                  <a:schemeClr val="tx1"/>
                </a:solidFill>
                <a:effectLst/>
                <a:latin typeface="Arial" panose="020B0604020202020204" pitchFamily="34" charset="0"/>
                <a:ea typeface="+mn-ea"/>
                <a:cs typeface="+mn-cs"/>
              </a:rPr>
              <a:t>Travis WD, Brambilla E, Nicholson AG, et al. The 2021 WHO classification of lung tumors: impact of advances since 2015. </a:t>
            </a:r>
            <a:r>
              <a:rPr lang="en-US" sz="1200" b="0" i="1" u="none" strike="noStrike" kern="1200" dirty="0">
                <a:solidFill>
                  <a:schemeClr val="tx1"/>
                </a:solidFill>
                <a:effectLst/>
                <a:latin typeface="Arial" panose="020B0604020202020204" pitchFamily="34" charset="0"/>
                <a:ea typeface="+mn-ea"/>
                <a:cs typeface="+mn-cs"/>
              </a:rPr>
              <a:t>J </a:t>
            </a:r>
            <a:r>
              <a:rPr lang="en-US" sz="1200" b="0" i="1" u="none" strike="noStrike" kern="1200" dirty="0" err="1">
                <a:solidFill>
                  <a:schemeClr val="tx1"/>
                </a:solidFill>
                <a:effectLst/>
                <a:latin typeface="Arial" panose="020B0604020202020204" pitchFamily="34" charset="0"/>
                <a:ea typeface="+mn-ea"/>
                <a:cs typeface="+mn-cs"/>
              </a:rPr>
              <a:t>Thorac</a:t>
            </a:r>
            <a:r>
              <a:rPr lang="en-US" sz="1200" b="0" i="1" u="none" strike="noStrike" kern="1200" dirty="0">
                <a:solidFill>
                  <a:schemeClr val="tx1"/>
                </a:solidFill>
                <a:effectLst/>
                <a:latin typeface="Arial" panose="020B0604020202020204" pitchFamily="34" charset="0"/>
                <a:ea typeface="+mn-ea"/>
                <a:cs typeface="+mn-cs"/>
              </a:rPr>
              <a:t> Oncol.</a:t>
            </a:r>
            <a:r>
              <a:rPr lang="en-US" sz="1200" b="0" i="0" u="none" strike="noStrike" kern="1200" dirty="0">
                <a:solidFill>
                  <a:schemeClr val="tx1"/>
                </a:solidFill>
                <a:effectLst/>
                <a:latin typeface="Arial" panose="020B0604020202020204" pitchFamily="34" charset="0"/>
                <a:ea typeface="+mn-ea"/>
                <a:cs typeface="+mn-cs"/>
              </a:rPr>
              <a:t> 2020;15(5):709-740. </a:t>
            </a:r>
            <a:endParaRPr lang="en-GB" sz="1200" b="0" i="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70062D12-8595-BB4B-B668-37B8AA766F2D}" type="slidenum">
              <a:rPr lang="en-US" smtClean="0"/>
              <a:t>25</a:t>
            </a:fld>
            <a:endParaRPr lang="en-US"/>
          </a:p>
        </p:txBody>
      </p:sp>
    </p:spTree>
    <p:extLst>
      <p:ext uri="{BB962C8B-B14F-4D97-AF65-F5344CB8AC3E}">
        <p14:creationId xmlns:p14="http://schemas.microsoft.com/office/powerpoint/2010/main" val="1119064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Arial" panose="020B0604020202020204" pitchFamily="34" charset="0"/>
                <a:ea typeface="+mn-ea"/>
                <a:cs typeface="+mn-cs"/>
              </a:rPr>
              <a:t>Slide Notes</a:t>
            </a:r>
          </a:p>
          <a:p>
            <a:pPr rtl="0" fontAlgn="base"/>
            <a:r>
              <a:rPr lang="en-US" sz="1200" i="0" u="none" strike="noStrike" kern="1200" dirty="0">
                <a:solidFill>
                  <a:schemeClr val="tx1"/>
                </a:solidFill>
                <a:effectLst/>
                <a:latin typeface="Arial" panose="020B0604020202020204" pitchFamily="34" charset="0"/>
                <a:ea typeface="+mn-ea"/>
                <a:cs typeface="+mn-cs"/>
              </a:rPr>
              <a:t>Event-free survival in all of these trials has been positive, with hazard ratios around 0.68, 0.7, around that range. Three trials, with similar results. </a:t>
            </a:r>
          </a:p>
          <a:p>
            <a:pPr rtl="0" fontAlgn="base"/>
            <a:endParaRPr lang="en-US" b="1" dirty="0"/>
          </a:p>
          <a:p>
            <a:pPr rtl="0" fontAlgn="base"/>
            <a:endParaRPr lang="en-US" sz="1200" b="1" i="0" u="none" strike="noStrike" kern="1200" dirty="0">
              <a:solidFill>
                <a:schemeClr val="tx1"/>
              </a:solidFill>
              <a:effectLst/>
              <a:latin typeface="Arial" panose="020B0604020202020204" pitchFamily="34" charset="0"/>
              <a:ea typeface="+mn-ea"/>
              <a:cs typeface="+mn-cs"/>
            </a:endParaRPr>
          </a:p>
          <a:p>
            <a:pPr rtl="0" fontAlgn="base"/>
            <a:r>
              <a:rPr lang="en-US" b="0" i="0" u="none" strike="noStrike" kern="1200" dirty="0" err="1">
                <a:solidFill>
                  <a:schemeClr val="tx1"/>
                </a:solidFill>
                <a:effectLst/>
                <a:latin typeface="Arial" panose="020B0604020202020204" pitchFamily="34" charset="0"/>
                <a:ea typeface="+mn-ea"/>
                <a:cs typeface="+mn-cs"/>
              </a:rPr>
              <a:t>Heymach</a:t>
            </a:r>
            <a:r>
              <a:rPr lang="en-US" b="0" i="0" u="none" strike="noStrike" kern="1200" dirty="0">
                <a:solidFill>
                  <a:schemeClr val="tx1"/>
                </a:solidFill>
                <a:effectLst/>
                <a:latin typeface="Arial" panose="020B0604020202020204" pitchFamily="34" charset="0"/>
                <a:ea typeface="+mn-ea"/>
                <a:cs typeface="+mn-cs"/>
              </a:rPr>
              <a:t> JV, Harpole D, </a:t>
            </a:r>
            <a:r>
              <a:rPr lang="en-US" b="0" i="0" u="none" strike="noStrike" kern="1200" dirty="0" err="1">
                <a:solidFill>
                  <a:schemeClr val="tx1"/>
                </a:solidFill>
                <a:effectLst/>
                <a:latin typeface="Arial" panose="020B0604020202020204" pitchFamily="34" charset="0"/>
                <a:ea typeface="+mn-ea"/>
                <a:cs typeface="+mn-cs"/>
              </a:rPr>
              <a:t>Mitsudomi</a:t>
            </a:r>
            <a:r>
              <a:rPr lang="en-US" b="0" i="0" u="none" strike="noStrike" kern="1200" dirty="0">
                <a:solidFill>
                  <a:schemeClr val="tx1"/>
                </a:solidFill>
                <a:effectLst/>
                <a:latin typeface="Arial" panose="020B0604020202020204" pitchFamily="34" charset="0"/>
                <a:ea typeface="+mn-ea"/>
                <a:cs typeface="+mn-cs"/>
              </a:rPr>
              <a:t> T, et al. AEGEAN: a phase III trial of neoadjuvant durvalumab plus chemotherapy followed by adjuvant durvalumab in </a:t>
            </a:r>
            <a:r>
              <a:rPr lang="en-US" b="0" i="0" u="none" strike="noStrike" kern="1200" dirty="0" err="1">
                <a:solidFill>
                  <a:schemeClr val="tx1"/>
                </a:solidFill>
                <a:effectLst/>
                <a:latin typeface="Arial" panose="020B0604020202020204" pitchFamily="34" charset="0"/>
                <a:ea typeface="+mn-ea"/>
                <a:cs typeface="+mn-cs"/>
              </a:rPr>
              <a:t>resectable</a:t>
            </a:r>
            <a:r>
              <a:rPr lang="en-US" b="0" i="0" u="none" strike="noStrike" kern="1200" dirty="0">
                <a:solidFill>
                  <a:schemeClr val="tx1"/>
                </a:solidFill>
                <a:effectLst/>
                <a:latin typeface="Arial" panose="020B0604020202020204" pitchFamily="34" charset="0"/>
                <a:ea typeface="+mn-ea"/>
                <a:cs typeface="+mn-cs"/>
              </a:rPr>
              <a:t> non–small cell lung cancer. </a:t>
            </a:r>
            <a:r>
              <a:rPr lang="en-US" b="0" i="1" u="none" strike="noStrike" kern="1200" dirty="0">
                <a:solidFill>
                  <a:schemeClr val="tx1"/>
                </a:solidFill>
                <a:effectLst/>
                <a:latin typeface="Arial" panose="020B0604020202020204" pitchFamily="34" charset="0"/>
                <a:ea typeface="+mn-ea"/>
                <a:cs typeface="+mn-cs"/>
              </a:rPr>
              <a:t>Cancer Res</a:t>
            </a:r>
            <a:r>
              <a:rPr lang="en-US" b="0" i="0" u="none" strike="noStrike" kern="1200" dirty="0">
                <a:solidFill>
                  <a:schemeClr val="tx1"/>
                </a:solidFill>
                <a:effectLst/>
                <a:latin typeface="Arial" panose="020B0604020202020204" pitchFamily="34" charset="0"/>
                <a:ea typeface="+mn-ea"/>
                <a:cs typeface="+mn-cs"/>
              </a:rPr>
              <a:t>. 2023;83(8 Suppl):CT005. </a:t>
            </a:r>
            <a:r>
              <a:rPr lang="en-US" b="0" i="0" kern="1200" dirty="0">
                <a:solidFill>
                  <a:schemeClr val="tx1"/>
                </a:solidFill>
                <a:effectLst/>
                <a:latin typeface="Arial" panose="020B0604020202020204" pitchFamily="34" charset="0"/>
                <a:ea typeface="+mn-ea"/>
                <a:cs typeface="+mn-cs"/>
              </a:rPr>
              <a:t>​</a:t>
            </a:r>
          </a:p>
          <a:p>
            <a:pPr rtl="0" fontAlgn="base"/>
            <a:r>
              <a:rPr lang="en-US" b="0" i="0" u="none" strike="noStrike" kern="1200" dirty="0" err="1">
                <a:solidFill>
                  <a:schemeClr val="tx1"/>
                </a:solidFill>
                <a:effectLst/>
                <a:latin typeface="Arial" panose="020B0604020202020204" pitchFamily="34" charset="0"/>
                <a:ea typeface="+mn-ea"/>
                <a:cs typeface="+mn-cs"/>
              </a:rPr>
              <a:t>Heymach</a:t>
            </a:r>
            <a:r>
              <a:rPr lang="en-US" b="0" i="0" u="none" strike="noStrike" kern="1200" dirty="0">
                <a:solidFill>
                  <a:schemeClr val="tx1"/>
                </a:solidFill>
                <a:effectLst/>
                <a:latin typeface="Arial" panose="020B0604020202020204" pitchFamily="34" charset="0"/>
                <a:ea typeface="+mn-ea"/>
                <a:cs typeface="+mn-cs"/>
              </a:rPr>
              <a:t> JV, Kim AW, Spicer J, et al. Neoadjuvant nivolumab plus chemotherapy improves outcomes in </a:t>
            </a:r>
            <a:r>
              <a:rPr lang="en-US" b="0" i="0" u="none" strike="noStrike" kern="1200" dirty="0" err="1">
                <a:solidFill>
                  <a:schemeClr val="tx1"/>
                </a:solidFill>
                <a:effectLst/>
                <a:latin typeface="Arial" panose="020B0604020202020204" pitchFamily="34" charset="0"/>
                <a:ea typeface="+mn-ea"/>
                <a:cs typeface="+mn-cs"/>
              </a:rPr>
              <a:t>resectable</a:t>
            </a:r>
            <a:r>
              <a:rPr lang="en-US" b="0" i="0" u="none" strike="noStrike" kern="1200" dirty="0">
                <a:solidFill>
                  <a:schemeClr val="tx1"/>
                </a:solidFill>
                <a:effectLst/>
                <a:latin typeface="Arial" panose="020B0604020202020204" pitchFamily="34" charset="0"/>
                <a:ea typeface="+mn-ea"/>
                <a:cs typeface="+mn-cs"/>
              </a:rPr>
              <a:t> stage II to III non–small cell lung cancer [abstract CT005 data]. </a:t>
            </a:r>
            <a:r>
              <a:rPr lang="en-US" b="0" i="1" u="none" strike="noStrike" kern="1200" dirty="0">
                <a:solidFill>
                  <a:schemeClr val="tx1"/>
                </a:solidFill>
                <a:effectLst/>
                <a:latin typeface="Arial" panose="020B0604020202020204" pitchFamily="34" charset="0"/>
                <a:ea typeface="+mn-ea"/>
                <a:cs typeface="+mn-cs"/>
              </a:rPr>
              <a:t>N Engl J Med</a:t>
            </a:r>
            <a:r>
              <a:rPr lang="en-US" b="0" i="0" u="none" strike="noStrike" kern="1200" dirty="0">
                <a:solidFill>
                  <a:schemeClr val="tx1"/>
                </a:solidFill>
                <a:effectLst/>
                <a:latin typeface="Arial" panose="020B0604020202020204" pitchFamily="34" charset="0"/>
                <a:ea typeface="+mn-ea"/>
                <a:cs typeface="+mn-cs"/>
              </a:rPr>
              <a:t>. 2023;389(18):1672-1684. </a:t>
            </a:r>
            <a:r>
              <a:rPr lang="en-US" b="0" i="0" kern="1200" dirty="0">
                <a:solidFill>
                  <a:schemeClr val="tx1"/>
                </a:solidFill>
                <a:effectLst/>
                <a:latin typeface="Arial" panose="020B0604020202020204" pitchFamily="34" charset="0"/>
                <a:ea typeface="+mn-ea"/>
                <a:cs typeface="+mn-cs"/>
              </a:rPr>
              <a:t>​</a:t>
            </a:r>
          </a:p>
          <a:p>
            <a:pPr rtl="0" fontAlgn="base"/>
            <a:r>
              <a:rPr lang="en-US" b="0" i="0" u="none" strike="noStrike" kern="1200" dirty="0">
                <a:solidFill>
                  <a:schemeClr val="tx1"/>
                </a:solidFill>
                <a:effectLst/>
                <a:latin typeface="Arial" panose="020B0604020202020204" pitchFamily="34" charset="0"/>
                <a:ea typeface="+mn-ea"/>
                <a:cs typeface="+mn-cs"/>
              </a:rPr>
              <a:t>Wakelee HA, Liberman M, Kato T, et al. KEYNOTE‑671: neoadjuvant pembrolizumab plus platinum-based chemotherapy followed by resection and adjuvant pembrolizumab vs chemotherapy alone in early-stage NSCLC. </a:t>
            </a:r>
            <a:r>
              <a:rPr lang="en-US" b="0" i="1" u="none" strike="noStrike" kern="1200" dirty="0">
                <a:solidFill>
                  <a:schemeClr val="tx1"/>
                </a:solidFill>
                <a:effectLst/>
                <a:latin typeface="Arial" panose="020B0604020202020204" pitchFamily="34" charset="0"/>
                <a:ea typeface="+mn-ea"/>
                <a:cs typeface="+mn-cs"/>
              </a:rPr>
              <a:t>J Clin Oncol</a:t>
            </a:r>
            <a:r>
              <a:rPr lang="en-US" b="0" i="0" u="none" strike="noStrike" kern="1200" dirty="0">
                <a:solidFill>
                  <a:schemeClr val="tx1"/>
                </a:solidFill>
                <a:effectLst/>
                <a:latin typeface="Arial" panose="020B0604020202020204" pitchFamily="34" charset="0"/>
                <a:ea typeface="+mn-ea"/>
                <a:cs typeface="+mn-cs"/>
              </a:rPr>
              <a:t>. 2023;41(17 Suppl):LBA100.</a:t>
            </a:r>
            <a:r>
              <a:rPr lang="en-US" b="0" i="0" kern="1200" dirty="0">
                <a:solidFill>
                  <a:schemeClr val="tx1"/>
                </a:solidFill>
                <a:effectLst/>
                <a:latin typeface="Arial" panose="020B0604020202020204" pitchFamily="34" charset="0"/>
                <a:ea typeface="+mn-ea"/>
                <a:cs typeface="+mn-cs"/>
              </a:rPr>
              <a:t>​</a:t>
            </a:r>
          </a:p>
          <a:p>
            <a:pPr rtl="0" fontAlgn="base"/>
            <a:r>
              <a:rPr lang="en-US" b="0" i="0" u="none" strike="noStrike" kern="1200" dirty="0">
                <a:solidFill>
                  <a:schemeClr val="tx1"/>
                </a:solidFill>
                <a:effectLst/>
                <a:latin typeface="Arial" panose="020B0604020202020204" pitchFamily="34" charset="0"/>
                <a:ea typeface="+mn-ea"/>
                <a:cs typeface="+mn-cs"/>
              </a:rPr>
              <a:t>Wakelee HA, Liberman M, Kato T, et al. Perioperative pembrolizumab for early-stage non–small-cell lung cancer. </a:t>
            </a:r>
            <a:r>
              <a:rPr lang="en-US" b="0" i="1" u="none" strike="noStrike" kern="1200" dirty="0">
                <a:solidFill>
                  <a:schemeClr val="tx1"/>
                </a:solidFill>
                <a:effectLst/>
                <a:latin typeface="Arial" panose="020B0604020202020204" pitchFamily="34" charset="0"/>
                <a:ea typeface="+mn-ea"/>
                <a:cs typeface="+mn-cs"/>
              </a:rPr>
              <a:t>N Engl J Med</a:t>
            </a:r>
            <a:r>
              <a:rPr lang="en-US" b="0" i="0" u="none" strike="noStrike" kern="1200" dirty="0">
                <a:solidFill>
                  <a:schemeClr val="tx1"/>
                </a:solidFill>
                <a:effectLst/>
                <a:latin typeface="Arial" panose="020B0604020202020204" pitchFamily="34" charset="0"/>
                <a:ea typeface="+mn-ea"/>
                <a:cs typeface="+mn-cs"/>
              </a:rPr>
              <a:t>. 2023;389(6):491-503. </a:t>
            </a:r>
            <a:r>
              <a:rPr lang="en-US" b="0" i="0" kern="1200" dirty="0">
                <a:solidFill>
                  <a:schemeClr val="tx1"/>
                </a:solidFill>
                <a:effectLst/>
                <a:latin typeface="Arial" panose="020B0604020202020204" pitchFamily="34" charset="0"/>
                <a:ea typeface="+mn-ea"/>
                <a:cs typeface="+mn-cs"/>
              </a:rPr>
              <a:t>​</a:t>
            </a:r>
          </a:p>
          <a:p>
            <a:pPr rtl="0" fontAlgn="base"/>
            <a:r>
              <a:rPr lang="en-US" b="0" i="0" u="none" strike="noStrike" kern="1200" dirty="0">
                <a:solidFill>
                  <a:schemeClr val="tx1"/>
                </a:solidFill>
                <a:effectLst/>
                <a:latin typeface="Arial" panose="020B0604020202020204" pitchFamily="34" charset="0"/>
                <a:ea typeface="+mn-ea"/>
                <a:cs typeface="+mn-cs"/>
              </a:rPr>
              <a:t>Cascone T, Awad MM, Spicer JD, et al. </a:t>
            </a:r>
            <a:r>
              <a:rPr lang="en-US" b="0" i="0" u="none" strike="noStrike" kern="1200" dirty="0" err="1">
                <a:solidFill>
                  <a:schemeClr val="tx1"/>
                </a:solidFill>
                <a:effectLst/>
                <a:latin typeface="Arial" panose="020B0604020202020204" pitchFamily="34" charset="0"/>
                <a:ea typeface="+mn-ea"/>
                <a:cs typeface="+mn-cs"/>
              </a:rPr>
              <a:t>CheckMate</a:t>
            </a:r>
            <a:r>
              <a:rPr lang="en-US" b="0" i="0" u="none" strike="noStrike" kern="1200" dirty="0">
                <a:solidFill>
                  <a:schemeClr val="tx1"/>
                </a:solidFill>
                <a:effectLst/>
                <a:latin typeface="Arial" panose="020B0604020202020204" pitchFamily="34" charset="0"/>
                <a:ea typeface="+mn-ea"/>
                <a:cs typeface="+mn-cs"/>
              </a:rPr>
              <a:t> 77T: phase III study comparing neoadjuvant nivolumab plus chemotherapy followed by adjuvant nivolumab in </a:t>
            </a:r>
            <a:r>
              <a:rPr lang="en-US" b="0" i="0" u="none" strike="noStrike" kern="1200" dirty="0" err="1">
                <a:solidFill>
                  <a:schemeClr val="tx1"/>
                </a:solidFill>
                <a:effectLst/>
                <a:latin typeface="Arial" panose="020B0604020202020204" pitchFamily="34" charset="0"/>
                <a:ea typeface="+mn-ea"/>
                <a:cs typeface="+mn-cs"/>
              </a:rPr>
              <a:t>resectable</a:t>
            </a:r>
            <a:r>
              <a:rPr lang="en-US" b="0" i="0" u="none" strike="noStrike" kern="1200" dirty="0">
                <a:solidFill>
                  <a:schemeClr val="tx1"/>
                </a:solidFill>
                <a:effectLst/>
                <a:latin typeface="Arial" panose="020B0604020202020204" pitchFamily="34" charset="0"/>
                <a:ea typeface="+mn-ea"/>
                <a:cs typeface="+mn-cs"/>
              </a:rPr>
              <a:t> stage II–</a:t>
            </a:r>
            <a:r>
              <a:rPr lang="en-US" b="0" i="0" u="none" strike="noStrike" kern="1200" dirty="0" err="1">
                <a:solidFill>
                  <a:schemeClr val="tx1"/>
                </a:solidFill>
                <a:effectLst/>
                <a:latin typeface="Arial" panose="020B0604020202020204" pitchFamily="34" charset="0"/>
                <a:ea typeface="+mn-ea"/>
                <a:cs typeface="+mn-cs"/>
              </a:rPr>
              <a:t>IIIb</a:t>
            </a:r>
            <a:r>
              <a:rPr lang="en-US" b="0" i="0" u="none" strike="noStrike" kern="1200" dirty="0">
                <a:solidFill>
                  <a:schemeClr val="tx1"/>
                </a:solidFill>
                <a:effectLst/>
                <a:latin typeface="Arial" panose="020B0604020202020204" pitchFamily="34" charset="0"/>
                <a:ea typeface="+mn-ea"/>
                <a:cs typeface="+mn-cs"/>
              </a:rPr>
              <a:t> NSCLC. </a:t>
            </a:r>
            <a:r>
              <a:rPr lang="en-US" b="0" i="1" u="none" strike="noStrike" kern="1200" dirty="0">
                <a:solidFill>
                  <a:schemeClr val="tx1"/>
                </a:solidFill>
                <a:effectLst/>
                <a:latin typeface="Arial" panose="020B0604020202020204" pitchFamily="34" charset="0"/>
                <a:ea typeface="+mn-ea"/>
                <a:cs typeface="+mn-cs"/>
              </a:rPr>
              <a:t>Ann Oncol</a:t>
            </a:r>
            <a:r>
              <a:rPr lang="en-US" b="0" i="0" u="none" strike="noStrike" kern="1200" dirty="0">
                <a:solidFill>
                  <a:schemeClr val="tx1"/>
                </a:solidFill>
                <a:effectLst/>
                <a:latin typeface="Arial" panose="020B0604020202020204" pitchFamily="34" charset="0"/>
                <a:ea typeface="+mn-ea"/>
                <a:cs typeface="+mn-cs"/>
              </a:rPr>
              <a:t>. 2023;34(Suppl 2):S1295.</a:t>
            </a:r>
            <a:r>
              <a:rPr lang="en-US" b="0" i="0" kern="1200" dirty="0">
                <a:solidFill>
                  <a:schemeClr val="tx1"/>
                </a:solidFill>
                <a:effectLst/>
                <a:latin typeface="Arial" panose="020B0604020202020204" pitchFamily="34" charset="0"/>
                <a:ea typeface="+mn-ea"/>
                <a:cs typeface="+mn-cs"/>
              </a:rPr>
              <a:t>​</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26</a:t>
            </a:fld>
            <a:endParaRPr lang="en-US"/>
          </a:p>
        </p:txBody>
      </p:sp>
    </p:spTree>
    <p:extLst>
      <p:ext uri="{BB962C8B-B14F-4D97-AF65-F5344CB8AC3E}">
        <p14:creationId xmlns:p14="http://schemas.microsoft.com/office/powerpoint/2010/main" val="31318666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Arial" panose="020B0604020202020204" pitchFamily="34" charset="0"/>
                <a:ea typeface="+mn-ea"/>
                <a:cs typeface="+mn-cs"/>
              </a:rPr>
              <a:t>Slide Notes</a:t>
            </a:r>
          </a:p>
          <a:p>
            <a:pPr rtl="0" fontAlgn="base"/>
            <a:r>
              <a:rPr lang="en-US" sz="1200" i="0" u="none" strike="noStrike" kern="1200" dirty="0">
                <a:solidFill>
                  <a:schemeClr val="tx1"/>
                </a:solidFill>
                <a:effectLst/>
                <a:latin typeface="Arial" panose="020B0604020202020204" pitchFamily="34" charset="0"/>
                <a:ea typeface="+mn-ea"/>
                <a:cs typeface="+mn-cs"/>
              </a:rPr>
              <a:t>Two more trials that were conducted in Asia. These trials showed very similar results. All positive event-free survival. </a:t>
            </a:r>
          </a:p>
          <a:p>
            <a:pPr rtl="0" fontAlgn="base"/>
            <a:br>
              <a:rPr lang="en-US" sz="1200" b="0" i="0" u="none" strike="noStrike" kern="1200" dirty="0">
                <a:solidFill>
                  <a:schemeClr val="tx1"/>
                </a:solidFill>
                <a:effectLst/>
                <a:latin typeface="Arial" panose="020B0604020202020204" pitchFamily="34" charset="0"/>
                <a:ea typeface="+mn-ea"/>
                <a:cs typeface="+mn-cs"/>
              </a:rPr>
            </a:br>
            <a:br>
              <a:rPr lang="en-US" sz="1200" b="0" i="0" u="none" strike="noStrike" kern="1200" dirty="0">
                <a:solidFill>
                  <a:schemeClr val="tx1"/>
                </a:solidFill>
                <a:effectLst/>
                <a:latin typeface="Arial" panose="020B0604020202020204" pitchFamily="34" charset="0"/>
                <a:ea typeface="+mn-ea"/>
                <a:cs typeface="+mn-cs"/>
              </a:rPr>
            </a:br>
            <a:r>
              <a:rPr lang="en-US" sz="1200" b="0" i="0" u="none" strike="noStrike" kern="1200" dirty="0">
                <a:solidFill>
                  <a:schemeClr val="tx1"/>
                </a:solidFill>
                <a:effectLst/>
                <a:latin typeface="Arial" panose="020B0604020202020204" pitchFamily="34" charset="0"/>
                <a:ea typeface="+mn-ea"/>
                <a:cs typeface="+mn-cs"/>
              </a:rPr>
              <a:t>Lu S, Wu L, Zhang W, et al. Perioperative </a:t>
            </a:r>
            <a:r>
              <a:rPr lang="en-US" sz="1200" b="0" i="0" u="none" strike="noStrike" kern="1200" dirty="0" err="1">
                <a:solidFill>
                  <a:schemeClr val="tx1"/>
                </a:solidFill>
                <a:effectLst/>
                <a:latin typeface="Arial" panose="020B0604020202020204" pitchFamily="34" charset="0"/>
                <a:ea typeface="+mn-ea"/>
                <a:cs typeface="+mn-cs"/>
              </a:rPr>
              <a:t>toripalimab</a:t>
            </a:r>
            <a:r>
              <a:rPr lang="en-US" sz="1200" b="0" i="0" u="none" strike="noStrike" kern="1200" dirty="0">
                <a:solidFill>
                  <a:schemeClr val="tx1"/>
                </a:solidFill>
                <a:effectLst/>
                <a:latin typeface="Arial" panose="020B0604020202020204" pitchFamily="34" charset="0"/>
                <a:ea typeface="+mn-ea"/>
                <a:cs typeface="+mn-cs"/>
              </a:rPr>
              <a:t> plus platinum‑doublet chemotherapy versus chemotherapy alone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stage II/III non–small cell lung cancer: interim event‑free survival results from the randomized phase III </a:t>
            </a:r>
            <a:r>
              <a:rPr lang="en-US" sz="1200" b="0" i="0" u="none" strike="noStrike" kern="1200" dirty="0" err="1">
                <a:solidFill>
                  <a:schemeClr val="tx1"/>
                </a:solidFill>
                <a:effectLst/>
                <a:latin typeface="Arial" panose="020B0604020202020204" pitchFamily="34" charset="0"/>
                <a:ea typeface="+mn-ea"/>
                <a:cs typeface="+mn-cs"/>
              </a:rPr>
              <a:t>Neotorch</a:t>
            </a:r>
            <a:r>
              <a:rPr lang="en-US" sz="1200" b="0" i="0" u="none" strike="noStrike" kern="1200" dirty="0">
                <a:solidFill>
                  <a:schemeClr val="tx1"/>
                </a:solidFill>
                <a:effectLst/>
                <a:latin typeface="Arial" panose="020B0604020202020204" pitchFamily="34" charset="0"/>
                <a:ea typeface="+mn-ea"/>
                <a:cs typeface="+mn-cs"/>
              </a:rPr>
              <a:t> trial. </a:t>
            </a:r>
            <a:r>
              <a:rPr lang="en-US" sz="1200" b="0" i="1" u="none" strike="noStrike" kern="1200" dirty="0">
                <a:solidFill>
                  <a:schemeClr val="tx1"/>
                </a:solidFill>
                <a:effectLst/>
                <a:latin typeface="Arial" panose="020B0604020202020204" pitchFamily="34" charset="0"/>
                <a:ea typeface="+mn-ea"/>
                <a:cs typeface="+mn-cs"/>
              </a:rPr>
              <a:t>J Clin Oncol</a:t>
            </a:r>
            <a:r>
              <a:rPr lang="en-US" sz="1200" b="0" i="0" u="none" strike="noStrike" kern="1200" dirty="0">
                <a:solidFill>
                  <a:schemeClr val="tx1"/>
                </a:solidFill>
                <a:effectLst/>
                <a:latin typeface="Arial" panose="020B0604020202020204" pitchFamily="34" charset="0"/>
                <a:ea typeface="+mn-ea"/>
                <a:cs typeface="+mn-cs"/>
              </a:rPr>
              <a:t>. 2024;41(36_suppl):425126.</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u="none" strike="noStrike" kern="1200" dirty="0">
                <a:solidFill>
                  <a:schemeClr val="tx1"/>
                </a:solidFill>
                <a:effectLst/>
                <a:latin typeface="Arial" panose="020B0604020202020204" pitchFamily="34" charset="0"/>
                <a:ea typeface="+mn-ea"/>
                <a:cs typeface="+mn-cs"/>
              </a:rPr>
              <a:t>Lu S, Zhang W, Wu L, et al. Perioperative </a:t>
            </a:r>
            <a:r>
              <a:rPr lang="en-US" sz="1200" b="0" i="0" u="none" strike="noStrike" kern="1200" dirty="0" err="1">
                <a:solidFill>
                  <a:schemeClr val="tx1"/>
                </a:solidFill>
                <a:effectLst/>
                <a:latin typeface="Arial" panose="020B0604020202020204" pitchFamily="34" charset="0"/>
                <a:ea typeface="+mn-ea"/>
                <a:cs typeface="+mn-cs"/>
              </a:rPr>
              <a:t>toripalimab</a:t>
            </a:r>
            <a:r>
              <a:rPr lang="en-US" sz="1200" b="0" i="0" u="none" strike="noStrike" kern="1200" dirty="0">
                <a:solidFill>
                  <a:schemeClr val="tx1"/>
                </a:solidFill>
                <a:effectLst/>
                <a:latin typeface="Arial" panose="020B0604020202020204" pitchFamily="34" charset="0"/>
                <a:ea typeface="+mn-ea"/>
                <a:cs typeface="+mn-cs"/>
              </a:rPr>
              <a:t> plus chemotherapy for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non–small cell lung cancer. </a:t>
            </a:r>
            <a:r>
              <a:rPr lang="en-US" sz="1200" b="0" i="1" u="none" strike="noStrike" kern="1200" dirty="0">
                <a:solidFill>
                  <a:schemeClr val="tx1"/>
                </a:solidFill>
                <a:effectLst/>
                <a:latin typeface="Arial" panose="020B0604020202020204" pitchFamily="34" charset="0"/>
                <a:ea typeface="+mn-ea"/>
                <a:cs typeface="+mn-cs"/>
              </a:rPr>
              <a:t>JAMA</a:t>
            </a:r>
            <a:r>
              <a:rPr lang="en-US" sz="1200" b="0" i="0" u="none" strike="noStrike" kern="1200" dirty="0">
                <a:solidFill>
                  <a:schemeClr val="tx1"/>
                </a:solidFill>
                <a:effectLst/>
                <a:latin typeface="Arial" panose="020B0604020202020204" pitchFamily="34" charset="0"/>
                <a:ea typeface="+mn-ea"/>
                <a:cs typeface="+mn-cs"/>
              </a:rPr>
              <a:t>. 2024;331(3):201‑211. </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kern="1200" dirty="0">
                <a:solidFill>
                  <a:schemeClr val="tx1"/>
                </a:solidFill>
                <a:effectLst/>
                <a:latin typeface="Arial" panose="020B0604020202020204" pitchFamily="34" charset="0"/>
                <a:ea typeface="+mn-ea"/>
                <a:cs typeface="+mn-cs"/>
              </a:rPr>
              <a:t>Yue D, Wang W, Liu H, et al. Perioperative tislelizumab for </a:t>
            </a:r>
            <a:r>
              <a:rPr lang="en-US" sz="1200" b="0" i="0" kern="1200" dirty="0" err="1">
                <a:solidFill>
                  <a:schemeClr val="tx1"/>
                </a:solidFill>
                <a:effectLst/>
                <a:latin typeface="Arial" panose="020B0604020202020204" pitchFamily="34" charset="0"/>
                <a:ea typeface="+mn-ea"/>
                <a:cs typeface="+mn-cs"/>
              </a:rPr>
              <a:t>resectable</a:t>
            </a:r>
            <a:r>
              <a:rPr lang="en-US" sz="1200" b="0" i="0" kern="1200" dirty="0">
                <a:solidFill>
                  <a:schemeClr val="tx1"/>
                </a:solidFill>
                <a:effectLst/>
                <a:latin typeface="Arial" panose="020B0604020202020204" pitchFamily="34" charset="0"/>
                <a:ea typeface="+mn-ea"/>
                <a:cs typeface="+mn-cs"/>
              </a:rPr>
              <a:t> non-small cell lung cancer: final analysis of RATIONALE-315. </a:t>
            </a:r>
            <a:r>
              <a:rPr lang="en-US" dirty="0"/>
              <a:t>Abstract presented at: IASLC World Conference on Lung Cancer; Barcelona, Spain; September 6-9, 2025. Abstract </a:t>
            </a:r>
            <a:r>
              <a:rPr lang="en-US" sz="1200" b="0" i="0" kern="1200" dirty="0">
                <a:solidFill>
                  <a:schemeClr val="tx1"/>
                </a:solidFill>
                <a:effectLst/>
                <a:latin typeface="Arial" panose="020B0604020202020204" pitchFamily="34" charset="0"/>
                <a:ea typeface="+mn-ea"/>
                <a:cs typeface="+mn-cs"/>
              </a:rPr>
              <a:t>MA04.08.</a:t>
            </a:r>
          </a:p>
        </p:txBody>
      </p:sp>
      <p:sp>
        <p:nvSpPr>
          <p:cNvPr id="4" name="Slide Number Placeholder 3"/>
          <p:cNvSpPr>
            <a:spLocks noGrp="1"/>
          </p:cNvSpPr>
          <p:nvPr>
            <p:ph type="sldNum" sz="quarter" idx="5"/>
          </p:nvPr>
        </p:nvSpPr>
        <p:spPr/>
        <p:txBody>
          <a:bodyPr/>
          <a:lstStyle/>
          <a:p>
            <a:fld id="{346C45EA-94B1-CB43-BD15-6A8600409710}" type="slidenum">
              <a:rPr lang="en-US" smtClean="0"/>
              <a:pPr/>
              <a:t>27</a:t>
            </a:fld>
            <a:endParaRPr lang="en-US"/>
          </a:p>
        </p:txBody>
      </p:sp>
    </p:spTree>
    <p:extLst>
      <p:ext uri="{BB962C8B-B14F-4D97-AF65-F5344CB8AC3E}">
        <p14:creationId xmlns:p14="http://schemas.microsoft.com/office/powerpoint/2010/main" val="3185928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err="1">
                <a:solidFill>
                  <a:schemeClr val="tx1"/>
                </a:solidFill>
                <a:effectLst/>
                <a:latin typeface="Arial" panose="020B0604020202020204" pitchFamily="34" charset="0"/>
                <a:ea typeface="+mn-ea"/>
                <a:cs typeface="+mn-cs"/>
              </a:rPr>
              <a:t>Heymach</a:t>
            </a:r>
            <a:r>
              <a:rPr lang="en-US" sz="1200" b="0" i="0" u="none" strike="noStrike" kern="1200" dirty="0">
                <a:solidFill>
                  <a:schemeClr val="tx1"/>
                </a:solidFill>
                <a:effectLst/>
                <a:latin typeface="Arial" panose="020B0604020202020204" pitchFamily="34" charset="0"/>
                <a:ea typeface="+mn-ea"/>
                <a:cs typeface="+mn-cs"/>
              </a:rPr>
              <a:t> JV, </a:t>
            </a:r>
            <a:r>
              <a:rPr lang="en-US" sz="1200" b="0" i="0" u="none" strike="noStrike" kern="1200" dirty="0" err="1">
                <a:solidFill>
                  <a:schemeClr val="tx1"/>
                </a:solidFill>
                <a:effectLst/>
                <a:latin typeface="Arial" panose="020B0604020202020204" pitchFamily="34" charset="0"/>
                <a:ea typeface="+mn-ea"/>
                <a:cs typeface="+mn-cs"/>
              </a:rPr>
              <a:t>Mitsudomi</a:t>
            </a:r>
            <a:r>
              <a:rPr lang="en-US" sz="1200" b="0" i="0" u="none" strike="noStrike" kern="1200" dirty="0">
                <a:solidFill>
                  <a:schemeClr val="tx1"/>
                </a:solidFill>
                <a:effectLst/>
                <a:latin typeface="Arial" panose="020B0604020202020204" pitchFamily="34" charset="0"/>
                <a:ea typeface="+mn-ea"/>
                <a:cs typeface="+mn-cs"/>
              </a:rPr>
              <a:t> T, Harpole D, et al. Neoadjuvant atezolizumab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non–small-cell lung cancer. </a:t>
            </a:r>
            <a:r>
              <a:rPr lang="en-US" sz="1200" b="0" i="1" u="none" strike="noStrike" kern="1200" dirty="0">
                <a:solidFill>
                  <a:schemeClr val="tx1"/>
                </a:solidFill>
                <a:effectLst/>
                <a:latin typeface="Arial" panose="020B0604020202020204" pitchFamily="34" charset="0"/>
                <a:ea typeface="+mn-ea"/>
                <a:cs typeface="+mn-cs"/>
              </a:rPr>
              <a:t>N Engl J Med.</a:t>
            </a:r>
            <a:r>
              <a:rPr lang="en-US" sz="1200" b="0" i="0" u="none" strike="noStrike" kern="1200" dirty="0">
                <a:solidFill>
                  <a:schemeClr val="tx1"/>
                </a:solidFill>
                <a:effectLst/>
                <a:latin typeface="Arial" panose="020B0604020202020204" pitchFamily="34" charset="0"/>
                <a:ea typeface="+mn-ea"/>
                <a:cs typeface="+mn-cs"/>
              </a:rPr>
              <a:t> 2023;389(18):1672-1684.</a:t>
            </a:r>
            <a:r>
              <a:rPr lang="en-US" sz="1200" b="0" i="0" kern="1200" dirty="0">
                <a:solidFill>
                  <a:schemeClr val="tx1"/>
                </a:solidFill>
                <a:effectLst/>
                <a:latin typeface="Arial" panose="020B0604020202020204" pitchFamily="34" charset="0"/>
                <a:ea typeface="+mn-ea"/>
                <a:cs typeface="+mn-cs"/>
              </a:rPr>
              <a:t>​</a:t>
            </a:r>
            <a:endParaRPr lang="en-GB" dirty="0"/>
          </a:p>
        </p:txBody>
      </p:sp>
      <p:sp>
        <p:nvSpPr>
          <p:cNvPr id="4" name="Slide Number Placeholder 3"/>
          <p:cNvSpPr>
            <a:spLocks noGrp="1"/>
          </p:cNvSpPr>
          <p:nvPr>
            <p:ph type="sldNum" sz="quarter" idx="5"/>
          </p:nvPr>
        </p:nvSpPr>
        <p:spPr/>
        <p:txBody>
          <a:bodyPr/>
          <a:lstStyle/>
          <a:p>
            <a:fld id="{70062D12-8595-BB4B-B668-37B8AA766F2D}" type="slidenum">
              <a:rPr lang="en-US" smtClean="0"/>
              <a:t>28</a:t>
            </a:fld>
            <a:endParaRPr lang="en-US"/>
          </a:p>
        </p:txBody>
      </p:sp>
    </p:spTree>
    <p:extLst>
      <p:ext uri="{BB962C8B-B14F-4D97-AF65-F5344CB8AC3E}">
        <p14:creationId xmlns:p14="http://schemas.microsoft.com/office/powerpoint/2010/main" val="26869668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Lu S, Wu L, Zhang W, et al. Perioperative </a:t>
            </a:r>
            <a:r>
              <a:rPr lang="en-US" dirty="0" err="1"/>
              <a:t>toripalimab</a:t>
            </a:r>
            <a:r>
              <a:rPr lang="en-US" dirty="0"/>
              <a:t> plus platinum‑doublet chemotherapy versus chemotherapy alone in </a:t>
            </a:r>
            <a:r>
              <a:rPr lang="en-US" dirty="0" err="1"/>
              <a:t>resectable</a:t>
            </a:r>
            <a:r>
              <a:rPr lang="en-US" dirty="0"/>
              <a:t> stage II/III non–small cell lung cancer: interim event‑free survival results from the randomized phase III </a:t>
            </a:r>
            <a:r>
              <a:rPr lang="en-US" dirty="0" err="1"/>
              <a:t>Neotorch</a:t>
            </a:r>
            <a:r>
              <a:rPr lang="en-US" dirty="0"/>
              <a:t> trial. J Clin Oncol. 2024;41(36_suppl):425126.​</a:t>
            </a:r>
          </a:p>
          <a:p>
            <a:r>
              <a:rPr lang="en-US" dirty="0"/>
              <a:t>Lu S, Zhang W, Wu L, et al. Perioperative </a:t>
            </a:r>
            <a:r>
              <a:rPr lang="en-US" dirty="0" err="1"/>
              <a:t>toripalimab</a:t>
            </a:r>
            <a:r>
              <a:rPr lang="en-US" dirty="0"/>
              <a:t> plus chemotherapy for </a:t>
            </a:r>
            <a:r>
              <a:rPr lang="en-US" dirty="0" err="1"/>
              <a:t>resectable</a:t>
            </a:r>
            <a:r>
              <a:rPr lang="en-US" dirty="0"/>
              <a:t> non–small cell lung cancer. JAMA. 2024;331(3):201‑211.​</a:t>
            </a:r>
          </a:p>
          <a:p>
            <a:endParaRPr lang="en-US" dirty="0"/>
          </a:p>
        </p:txBody>
      </p:sp>
      <p:sp>
        <p:nvSpPr>
          <p:cNvPr id="5" name="Slide Image Placeholder 4">
            <a:extLst>
              <a:ext uri="{FF2B5EF4-FFF2-40B4-BE49-F238E27FC236}">
                <a16:creationId xmlns:a16="http://schemas.microsoft.com/office/drawing/2014/main" id="{559C005C-2A0D-2124-0015-3611C003C196}"/>
              </a:ext>
            </a:extLst>
          </p:cNvPr>
          <p:cNvSpPr>
            <a:spLocks noGrp="1" noRot="1" noChangeAspect="1"/>
          </p:cNvSpPr>
          <p:nvPr>
            <p:ph type="sldImg"/>
          </p:nvPr>
        </p:nvSpPr>
        <p:spPr/>
      </p:sp>
    </p:spTree>
    <p:extLst>
      <p:ext uri="{BB962C8B-B14F-4D97-AF65-F5344CB8AC3E}">
        <p14:creationId xmlns:p14="http://schemas.microsoft.com/office/powerpoint/2010/main" val="2094182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EB5F856-7C31-C34B-A83D-F197DABE6AD6}" type="slidenum">
              <a:rPr lang="en-US" sz="1200">
                <a:latin typeface="Calibri" charset="0"/>
              </a:rPr>
              <a:pPr eaLnBrk="1" hangingPunct="1"/>
              <a:t>3</a:t>
            </a:fld>
            <a:endParaRPr lang="en-US" sz="120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Arial" panose="020B0604020202020204" pitchFamily="34" charset="0"/>
                <a:ea typeface="+mn-ea"/>
                <a:cs typeface="+mn-cs"/>
              </a:rPr>
              <a:t>Wakelee HA, Liberman M, Kato T, et al. KEYNOTE‑671: neoadjuvant pembrolizumab plus platinum-based chemotherapy followed by resection and adjuvant pembrolizumab vs chemotherapy alone in early-stage NSCLC. </a:t>
            </a:r>
            <a:r>
              <a:rPr lang="en-US" sz="1200" b="0" i="1" u="none" strike="noStrike" kern="1200" dirty="0">
                <a:solidFill>
                  <a:schemeClr val="tx1"/>
                </a:solidFill>
                <a:effectLst/>
                <a:latin typeface="Arial" panose="020B0604020202020204" pitchFamily="34" charset="0"/>
                <a:ea typeface="+mn-ea"/>
                <a:cs typeface="+mn-cs"/>
              </a:rPr>
              <a:t>J Clin Oncol</a:t>
            </a:r>
            <a:r>
              <a:rPr lang="en-US" sz="1200" b="0" i="0" u="none" strike="noStrike" kern="1200" dirty="0">
                <a:solidFill>
                  <a:schemeClr val="tx1"/>
                </a:solidFill>
                <a:effectLst/>
                <a:latin typeface="Arial" panose="020B0604020202020204" pitchFamily="34" charset="0"/>
                <a:ea typeface="+mn-ea"/>
                <a:cs typeface="+mn-cs"/>
              </a:rPr>
              <a:t>. 2023;41(17 Suppl):LBA100. </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u="none" strike="noStrike" kern="1200" dirty="0">
                <a:solidFill>
                  <a:schemeClr val="tx1"/>
                </a:solidFill>
                <a:effectLst/>
                <a:latin typeface="Arial" panose="020B0604020202020204" pitchFamily="34" charset="0"/>
                <a:ea typeface="+mn-ea"/>
                <a:cs typeface="+mn-cs"/>
              </a:rPr>
              <a:t>Wakelee HA, Liberman M, Kato T, et al. Perioperative pembrolizumab for early-stage non–small-cell lung cancer. </a:t>
            </a:r>
            <a:r>
              <a:rPr lang="en-US" sz="1200" b="0" i="1" u="none" strike="noStrike" kern="1200" dirty="0">
                <a:solidFill>
                  <a:schemeClr val="tx1"/>
                </a:solidFill>
                <a:effectLst/>
                <a:latin typeface="Arial" panose="020B0604020202020204" pitchFamily="34" charset="0"/>
                <a:ea typeface="+mn-ea"/>
                <a:cs typeface="+mn-cs"/>
              </a:rPr>
              <a:t>N Engl J Med</a:t>
            </a:r>
            <a:r>
              <a:rPr lang="en-US" sz="1200" b="0" i="0" u="none" strike="noStrike" kern="1200" dirty="0">
                <a:solidFill>
                  <a:schemeClr val="tx1"/>
                </a:solidFill>
                <a:effectLst/>
                <a:latin typeface="Arial" panose="020B0604020202020204" pitchFamily="34" charset="0"/>
                <a:ea typeface="+mn-ea"/>
                <a:cs typeface="+mn-cs"/>
              </a:rPr>
              <a:t>. 2023;389(6):491-503.</a:t>
            </a:r>
            <a:r>
              <a:rPr lang="en-US" sz="1200" b="0" i="0" kern="1200" dirty="0">
                <a:solidFill>
                  <a:schemeClr val="tx1"/>
                </a:solidFill>
                <a:effectLst/>
                <a:latin typeface="Arial" panose="020B0604020202020204" pitchFamily="34" charset="0"/>
                <a:ea typeface="+mn-ea"/>
                <a:cs typeface="+mn-cs"/>
              </a:rPr>
              <a:t>​</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30</a:t>
            </a:fld>
            <a:endParaRPr lang="en-US"/>
          </a:p>
        </p:txBody>
      </p:sp>
    </p:spTree>
    <p:extLst>
      <p:ext uri="{BB962C8B-B14F-4D97-AF65-F5344CB8AC3E}">
        <p14:creationId xmlns:p14="http://schemas.microsoft.com/office/powerpoint/2010/main" val="15096623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panose="020B0604020202020204" pitchFamily="34" charset="0"/>
                <a:ea typeface="+mn-ea"/>
                <a:cs typeface="+mn-cs"/>
              </a:rPr>
              <a:t>Cascone T, Awad MM, Spicer JD, et al. </a:t>
            </a:r>
            <a:r>
              <a:rPr lang="en-US" sz="1200" b="0" i="0" u="none" strike="noStrike" kern="1200" dirty="0" err="1">
                <a:solidFill>
                  <a:schemeClr val="tx1"/>
                </a:solidFill>
                <a:effectLst/>
                <a:latin typeface="Arial" panose="020B0604020202020204" pitchFamily="34" charset="0"/>
                <a:ea typeface="+mn-ea"/>
                <a:cs typeface="+mn-cs"/>
              </a:rPr>
              <a:t>CheckMate</a:t>
            </a:r>
            <a:r>
              <a:rPr lang="en-US" sz="1200" b="0" i="0" u="none" strike="noStrike" kern="1200" dirty="0">
                <a:solidFill>
                  <a:schemeClr val="tx1"/>
                </a:solidFill>
                <a:effectLst/>
                <a:latin typeface="Arial" panose="020B0604020202020204" pitchFamily="34" charset="0"/>
                <a:ea typeface="+mn-ea"/>
                <a:cs typeface="+mn-cs"/>
              </a:rPr>
              <a:t> 77T: phase III study comparing neoadjuvant nivolumab plus chemotherapy followed by adjuvant nivolumab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stage II–</a:t>
            </a:r>
            <a:r>
              <a:rPr lang="en-US" sz="1200" b="0" i="0" u="none" strike="noStrike" kern="1200" dirty="0" err="1">
                <a:solidFill>
                  <a:schemeClr val="tx1"/>
                </a:solidFill>
                <a:effectLst/>
                <a:latin typeface="Arial" panose="020B0604020202020204" pitchFamily="34" charset="0"/>
                <a:ea typeface="+mn-ea"/>
                <a:cs typeface="+mn-cs"/>
              </a:rPr>
              <a:t>IIIb</a:t>
            </a:r>
            <a:r>
              <a:rPr lang="en-US" sz="1200" b="0" i="0" u="none" strike="noStrike" kern="1200" dirty="0">
                <a:solidFill>
                  <a:schemeClr val="tx1"/>
                </a:solidFill>
                <a:effectLst/>
                <a:latin typeface="Arial" panose="020B0604020202020204" pitchFamily="34" charset="0"/>
                <a:ea typeface="+mn-ea"/>
                <a:cs typeface="+mn-cs"/>
              </a:rPr>
              <a:t> NSCLC. </a:t>
            </a:r>
            <a:r>
              <a:rPr lang="en-US" sz="1200" b="0" i="1" u="none" strike="noStrike" kern="1200" dirty="0">
                <a:solidFill>
                  <a:schemeClr val="tx1"/>
                </a:solidFill>
                <a:effectLst/>
                <a:latin typeface="Arial" panose="020B0604020202020204" pitchFamily="34" charset="0"/>
                <a:ea typeface="+mn-ea"/>
                <a:cs typeface="+mn-cs"/>
              </a:rPr>
              <a:t>Ann Oncol</a:t>
            </a:r>
            <a:r>
              <a:rPr lang="en-US" sz="1200" b="0" i="0" u="none" strike="noStrike" kern="1200" dirty="0">
                <a:solidFill>
                  <a:schemeClr val="tx1"/>
                </a:solidFill>
                <a:effectLst/>
                <a:latin typeface="Arial" panose="020B0604020202020204" pitchFamily="34" charset="0"/>
                <a:ea typeface="+mn-ea"/>
                <a:cs typeface="+mn-cs"/>
              </a:rPr>
              <a:t>. 2023;34(Suppl 2):S1295. </a:t>
            </a:r>
            <a:r>
              <a:rPr lang="en-US" sz="1200" b="0" i="0" kern="1200" dirty="0">
                <a:solidFill>
                  <a:schemeClr val="tx1"/>
                </a:solidFill>
                <a:effectLst/>
                <a:latin typeface="Arial" panose="020B0604020202020204" pitchFamily="34" charset="0"/>
                <a:ea typeface="+mn-ea"/>
                <a:cs typeface="+mn-cs"/>
              </a:rPr>
              <a:t>​</a:t>
            </a:r>
            <a:endParaRPr lang="en-US" dirty="0"/>
          </a:p>
        </p:txBody>
      </p:sp>
      <p:sp>
        <p:nvSpPr>
          <p:cNvPr id="4" name="Slide Number Placeholder 3"/>
          <p:cNvSpPr>
            <a:spLocks noGrp="1"/>
          </p:cNvSpPr>
          <p:nvPr>
            <p:ph type="sldNum" sz="quarter" idx="5"/>
          </p:nvPr>
        </p:nvSpPr>
        <p:spPr/>
        <p:txBody>
          <a:bodyPr/>
          <a:lstStyle/>
          <a:p>
            <a:fld id="{F2E4953F-501C-498F-811F-52E153962CB2}" type="slidenum">
              <a:rPr lang="en-US" smtClean="0"/>
              <a:t>31</a:t>
            </a:fld>
            <a:endParaRPr lang="en-US"/>
          </a:p>
        </p:txBody>
      </p:sp>
    </p:spTree>
    <p:extLst>
      <p:ext uri="{BB962C8B-B14F-4D97-AF65-F5344CB8AC3E}">
        <p14:creationId xmlns:p14="http://schemas.microsoft.com/office/powerpoint/2010/main" val="36795758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a:solidFill>
                  <a:schemeClr val="tx1"/>
                </a:solidFill>
                <a:effectLst/>
                <a:latin typeface="Arial" panose="020B0604020202020204" pitchFamily="34" charset="0"/>
                <a:ea typeface="+mn-ea"/>
                <a:cs typeface="+mn-cs"/>
              </a:rPr>
              <a:t>Slide Notes</a:t>
            </a:r>
          </a:p>
          <a:p>
            <a:pPr>
              <a:defRPr/>
            </a:pPr>
            <a:r>
              <a:rPr lang="en-US" dirty="0"/>
              <a:t>KEYNOTE-671 is the only one of these trials that showed definitive overall survival. This is with a shorter follow-up than we needed for the overall survival in the neoadjuvant-only group in CheckMate 816. KN671 demonstrated robust overall survival and a hazard ratio very similar to what we saw in the CheckMate 816. </a:t>
            </a:r>
          </a:p>
          <a:p>
            <a:pPr>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0" kern="1200" dirty="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err="1">
                <a:solidFill>
                  <a:schemeClr val="tx1"/>
                </a:solidFill>
                <a:effectLst/>
                <a:latin typeface="Arial" panose="020B0604020202020204" pitchFamily="34" charset="0"/>
                <a:ea typeface="+mn-ea"/>
                <a:cs typeface="+mn-cs"/>
              </a:rPr>
              <a:t>Majem</a:t>
            </a:r>
            <a:r>
              <a:rPr lang="en-US" sz="1200" b="0" i="0" kern="1200" dirty="0">
                <a:solidFill>
                  <a:schemeClr val="tx1"/>
                </a:solidFill>
                <a:effectLst/>
                <a:latin typeface="Arial" panose="020B0604020202020204" pitchFamily="34" charset="0"/>
                <a:ea typeface="+mn-ea"/>
                <a:cs typeface="+mn-cs"/>
              </a:rPr>
              <a:t> M, </a:t>
            </a:r>
            <a:r>
              <a:rPr lang="en-US" sz="1200" b="0" i="0" kern="1200" dirty="0" err="1">
                <a:solidFill>
                  <a:schemeClr val="tx1"/>
                </a:solidFill>
                <a:effectLst/>
                <a:latin typeface="Arial" panose="020B0604020202020204" pitchFamily="34" charset="0"/>
                <a:ea typeface="+mn-ea"/>
                <a:cs typeface="+mn-cs"/>
              </a:rPr>
              <a:t>Garassino</a:t>
            </a:r>
            <a:r>
              <a:rPr lang="en-US" sz="1200" b="0" i="0" kern="1200" dirty="0">
                <a:solidFill>
                  <a:schemeClr val="tx1"/>
                </a:solidFill>
                <a:effectLst/>
                <a:latin typeface="Arial" panose="020B0604020202020204" pitchFamily="34" charset="0"/>
                <a:ea typeface="+mn-ea"/>
                <a:cs typeface="+mn-cs"/>
              </a:rPr>
              <a:t> MC, Zhao G, et al. Perioperative pembrolizumab (</a:t>
            </a:r>
            <a:r>
              <a:rPr lang="en-US" sz="1200" b="0" i="0" kern="1200" dirty="0" err="1">
                <a:solidFill>
                  <a:schemeClr val="tx1"/>
                </a:solidFill>
                <a:effectLst/>
                <a:latin typeface="Arial" panose="020B0604020202020204" pitchFamily="34" charset="0"/>
                <a:ea typeface="+mn-ea"/>
                <a:cs typeface="+mn-cs"/>
              </a:rPr>
              <a:t>pembro</a:t>
            </a:r>
            <a:r>
              <a:rPr lang="en-US" sz="1200" b="0" i="0" kern="1200" dirty="0">
                <a:solidFill>
                  <a:schemeClr val="tx1"/>
                </a:solidFill>
                <a:effectLst/>
                <a:latin typeface="Arial" panose="020B0604020202020204" pitchFamily="34" charset="0"/>
                <a:ea typeface="+mn-ea"/>
                <a:cs typeface="+mn-cs"/>
              </a:rPr>
              <a:t>) plus neoadjuvant chemotherapy (chemo) in early-stage non-small-cell lung cancer (NSCLC): A 4-year update of KEYNOTE-671. </a:t>
            </a:r>
            <a:r>
              <a:rPr lang="en-US" sz="1200" b="0" i="1" kern="1200" dirty="0">
                <a:solidFill>
                  <a:schemeClr val="tx1"/>
                </a:solidFill>
                <a:effectLst/>
                <a:latin typeface="Arial" panose="020B0604020202020204" pitchFamily="34" charset="0"/>
                <a:ea typeface="+mn-ea"/>
                <a:cs typeface="+mn-cs"/>
              </a:rPr>
              <a:t>ESMO Immuno-Oncol Technol. </a:t>
            </a:r>
            <a:r>
              <a:rPr lang="en-US" sz="1200" b="0" i="0" kern="1200" dirty="0">
                <a:solidFill>
                  <a:schemeClr val="tx1"/>
                </a:solidFill>
                <a:effectLst/>
                <a:latin typeface="Arial" panose="020B0604020202020204" pitchFamily="34" charset="0"/>
                <a:ea typeface="+mn-ea"/>
                <a:cs typeface="+mn-cs"/>
              </a:rPr>
              <a:t>2024;24(5):LBA3.</a:t>
            </a:r>
          </a:p>
          <a:p>
            <a:pPr marL="0" lv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fld id="{545DC103-6F30-4C27-A332-0D119F8CD23D}" type="slidenum">
              <a:rPr lang="en-US" smtClean="0"/>
              <a:t>32</a:t>
            </a:fld>
            <a:endParaRPr lang="en-US"/>
          </a:p>
        </p:txBody>
      </p:sp>
    </p:spTree>
    <p:extLst>
      <p:ext uri="{BB962C8B-B14F-4D97-AF65-F5344CB8AC3E}">
        <p14:creationId xmlns:p14="http://schemas.microsoft.com/office/powerpoint/2010/main" val="2858671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err="1">
                <a:solidFill>
                  <a:schemeClr val="tx1"/>
                </a:solidFill>
                <a:effectLst/>
                <a:latin typeface="Arial" panose="020B0604020202020204" pitchFamily="34" charset="0"/>
                <a:ea typeface="+mn-ea"/>
                <a:cs typeface="+mn-cs"/>
              </a:rPr>
              <a:t>Majem</a:t>
            </a:r>
            <a:r>
              <a:rPr lang="en-US" sz="1200" b="0" i="0" u="none" strike="noStrike" kern="1200">
                <a:solidFill>
                  <a:schemeClr val="tx1"/>
                </a:solidFill>
                <a:effectLst/>
                <a:latin typeface="Arial" panose="020B0604020202020204" pitchFamily="34" charset="0"/>
                <a:ea typeface="+mn-ea"/>
                <a:cs typeface="+mn-cs"/>
              </a:rPr>
              <a:t> M, </a:t>
            </a:r>
            <a:r>
              <a:rPr lang="en-US" sz="1200" b="0" i="0" u="none" strike="noStrike" kern="1200" err="1">
                <a:solidFill>
                  <a:schemeClr val="tx1"/>
                </a:solidFill>
                <a:effectLst/>
                <a:latin typeface="Arial" panose="020B0604020202020204" pitchFamily="34" charset="0"/>
                <a:ea typeface="+mn-ea"/>
                <a:cs typeface="+mn-cs"/>
              </a:rPr>
              <a:t>Tarruella</a:t>
            </a:r>
            <a:r>
              <a:rPr lang="en-US" sz="1200" b="0" i="0" u="none" strike="noStrike" kern="1200">
                <a:solidFill>
                  <a:schemeClr val="tx1"/>
                </a:solidFill>
                <a:effectLst/>
                <a:latin typeface="Arial" panose="020B0604020202020204" pitchFamily="34" charset="0"/>
                <a:ea typeface="+mn-ea"/>
                <a:cs typeface="+mn-cs"/>
              </a:rPr>
              <a:t> M, Tiseo M, et al. LBA3: Perioperative pembrolizumab plus chemotherapy in </a:t>
            </a:r>
            <a:r>
              <a:rPr lang="en-US" sz="1200" b="0" i="0" u="none" strike="noStrike" kern="1200" err="1">
                <a:solidFill>
                  <a:schemeClr val="tx1"/>
                </a:solidFill>
                <a:effectLst/>
                <a:latin typeface="Arial" panose="020B0604020202020204" pitchFamily="34" charset="0"/>
                <a:ea typeface="+mn-ea"/>
                <a:cs typeface="+mn-cs"/>
              </a:rPr>
              <a:t>resectable</a:t>
            </a:r>
            <a:r>
              <a:rPr lang="en-US" sz="1200" b="0" i="0" u="none" strike="noStrike" kern="1200">
                <a:solidFill>
                  <a:schemeClr val="tx1"/>
                </a:solidFill>
                <a:effectLst/>
                <a:latin typeface="Arial" panose="020B0604020202020204" pitchFamily="34" charset="0"/>
                <a:ea typeface="+mn-ea"/>
                <a:cs typeface="+mn-cs"/>
              </a:rPr>
              <a:t> NSCLC—ESMO Immuno‑Oncology 2024. </a:t>
            </a:r>
            <a:r>
              <a:rPr lang="en-US" sz="1200" b="0" i="1" u="none" strike="noStrike" kern="1200">
                <a:solidFill>
                  <a:schemeClr val="tx1"/>
                </a:solidFill>
                <a:effectLst/>
                <a:latin typeface="Arial" panose="020B0604020202020204" pitchFamily="34" charset="0"/>
                <a:ea typeface="+mn-ea"/>
                <a:cs typeface="+mn-cs"/>
              </a:rPr>
              <a:t>ESMO Immuno‑Oncology and Technology</a:t>
            </a:r>
            <a:r>
              <a:rPr lang="en-US" sz="1200" b="0" i="0" u="none" strike="noStrike" kern="1200">
                <a:solidFill>
                  <a:schemeClr val="tx1"/>
                </a:solidFill>
                <a:effectLst/>
                <a:latin typeface="Arial" panose="020B0604020202020204" pitchFamily="34" charset="0"/>
                <a:ea typeface="+mn-ea"/>
                <a:cs typeface="+mn-cs"/>
              </a:rPr>
              <a:t>. 2024;24(5_suppl):LBA3.</a:t>
            </a:r>
            <a:r>
              <a:rPr lang="en-US" sz="1200" b="0" i="0" kern="1200">
                <a:solidFill>
                  <a:schemeClr val="tx1"/>
                </a:solidFill>
                <a:effectLst/>
                <a:latin typeface="Arial" panose="020B0604020202020204" pitchFamily="34" charset="0"/>
                <a:ea typeface="+mn-ea"/>
                <a:cs typeface="+mn-cs"/>
              </a:rPr>
              <a:t>​</a:t>
            </a:r>
          </a:p>
          <a:p>
            <a:pPr rtl="0" fontAlgn="base"/>
            <a:r>
              <a:rPr lang="en-US" sz="1200" b="0" i="0" kern="1200">
                <a:solidFill>
                  <a:schemeClr val="tx1"/>
                </a:solidFill>
                <a:effectLst/>
                <a:latin typeface="Arial" panose="020B0604020202020204" pitchFamily="34" charset="0"/>
                <a:ea typeface="+mn-ea"/>
                <a:cs typeface="+mn-cs"/>
              </a:rPr>
              <a:t>​</a:t>
            </a: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33</a:t>
            </a:fld>
            <a:endParaRPr lang="en-US"/>
          </a:p>
        </p:txBody>
      </p:sp>
    </p:spTree>
    <p:extLst>
      <p:ext uri="{BB962C8B-B14F-4D97-AF65-F5344CB8AC3E}">
        <p14:creationId xmlns:p14="http://schemas.microsoft.com/office/powerpoint/2010/main" val="40621232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Wakelee H, </a:t>
            </a:r>
            <a:r>
              <a:rPr lang="en-US" dirty="0" err="1"/>
              <a:t>Demedts</a:t>
            </a:r>
            <a:r>
              <a:rPr lang="en-US" dirty="0"/>
              <a:t> I, </a:t>
            </a:r>
            <a:r>
              <a:rPr lang="en-US" dirty="0" err="1"/>
              <a:t>Langleben</a:t>
            </a:r>
            <a:r>
              <a:rPr lang="en-US" dirty="0"/>
              <a:t> A, et al. Perioperative pembrolizumab in non-small cell cancer (NSCLC): 4-year outcomes by nodal status in the KEYNOTE-671 study. Abstract presented at: IASLC World Conference on Lung Cancer; Barcelona, Spain; September 6-9, 2025. Abstract MA04.0.4.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9984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r>
              <a:rPr lang="en-US" dirty="0"/>
              <a:t>We have 5 trials in the perioperative setting that showed consistent event-free survival benefit. Overall survival was proven in KEYNOTE-671. PD-L1 was very important in all of the trials. Driver mutations were excluded, but benefit was not really seen, even when they were included. There was benefit across disease stages. Pathologic CR, MPR, and MRD were all important. But more therapy, more toxicity, increased costs because of more therapy, and 20% of patients do not continue on to surgery.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35</a:t>
            </a:fld>
            <a:endParaRPr lang="en-US"/>
          </a:p>
        </p:txBody>
      </p:sp>
    </p:spTree>
    <p:extLst>
      <p:ext uri="{BB962C8B-B14F-4D97-AF65-F5344CB8AC3E}">
        <p14:creationId xmlns:p14="http://schemas.microsoft.com/office/powerpoint/2010/main" val="35342953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r>
              <a:rPr lang="en-US" dirty="0"/>
              <a:t>In each of these trials, pure adjuvant or perioperative, about 20% of patients do not go to surgery. And this reinforces: Whatever you do first, you get. Whatever you do second, you probably will get.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36</a:t>
            </a:fld>
            <a:endParaRPr lang="en-US"/>
          </a:p>
        </p:txBody>
      </p:sp>
    </p:spTree>
    <p:extLst>
      <p:ext uri="{BB962C8B-B14F-4D97-AF65-F5344CB8AC3E}">
        <p14:creationId xmlns:p14="http://schemas.microsoft.com/office/powerpoint/2010/main" val="12718383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r>
              <a:rPr lang="en-US" dirty="0"/>
              <a:t>Here are some key questions. How do we decide whether to go with neoadjuvant, adjuvant, or perioperative? Well, we need multidisciplinary tumor board discussions. Everybody should have their case discussed by Med-</a:t>
            </a:r>
            <a:r>
              <a:rPr lang="en-US" dirty="0" err="1"/>
              <a:t>Onc</a:t>
            </a:r>
            <a:r>
              <a:rPr lang="en-US" dirty="0"/>
              <a:t>, Rad-</a:t>
            </a:r>
            <a:r>
              <a:rPr lang="en-US" dirty="0" err="1"/>
              <a:t>Onc</a:t>
            </a:r>
            <a:r>
              <a:rPr lang="en-US" dirty="0"/>
              <a:t>, and thoracic surgery with radiology and pathology weighing in, and pulmonary, before you do anything. If you can't, if you don't have the mechanism to do that, you want to at least have everybody kind of weighing in through e-mail or some other discussion. Again, all HIPAA compliant, of course. And then there's some clear advantages to neoadjuvant and perioperative, like we talked about before. Getting that immune checkpoint inhibitor in early, so you get those most robust responses. But keeping in mind, if you go with surgery first, you definitely get surgery. That's the right plan for some patients. And if you start with surgery, some patients aren't going to get that immune checkpoint inhibitor, which is really important, especially if they have high PD-L1 expression. And we've got to know the PD-L1 expression and you've got to know at least EGFR and ALK before making your decisions.</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37</a:t>
            </a:fld>
            <a:endParaRPr lang="en-US"/>
          </a:p>
        </p:txBody>
      </p:sp>
    </p:spTree>
    <p:extLst>
      <p:ext uri="{BB962C8B-B14F-4D97-AF65-F5344CB8AC3E}">
        <p14:creationId xmlns:p14="http://schemas.microsoft.com/office/powerpoint/2010/main" val="1826078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38</a:t>
            </a:fld>
            <a:endParaRPr lang="en-US"/>
          </a:p>
        </p:txBody>
      </p:sp>
    </p:spTree>
    <p:extLst>
      <p:ext uri="{BB962C8B-B14F-4D97-AF65-F5344CB8AC3E}">
        <p14:creationId xmlns:p14="http://schemas.microsoft.com/office/powerpoint/2010/main" val="27251445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Arial" panose="020B0604020202020204" pitchFamily="34" charset="0"/>
                <a:ea typeface="+mn-ea"/>
                <a:cs typeface="+mn-cs"/>
              </a:rPr>
              <a:t>Slide Notes</a:t>
            </a:r>
          </a:p>
          <a:p>
            <a:r>
              <a:rPr lang="en-US" sz="1200" i="0" u="none" strike="noStrike" kern="1200" dirty="0">
                <a:solidFill>
                  <a:schemeClr val="tx1"/>
                </a:solidFill>
                <a:effectLst/>
                <a:latin typeface="Arial" panose="020B0604020202020204" pitchFamily="34" charset="0"/>
                <a:ea typeface="+mn-ea"/>
                <a:cs typeface="+mn-cs"/>
              </a:rPr>
              <a:t>So what about immune-related adverse events in management? How do those impact surgery? An immune-related adverse event can happen to any organ, and it can happen at any time. We're specifically, really seeing a lot with endocrine though. Thyroid, pituitary, seeing a lot of skin issues, potentially diarrhea. </a:t>
            </a:r>
          </a:p>
          <a:p>
            <a:endParaRPr lang="en-US" sz="1200" i="0" u="none" strike="noStrike" kern="1200" dirty="0">
              <a:solidFill>
                <a:schemeClr val="tx1"/>
              </a:solidFill>
              <a:effectLst/>
              <a:latin typeface="Arial" panose="020B0604020202020204" pitchFamily="34" charset="0"/>
              <a:ea typeface="+mn-ea"/>
              <a:cs typeface="+mn-cs"/>
            </a:endParaRPr>
          </a:p>
          <a:p>
            <a:endParaRPr lang="en-US" sz="1200" i="0" u="none" strike="noStrike" kern="1200" dirty="0">
              <a:solidFill>
                <a:schemeClr val="tx1"/>
              </a:solidFill>
              <a:effectLst/>
              <a:latin typeface="Arial" panose="020B0604020202020204" pitchFamily="34" charset="0"/>
              <a:ea typeface="+mn-ea"/>
              <a:cs typeface="+mn-cs"/>
            </a:endParaRPr>
          </a:p>
          <a:p>
            <a:r>
              <a:rPr lang="en-US" sz="1200" b="0" i="0" u="none" strike="noStrike" kern="1200" dirty="0">
                <a:solidFill>
                  <a:schemeClr val="tx1"/>
                </a:solidFill>
                <a:effectLst/>
                <a:latin typeface="Arial" panose="020B0604020202020204" pitchFamily="34" charset="0"/>
                <a:ea typeface="+mn-ea"/>
                <a:cs typeface="+mn-cs"/>
              </a:rPr>
              <a:t>Martins F, Sofiya L, </a:t>
            </a:r>
            <a:r>
              <a:rPr lang="en-US" sz="1200" b="0" i="0" u="none" strike="noStrike" kern="1200" dirty="0" err="1">
                <a:solidFill>
                  <a:schemeClr val="tx1"/>
                </a:solidFill>
                <a:effectLst/>
                <a:latin typeface="Arial" panose="020B0604020202020204" pitchFamily="34" charset="0"/>
                <a:ea typeface="+mn-ea"/>
                <a:cs typeface="+mn-cs"/>
              </a:rPr>
              <a:t>Sykiotis</a:t>
            </a:r>
            <a:r>
              <a:rPr lang="en-US" sz="1200" b="0" i="0" u="none" strike="noStrike" kern="1200" dirty="0">
                <a:solidFill>
                  <a:schemeClr val="tx1"/>
                </a:solidFill>
                <a:effectLst/>
                <a:latin typeface="Arial" panose="020B0604020202020204" pitchFamily="34" charset="0"/>
                <a:ea typeface="+mn-ea"/>
                <a:cs typeface="+mn-cs"/>
              </a:rPr>
              <a:t> GP, et al. Adverse effects of immune-checkpoint inhibitors: epidemiology, management and surveillance. </a:t>
            </a:r>
            <a:r>
              <a:rPr lang="en-US" sz="1200" b="0" i="1" u="none" strike="noStrike" kern="1200" dirty="0">
                <a:solidFill>
                  <a:schemeClr val="tx1"/>
                </a:solidFill>
                <a:effectLst/>
                <a:latin typeface="Arial" panose="020B0604020202020204" pitchFamily="34" charset="0"/>
                <a:ea typeface="+mn-ea"/>
                <a:cs typeface="+mn-cs"/>
              </a:rPr>
              <a:t>Nat Rev Clin Oncol</a:t>
            </a:r>
            <a:r>
              <a:rPr lang="en-US" sz="1200" b="0" i="0" u="none" strike="noStrike" kern="1200" dirty="0">
                <a:solidFill>
                  <a:schemeClr val="tx1"/>
                </a:solidFill>
                <a:effectLst/>
                <a:latin typeface="Arial" panose="020B0604020202020204" pitchFamily="34" charset="0"/>
                <a:ea typeface="+mn-ea"/>
                <a:cs typeface="+mn-cs"/>
              </a:rPr>
              <a:t>. 2019;16(9):563-580. </a:t>
            </a:r>
            <a:r>
              <a:rPr lang="en-US" sz="1200" b="0" i="0" kern="1200" dirty="0">
                <a:solidFill>
                  <a:schemeClr val="tx1"/>
                </a:solidFill>
                <a:effectLst/>
                <a:latin typeface="Arial" panose="020B0604020202020204" pitchFamily="34" charset="0"/>
                <a:ea typeface="+mn-ea"/>
                <a:cs typeface="+mn-cs"/>
              </a:rPr>
              <a:t>​</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39</a:t>
            </a:fld>
            <a:endParaRPr lang="en-US"/>
          </a:p>
        </p:txBody>
      </p:sp>
    </p:spTree>
    <p:extLst>
      <p:ext uri="{BB962C8B-B14F-4D97-AF65-F5344CB8AC3E}">
        <p14:creationId xmlns:p14="http://schemas.microsoft.com/office/powerpoint/2010/main" val="795502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4</a:t>
            </a:fld>
            <a:endParaRPr lang="en-US"/>
          </a:p>
        </p:txBody>
      </p:sp>
    </p:spTree>
    <p:extLst>
      <p:ext uri="{BB962C8B-B14F-4D97-AF65-F5344CB8AC3E}">
        <p14:creationId xmlns:p14="http://schemas.microsoft.com/office/powerpoint/2010/main" val="23299862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panose="020B0604020202020204" pitchFamily="34" charset="0"/>
                <a:ea typeface="+mn-ea"/>
                <a:cs typeface="+mn-cs"/>
              </a:rPr>
              <a:t>Martins F, Sofiya L, </a:t>
            </a:r>
            <a:r>
              <a:rPr lang="en-US" sz="1200" b="0" i="0" u="none" strike="noStrike" kern="1200" dirty="0" err="1">
                <a:solidFill>
                  <a:schemeClr val="tx1"/>
                </a:solidFill>
                <a:effectLst/>
                <a:latin typeface="Arial" panose="020B0604020202020204" pitchFamily="34" charset="0"/>
                <a:ea typeface="+mn-ea"/>
                <a:cs typeface="+mn-cs"/>
              </a:rPr>
              <a:t>Sykiotis</a:t>
            </a:r>
            <a:r>
              <a:rPr lang="en-US" sz="1200" b="0" i="0" u="none" strike="noStrike" kern="1200" dirty="0">
                <a:solidFill>
                  <a:schemeClr val="tx1"/>
                </a:solidFill>
                <a:effectLst/>
                <a:latin typeface="Arial" panose="020B0604020202020204" pitchFamily="34" charset="0"/>
                <a:ea typeface="+mn-ea"/>
                <a:cs typeface="+mn-cs"/>
              </a:rPr>
              <a:t> GP, et al. Adverse effects of immune-checkpoint inhibitors: epidemiology, management and surveillance. </a:t>
            </a:r>
            <a:r>
              <a:rPr lang="en-US" sz="1200" b="0" i="1" u="none" strike="noStrike" kern="1200" dirty="0">
                <a:solidFill>
                  <a:schemeClr val="tx1"/>
                </a:solidFill>
                <a:effectLst/>
                <a:latin typeface="Arial" panose="020B0604020202020204" pitchFamily="34" charset="0"/>
                <a:ea typeface="+mn-ea"/>
                <a:cs typeface="+mn-cs"/>
              </a:rPr>
              <a:t>Nat Rev Clin Oncol</a:t>
            </a:r>
            <a:r>
              <a:rPr lang="en-US" sz="1200" b="0" i="0" u="none" strike="noStrike" kern="1200" dirty="0">
                <a:solidFill>
                  <a:schemeClr val="tx1"/>
                </a:solidFill>
                <a:effectLst/>
                <a:latin typeface="Arial" panose="020B0604020202020204" pitchFamily="34" charset="0"/>
                <a:ea typeface="+mn-ea"/>
                <a:cs typeface="+mn-cs"/>
              </a:rPr>
              <a:t>. 2019;16(9):563-580. </a:t>
            </a:r>
            <a:r>
              <a:rPr lang="en-US" sz="1200" b="0" i="0" kern="1200" dirty="0">
                <a:solidFill>
                  <a:schemeClr val="tx1"/>
                </a:solidFill>
                <a:effectLst/>
                <a:latin typeface="Arial" panose="020B0604020202020204" pitchFamily="34" charset="0"/>
                <a:ea typeface="+mn-ea"/>
                <a:cs typeface="+mn-cs"/>
              </a:rPr>
              <a:t>​</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40</a:t>
            </a:fld>
            <a:endParaRPr lang="en-US"/>
          </a:p>
        </p:txBody>
      </p:sp>
    </p:spTree>
    <p:extLst>
      <p:ext uri="{BB962C8B-B14F-4D97-AF65-F5344CB8AC3E}">
        <p14:creationId xmlns:p14="http://schemas.microsoft.com/office/powerpoint/2010/main" val="17626560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4290E-9171-F3B7-7831-AD910E9AD4B9}"/>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146A77C1-BB80-9543-FE7F-5DC29EE4FBB6}"/>
              </a:ext>
            </a:extLst>
          </p:cNvPr>
          <p:cNvSpPr>
            <a:spLocks noGrp="1"/>
          </p:cNvSpPr>
          <p:nvPr>
            <p:ph type="body" idx="1"/>
          </p:nvPr>
        </p:nvSpPr>
        <p:spPr/>
        <p:txBody>
          <a:bodyPr/>
          <a:lstStyle/>
          <a:p>
            <a:r>
              <a:rPr lang="en-US" dirty="0"/>
              <a:t>Forde PM, et al. Overall survival with neoadjuvant nivolumab + chemotherapy in patients with </a:t>
            </a:r>
            <a:r>
              <a:rPr lang="en-US" dirty="0" err="1"/>
              <a:t>resectable</a:t>
            </a:r>
            <a:r>
              <a:rPr lang="en-US" dirty="0"/>
              <a:t> NSCLC in </a:t>
            </a:r>
            <a:r>
              <a:rPr lang="en-US" dirty="0" err="1"/>
              <a:t>CheckMate</a:t>
            </a:r>
            <a:r>
              <a:rPr lang="en-US" dirty="0"/>
              <a:t> 816. J Clin Oncol. 2025;43(suppl 17):LBA8000.​</a:t>
            </a:r>
          </a:p>
          <a:p>
            <a:r>
              <a:rPr lang="en-US" dirty="0"/>
              <a:t>Forde PM, Spicer JD, Provencio M, et al. Overall survival with neoadjuvant nivolumab plus chemotherapy in lung cancer. N Engl J Med. Published online June 2, 2025.​ </a:t>
            </a:r>
            <a:r>
              <a:rPr lang="en-GB" dirty="0"/>
              <a:t>doi:10.1056/NEJMoa2502931</a:t>
            </a:r>
            <a:endParaRPr lang="en-US" dirty="0"/>
          </a:p>
          <a:p>
            <a:r>
              <a:rPr lang="en-US" dirty="0"/>
              <a:t>​</a:t>
            </a:r>
          </a:p>
          <a:p>
            <a:r>
              <a:rPr lang="en-US" dirty="0"/>
              <a:t>​</a:t>
            </a:r>
          </a:p>
          <a:p>
            <a:endParaRPr lang="en-US" dirty="0"/>
          </a:p>
        </p:txBody>
      </p:sp>
      <p:sp>
        <p:nvSpPr>
          <p:cNvPr id="4" name="Slide Number Placeholder 3">
            <a:extLst>
              <a:ext uri="{FF2B5EF4-FFF2-40B4-BE49-F238E27FC236}">
                <a16:creationId xmlns:a16="http://schemas.microsoft.com/office/drawing/2014/main" id="{1DC3B538-9424-2518-C881-66D62BA9F978}"/>
              </a:ext>
            </a:extLst>
          </p:cNvPr>
          <p:cNvSpPr>
            <a:spLocks noGrp="1"/>
          </p:cNvSpPr>
          <p:nvPr>
            <p:ph type="sldNum" sz="quarter" idx="10"/>
          </p:nvPr>
        </p:nvSpPr>
        <p:spPr/>
        <p:txBody>
          <a:bodyPr/>
          <a:lstStyle/>
          <a:p>
            <a:fld id="{4470E7FA-1659-4724-B04D-9C5482A4424C}" type="slidenum">
              <a:rPr lang="en-US" smtClean="0"/>
              <a:pPr/>
              <a:t>41</a:t>
            </a:fld>
            <a:endParaRPr lang="en-US"/>
          </a:p>
        </p:txBody>
      </p:sp>
      <p:sp>
        <p:nvSpPr>
          <p:cNvPr id="7" name="Slide Image Placeholder 6">
            <a:extLst>
              <a:ext uri="{FF2B5EF4-FFF2-40B4-BE49-F238E27FC236}">
                <a16:creationId xmlns:a16="http://schemas.microsoft.com/office/drawing/2014/main" id="{061D4465-8649-4DAE-13B0-D17E2B807F06}"/>
              </a:ext>
            </a:extLst>
          </p:cNvPr>
          <p:cNvSpPr>
            <a:spLocks noGrp="1" noRot="1" noChangeAspect="1"/>
          </p:cNvSpPr>
          <p:nvPr>
            <p:ph type="sldImg"/>
          </p:nvPr>
        </p:nvSpPr>
        <p:spPr/>
      </p:sp>
    </p:spTree>
    <p:extLst>
      <p:ext uri="{BB962C8B-B14F-4D97-AF65-F5344CB8AC3E}">
        <p14:creationId xmlns:p14="http://schemas.microsoft.com/office/powerpoint/2010/main" val="38573064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Arial" panose="020B0604020202020204" pitchFamily="34" charset="0"/>
                <a:ea typeface="+mn-ea"/>
                <a:cs typeface="+mn-cs"/>
              </a:rPr>
              <a:t>Wakelee HA, </a:t>
            </a:r>
            <a:r>
              <a:rPr lang="en-US" sz="1200" b="0" i="0" u="none" strike="noStrike" kern="1200" err="1">
                <a:solidFill>
                  <a:schemeClr val="tx1"/>
                </a:solidFill>
                <a:effectLst/>
                <a:latin typeface="Arial" panose="020B0604020202020204" pitchFamily="34" charset="0"/>
                <a:ea typeface="+mn-ea"/>
                <a:cs typeface="+mn-cs"/>
              </a:rPr>
              <a:t>Altorki</a:t>
            </a:r>
            <a:r>
              <a:rPr lang="en-US" sz="1200" b="0" i="0" u="none" strike="noStrike" kern="1200">
                <a:solidFill>
                  <a:schemeClr val="tx1"/>
                </a:solidFill>
                <a:effectLst/>
                <a:latin typeface="Arial" panose="020B0604020202020204" pitchFamily="34" charset="0"/>
                <a:ea typeface="+mn-ea"/>
                <a:cs typeface="+mn-cs"/>
              </a:rPr>
              <a:t> NK, Zhou C, et al. IMpower010: primary results of a phase III global study of adjuvant atezolizumab versus best supportive care following adjuvant chemotherapy in resected stage IB‑IIIA non–small cell lung cancer. </a:t>
            </a:r>
            <a:r>
              <a:rPr lang="en-US" sz="1200" b="0" i="1" u="none" strike="noStrike" kern="1200">
                <a:solidFill>
                  <a:schemeClr val="tx1"/>
                </a:solidFill>
                <a:effectLst/>
                <a:latin typeface="Arial" panose="020B0604020202020204" pitchFamily="34" charset="0"/>
                <a:ea typeface="+mn-ea"/>
                <a:cs typeface="+mn-cs"/>
              </a:rPr>
              <a:t>J Clin Oncol</a:t>
            </a:r>
            <a:r>
              <a:rPr lang="en-US" sz="1200" b="0" i="0" u="none" strike="noStrike" kern="1200">
                <a:solidFill>
                  <a:schemeClr val="tx1"/>
                </a:solidFill>
                <a:effectLst/>
                <a:latin typeface="Arial" panose="020B0604020202020204" pitchFamily="34" charset="0"/>
                <a:ea typeface="+mn-ea"/>
                <a:cs typeface="+mn-cs"/>
              </a:rPr>
              <a:t>. 2021;39(15_suppl):8500.</a:t>
            </a:r>
            <a:r>
              <a:rPr lang="en-US" sz="1200" b="0" i="0" kern="1200">
                <a:solidFill>
                  <a:schemeClr val="tx1"/>
                </a:solidFill>
                <a:effectLst/>
                <a:latin typeface="Arial" panose="020B0604020202020204" pitchFamily="34" charset="0"/>
                <a:ea typeface="+mn-ea"/>
                <a:cs typeface="+mn-cs"/>
              </a:rPr>
              <a:t>​</a:t>
            </a:r>
          </a:p>
          <a:p>
            <a:pPr rtl="0" fontAlgn="base"/>
            <a:r>
              <a:rPr lang="en-US" sz="1200" b="0" i="0" kern="1200">
                <a:solidFill>
                  <a:schemeClr val="tx1"/>
                </a:solidFill>
                <a:effectLst/>
                <a:latin typeface="Arial" panose="020B0604020202020204" pitchFamily="34" charset="0"/>
                <a:ea typeface="+mn-ea"/>
                <a:cs typeface="+mn-cs"/>
              </a:rPr>
              <a:t>​</a:t>
            </a:r>
          </a:p>
          <a:p>
            <a:endParaRPr lang="en-US"/>
          </a:p>
        </p:txBody>
      </p:sp>
      <p:sp>
        <p:nvSpPr>
          <p:cNvPr id="4" name="Slide Number Placeholder 3"/>
          <p:cNvSpPr>
            <a:spLocks noGrp="1"/>
          </p:cNvSpPr>
          <p:nvPr>
            <p:ph type="sldNum" sz="quarter" idx="5"/>
          </p:nvPr>
        </p:nvSpPr>
        <p:spPr/>
        <p:txBody>
          <a:bodyPr/>
          <a:lstStyle/>
          <a:p>
            <a:fld id="{E258DACF-8309-2044-8EF4-AA7C90F4E9AA}" type="slidenum">
              <a:rPr lang="en-US" smtClean="0"/>
              <a:t>42</a:t>
            </a:fld>
            <a:endParaRPr lang="en-US"/>
          </a:p>
        </p:txBody>
      </p:sp>
    </p:spTree>
    <p:extLst>
      <p:ext uri="{BB962C8B-B14F-4D97-AF65-F5344CB8AC3E}">
        <p14:creationId xmlns:p14="http://schemas.microsoft.com/office/powerpoint/2010/main" val="11440863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r>
              <a:rPr lang="en-US" dirty="0"/>
              <a:t>Management of immune-related adverse-events begins with holding the immune checkpoint inhibitor. You want to have a very high suspicion for </a:t>
            </a:r>
            <a:r>
              <a:rPr lang="en-US" dirty="0" err="1"/>
              <a:t>irAEs</a:t>
            </a:r>
            <a:r>
              <a:rPr lang="en-US" dirty="0"/>
              <a:t> in patients receiving ICI therapy. You want to make sure your patients know if they end up in a different emergency room, to mention that they're on that drug. You got to think about other things that can mimic that. And then, usually it's immunosuppression with steroids. </a:t>
            </a:r>
          </a:p>
          <a:p>
            <a:endParaRPr lang="en-US" b="1"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43</a:t>
            </a:fld>
            <a:endParaRPr lang="en-US"/>
          </a:p>
        </p:txBody>
      </p:sp>
    </p:spTree>
    <p:extLst>
      <p:ext uri="{BB962C8B-B14F-4D97-AF65-F5344CB8AC3E}">
        <p14:creationId xmlns:p14="http://schemas.microsoft.com/office/powerpoint/2010/main" val="21143550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mn-ea"/>
                <a:cs typeface="+mn-cs"/>
              </a:rPr>
              <a:t>Ramos-Casals M, Brahmer JR, Callahan MK, et al. Immune-related adverse events of checkpoint inhibitors. </a:t>
            </a:r>
            <a:r>
              <a:rPr lang="en-US" sz="1200" b="0" i="1" kern="1200" dirty="0">
                <a:solidFill>
                  <a:schemeClr val="tx1"/>
                </a:solidFill>
                <a:effectLst/>
                <a:latin typeface="Arial" panose="020B0604020202020204" pitchFamily="34" charset="0"/>
                <a:ea typeface="+mn-ea"/>
                <a:cs typeface="+mn-cs"/>
              </a:rPr>
              <a:t>Nat Rev Dis Primers. </a:t>
            </a:r>
            <a:r>
              <a:rPr lang="en-US" sz="1200" b="0" i="0" kern="1200" dirty="0">
                <a:solidFill>
                  <a:schemeClr val="tx1"/>
                </a:solidFill>
                <a:effectLst/>
                <a:latin typeface="Arial" panose="020B0604020202020204" pitchFamily="34" charset="0"/>
                <a:ea typeface="+mn-ea"/>
                <a:cs typeface="+mn-cs"/>
              </a:rPr>
              <a:t>2020;6(1):38.</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44</a:t>
            </a:fld>
            <a:endParaRPr lang="en-US"/>
          </a:p>
        </p:txBody>
      </p:sp>
    </p:spTree>
    <p:extLst>
      <p:ext uri="{BB962C8B-B14F-4D97-AF65-F5344CB8AC3E}">
        <p14:creationId xmlns:p14="http://schemas.microsoft.com/office/powerpoint/2010/main" val="1796825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Arial" panose="020B0604020202020204" pitchFamily="34" charset="0"/>
                <a:ea typeface="+mn-ea"/>
                <a:cs typeface="+mn-cs"/>
              </a:rPr>
              <a:t>Slide Notes</a:t>
            </a:r>
          </a:p>
          <a:p>
            <a:pPr rtl="0" fontAlgn="base"/>
            <a:r>
              <a:rPr lang="en-US" sz="1200" i="0" u="none" strike="noStrike" kern="1200" dirty="0">
                <a:solidFill>
                  <a:schemeClr val="tx1"/>
                </a:solidFill>
                <a:effectLst/>
                <a:latin typeface="Arial" panose="020B0604020202020204" pitchFamily="34" charset="0"/>
                <a:ea typeface="+mn-ea"/>
                <a:cs typeface="+mn-cs"/>
              </a:rPr>
              <a:t>This paper from 2018 still provides good guidance on the management of </a:t>
            </a:r>
            <a:r>
              <a:rPr lang="en-US" sz="1200" i="0" u="none" strike="noStrike" kern="1200" dirty="0" err="1">
                <a:solidFill>
                  <a:schemeClr val="tx1"/>
                </a:solidFill>
                <a:effectLst/>
                <a:latin typeface="Arial" panose="020B0604020202020204" pitchFamily="34" charset="0"/>
                <a:ea typeface="+mn-ea"/>
                <a:cs typeface="+mn-cs"/>
              </a:rPr>
              <a:t>irAEs</a:t>
            </a:r>
            <a:r>
              <a:rPr lang="en-US" sz="1200" i="0" u="none" strike="noStrike" kern="1200" dirty="0">
                <a:solidFill>
                  <a:schemeClr val="tx1"/>
                </a:solidFill>
                <a:effectLst/>
                <a:latin typeface="Arial" panose="020B0604020202020204" pitchFamily="34" charset="0"/>
                <a:ea typeface="+mn-ea"/>
                <a:cs typeface="+mn-cs"/>
              </a:rPr>
              <a:t> in patients receiving ICI therapy.</a:t>
            </a:r>
          </a:p>
          <a:p>
            <a:pPr rtl="0" fontAlgn="base"/>
            <a:endParaRPr lang="en-US" sz="1200" i="0" u="none" strike="noStrike" kern="1200" dirty="0">
              <a:solidFill>
                <a:schemeClr val="tx1"/>
              </a:solidFill>
              <a:effectLst/>
              <a:latin typeface="Arial" panose="020B0604020202020204" pitchFamily="34" charset="0"/>
              <a:ea typeface="+mn-ea"/>
              <a:cs typeface="+mn-cs"/>
            </a:endParaRPr>
          </a:p>
          <a:p>
            <a:pPr rtl="0" fontAlgn="base"/>
            <a:r>
              <a:rPr lang="en-US" sz="1200" b="0" i="0" u="none" strike="noStrike" kern="1200" dirty="0">
                <a:solidFill>
                  <a:schemeClr val="tx1"/>
                </a:solidFill>
                <a:effectLst/>
                <a:latin typeface="Arial" panose="020B0604020202020204" pitchFamily="34" charset="0"/>
                <a:ea typeface="+mn-ea"/>
                <a:cs typeface="+mn-cs"/>
              </a:rPr>
              <a:t>Brahmer JR, </a:t>
            </a:r>
            <a:r>
              <a:rPr lang="en-US" sz="1200" b="0" i="0" u="none" strike="noStrike" kern="1200" dirty="0" err="1">
                <a:solidFill>
                  <a:schemeClr val="tx1"/>
                </a:solidFill>
                <a:effectLst/>
                <a:latin typeface="Arial" panose="020B0604020202020204" pitchFamily="34" charset="0"/>
                <a:ea typeface="+mn-ea"/>
                <a:cs typeface="+mn-cs"/>
              </a:rPr>
              <a:t>Lacchetti</a:t>
            </a:r>
            <a:r>
              <a:rPr lang="en-US" sz="1200" b="0" i="0" u="none" strike="noStrike" kern="1200" dirty="0">
                <a:solidFill>
                  <a:schemeClr val="tx1"/>
                </a:solidFill>
                <a:effectLst/>
                <a:latin typeface="Arial" panose="020B0604020202020204" pitchFamily="34" charset="0"/>
                <a:ea typeface="+mn-ea"/>
                <a:cs typeface="+mn-cs"/>
              </a:rPr>
              <a:t> C, Schneider BJ, et al. Management of immune‑related adverse events in patients treated with immune checkpoint inhibitor therapy: American Society of Clinical Oncology clinical practice guideline. </a:t>
            </a:r>
            <a:r>
              <a:rPr lang="en-US" sz="1200" b="0" i="1" u="none" strike="noStrike" kern="1200" dirty="0">
                <a:solidFill>
                  <a:schemeClr val="tx1"/>
                </a:solidFill>
                <a:effectLst/>
                <a:latin typeface="Arial" panose="020B0604020202020204" pitchFamily="34" charset="0"/>
                <a:ea typeface="+mn-ea"/>
                <a:cs typeface="+mn-cs"/>
              </a:rPr>
              <a:t>J Clin Oncol</a:t>
            </a:r>
            <a:r>
              <a:rPr lang="en-US" sz="1200" b="0" i="0" u="none" strike="noStrike" kern="1200" dirty="0">
                <a:solidFill>
                  <a:schemeClr val="tx1"/>
                </a:solidFill>
                <a:effectLst/>
                <a:latin typeface="Arial" panose="020B0604020202020204" pitchFamily="34" charset="0"/>
                <a:ea typeface="+mn-ea"/>
                <a:cs typeface="+mn-cs"/>
              </a:rPr>
              <a:t>. 2018;36(17):1714‑1768.</a:t>
            </a:r>
            <a:r>
              <a:rPr lang="en-US" sz="1200" b="0" i="0" kern="1200" dirty="0">
                <a:solidFill>
                  <a:schemeClr val="tx1"/>
                </a:solidFill>
                <a:effectLst/>
                <a:latin typeface="Arial" panose="020B0604020202020204" pitchFamily="34" charset="0"/>
                <a:ea typeface="+mn-ea"/>
                <a:cs typeface="+mn-cs"/>
              </a:rPr>
              <a:t>​</a:t>
            </a:r>
          </a:p>
          <a:p>
            <a:endParaRPr lang="en-US" b="1"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45</a:t>
            </a:fld>
            <a:endParaRPr lang="en-US"/>
          </a:p>
        </p:txBody>
      </p:sp>
    </p:spTree>
    <p:extLst>
      <p:ext uri="{BB962C8B-B14F-4D97-AF65-F5344CB8AC3E}">
        <p14:creationId xmlns:p14="http://schemas.microsoft.com/office/powerpoint/2010/main" val="22290430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Arial" panose="020B0604020202020204" pitchFamily="34" charset="0"/>
                <a:ea typeface="+mn-ea"/>
                <a:cs typeface="+mn-cs"/>
              </a:rPr>
              <a:t>Slide Notes</a:t>
            </a:r>
          </a:p>
          <a:p>
            <a:pPr rtl="0" fontAlgn="base"/>
            <a:r>
              <a:rPr lang="en-US" sz="1200" i="0" u="none" strike="noStrike" kern="1200" dirty="0">
                <a:solidFill>
                  <a:schemeClr val="tx1"/>
                </a:solidFill>
                <a:effectLst/>
                <a:latin typeface="Arial" panose="020B0604020202020204" pitchFamily="34" charset="0"/>
                <a:ea typeface="+mn-ea"/>
                <a:cs typeface="+mn-cs"/>
              </a:rPr>
              <a:t>The top left figure is adapted from the 2018 ASCO guidelines on management of immune-related adverse events​</a:t>
            </a:r>
          </a:p>
          <a:p>
            <a:pPr rtl="0" fontAlgn="base"/>
            <a:r>
              <a:rPr lang="en-US" sz="1200" i="0" u="none" strike="noStrike" kern="1200" dirty="0">
                <a:solidFill>
                  <a:schemeClr val="tx1"/>
                </a:solidFill>
                <a:effectLst/>
                <a:latin typeface="Arial" panose="020B0604020202020204" pitchFamily="34" charset="0"/>
                <a:ea typeface="+mn-ea"/>
                <a:cs typeface="+mn-cs"/>
              </a:rPr>
              <a:t>-The recommendations are based on organ involvement and grade of event​</a:t>
            </a:r>
          </a:p>
          <a:p>
            <a:pPr rtl="0" fontAlgn="base"/>
            <a:r>
              <a:rPr lang="en-US" sz="1200" i="0" u="none" strike="noStrike" kern="1200" dirty="0">
                <a:solidFill>
                  <a:schemeClr val="tx1"/>
                </a:solidFill>
                <a:effectLst/>
                <a:latin typeface="Arial" panose="020B0604020202020204" pitchFamily="34" charset="0"/>
                <a:ea typeface="+mn-ea"/>
                <a:cs typeface="+mn-cs"/>
              </a:rPr>
              <a:t>-For this patient with a grade 3 GI event, the guidelines suggest to permanently discontinue the anti-CTLA-4 agent and can consider resuming the anti-PD(L)1 agent​</a:t>
            </a:r>
          </a:p>
          <a:p>
            <a:pPr rtl="0" fontAlgn="base"/>
            <a:r>
              <a:rPr lang="en-US" sz="1200" i="0" u="none" strike="noStrike" kern="1200" dirty="0">
                <a:solidFill>
                  <a:schemeClr val="tx1"/>
                </a:solidFill>
                <a:effectLst/>
                <a:latin typeface="Arial" panose="020B0604020202020204" pitchFamily="34" charset="0"/>
                <a:ea typeface="+mn-ea"/>
                <a:cs typeface="+mn-cs"/>
              </a:rPr>
              <a:t>​</a:t>
            </a:r>
          </a:p>
          <a:p>
            <a:pPr rtl="0" fontAlgn="base"/>
            <a:r>
              <a:rPr lang="en-US" sz="1200" i="0" u="none" strike="noStrike" kern="1200" dirty="0">
                <a:solidFill>
                  <a:schemeClr val="tx1"/>
                </a:solidFill>
                <a:effectLst/>
                <a:latin typeface="Arial" panose="020B0604020202020204" pitchFamily="34" charset="0"/>
                <a:ea typeface="+mn-ea"/>
                <a:cs typeface="+mn-cs"/>
              </a:rPr>
              <a:t>The panel on the top right and bottom is from a large observational study of 24,000 immune related adverse events. ​</a:t>
            </a:r>
          </a:p>
          <a:p>
            <a:pPr rtl="0" fontAlgn="base"/>
            <a:r>
              <a:rPr lang="en-US" sz="1200" i="0" u="none" strike="noStrike" kern="1200" dirty="0">
                <a:solidFill>
                  <a:schemeClr val="tx1"/>
                </a:solidFill>
                <a:effectLst/>
                <a:latin typeface="Arial" panose="020B0604020202020204" pitchFamily="34" charset="0"/>
                <a:ea typeface="+mn-ea"/>
                <a:cs typeface="+mn-cs"/>
              </a:rPr>
              <a:t>-The figure on the top right shows the rate of recurrence according to the initial event. Rate of recurrence was most frequent in skin and arthritis​</a:t>
            </a:r>
          </a:p>
          <a:p>
            <a:pPr rtl="0" fontAlgn="base"/>
            <a:r>
              <a:rPr lang="en-US" sz="1200" i="0" u="none" strike="noStrike" kern="1200" dirty="0">
                <a:solidFill>
                  <a:schemeClr val="tx1"/>
                </a:solidFill>
                <a:effectLst/>
                <a:latin typeface="Arial" panose="020B0604020202020204" pitchFamily="34" charset="0"/>
                <a:ea typeface="+mn-ea"/>
                <a:cs typeface="+mn-cs"/>
              </a:rPr>
              <a:t>-The table on the bottom shows which factors are associated with recurrence of the same immune related adverse event. This occurred most frequently with anti-CTLA-4 therapy alone and if the event was nephritis ​</a:t>
            </a:r>
          </a:p>
          <a:p>
            <a:pPr rtl="0" fontAlgn="base"/>
            <a:endParaRPr lang="en-US" sz="1200" i="0" u="none" strike="noStrike" kern="1200" dirty="0">
              <a:solidFill>
                <a:schemeClr val="tx1"/>
              </a:solidFill>
              <a:effectLst/>
              <a:latin typeface="Arial" panose="020B0604020202020204" pitchFamily="34" charset="0"/>
              <a:ea typeface="+mn-ea"/>
              <a:cs typeface="+mn-cs"/>
            </a:endParaRPr>
          </a:p>
          <a:p>
            <a:pPr rtl="0" fontAlgn="base"/>
            <a:endParaRPr lang="en-US" sz="1200" i="0" u="none" strike="noStrike" kern="1200" dirty="0">
              <a:solidFill>
                <a:schemeClr val="tx1"/>
              </a:solidFill>
              <a:effectLst/>
              <a:latin typeface="Arial" panose="020B0604020202020204" pitchFamily="34" charset="0"/>
              <a:ea typeface="+mn-ea"/>
              <a:cs typeface="+mn-cs"/>
            </a:endParaRPr>
          </a:p>
          <a:p>
            <a:pPr rtl="0" fontAlgn="base"/>
            <a:r>
              <a:rPr lang="en-US" sz="1200" b="0" i="0" u="none" strike="noStrike" kern="1200" dirty="0">
                <a:solidFill>
                  <a:schemeClr val="tx1"/>
                </a:solidFill>
                <a:effectLst/>
                <a:latin typeface="Arial" panose="020B0604020202020204" pitchFamily="34" charset="0"/>
                <a:ea typeface="+mn-ea"/>
                <a:cs typeface="+mn-cs"/>
              </a:rPr>
              <a:t>Brahmer JR, </a:t>
            </a:r>
            <a:r>
              <a:rPr lang="en-US" sz="1200" b="0" i="0" u="none" strike="noStrike" kern="1200" dirty="0" err="1">
                <a:solidFill>
                  <a:schemeClr val="tx1"/>
                </a:solidFill>
                <a:effectLst/>
                <a:latin typeface="Arial" panose="020B0604020202020204" pitchFamily="34" charset="0"/>
                <a:ea typeface="+mn-ea"/>
                <a:cs typeface="+mn-cs"/>
              </a:rPr>
              <a:t>Lacchetti</a:t>
            </a:r>
            <a:r>
              <a:rPr lang="en-US" sz="1200" b="0" i="0" u="none" strike="noStrike" kern="1200" dirty="0">
                <a:solidFill>
                  <a:schemeClr val="tx1"/>
                </a:solidFill>
                <a:effectLst/>
                <a:latin typeface="Arial" panose="020B0604020202020204" pitchFamily="34" charset="0"/>
                <a:ea typeface="+mn-ea"/>
                <a:cs typeface="+mn-cs"/>
              </a:rPr>
              <a:t> C, Schneider BJ, et al. Management of immune‑related adverse events in patients treated with immune checkpoint inhibitor therapy: American Society of Clinical Oncology clinical practice guideline. </a:t>
            </a:r>
            <a:r>
              <a:rPr lang="en-US" sz="1200" b="0" i="1" u="none" strike="noStrike" kern="1200" dirty="0">
                <a:solidFill>
                  <a:schemeClr val="tx1"/>
                </a:solidFill>
                <a:effectLst/>
                <a:latin typeface="Arial" panose="020B0604020202020204" pitchFamily="34" charset="0"/>
                <a:ea typeface="+mn-ea"/>
                <a:cs typeface="+mn-cs"/>
              </a:rPr>
              <a:t>J Clin Oncol</a:t>
            </a:r>
            <a:r>
              <a:rPr lang="en-US" sz="1200" b="0" i="0" u="none" strike="noStrike" kern="1200" dirty="0">
                <a:solidFill>
                  <a:schemeClr val="tx1"/>
                </a:solidFill>
                <a:effectLst/>
                <a:latin typeface="Arial" panose="020B0604020202020204" pitchFamily="34" charset="0"/>
                <a:ea typeface="+mn-ea"/>
                <a:cs typeface="+mn-cs"/>
              </a:rPr>
              <a:t>. 2018;36(17):1714‑1768.</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u="none" strike="noStrike" kern="1200" dirty="0" err="1">
                <a:solidFill>
                  <a:schemeClr val="tx1"/>
                </a:solidFill>
                <a:effectLst/>
                <a:latin typeface="Arial" panose="020B0604020202020204" pitchFamily="34" charset="0"/>
                <a:ea typeface="+mn-ea"/>
                <a:cs typeface="+mn-cs"/>
              </a:rPr>
              <a:t>Dolladille</a:t>
            </a:r>
            <a:r>
              <a:rPr lang="en-US" sz="1200" b="0" i="0" u="none" strike="noStrike" kern="1200" dirty="0">
                <a:solidFill>
                  <a:schemeClr val="tx1"/>
                </a:solidFill>
                <a:effectLst/>
                <a:latin typeface="Arial" panose="020B0604020202020204" pitchFamily="34" charset="0"/>
                <a:ea typeface="+mn-ea"/>
                <a:cs typeface="+mn-cs"/>
              </a:rPr>
              <a:t> C, </a:t>
            </a:r>
            <a:r>
              <a:rPr lang="en-US" sz="1200" b="0" i="0" u="none" strike="noStrike" kern="1200" dirty="0" err="1">
                <a:solidFill>
                  <a:schemeClr val="tx1"/>
                </a:solidFill>
                <a:effectLst/>
                <a:latin typeface="Arial" panose="020B0604020202020204" pitchFamily="34" charset="0"/>
                <a:ea typeface="+mn-ea"/>
                <a:cs typeface="+mn-cs"/>
              </a:rPr>
              <a:t>Ederhy</a:t>
            </a:r>
            <a:r>
              <a:rPr lang="en-US" sz="1200" b="0" i="0" u="none" strike="noStrike" kern="1200" dirty="0">
                <a:solidFill>
                  <a:schemeClr val="tx1"/>
                </a:solidFill>
                <a:effectLst/>
                <a:latin typeface="Arial" panose="020B0604020202020204" pitchFamily="34" charset="0"/>
                <a:ea typeface="+mn-ea"/>
                <a:cs typeface="+mn-cs"/>
              </a:rPr>
              <a:t> S, Sassier M, et al. Immune checkpoint inhibitor rechallenge after immune‑related adverse events in patients with cancer. </a:t>
            </a:r>
            <a:r>
              <a:rPr lang="en-US" sz="1200" b="0" i="1" u="none" strike="noStrike" kern="1200" dirty="0">
                <a:solidFill>
                  <a:schemeClr val="tx1"/>
                </a:solidFill>
                <a:effectLst/>
                <a:latin typeface="Arial" panose="020B0604020202020204" pitchFamily="34" charset="0"/>
                <a:ea typeface="+mn-ea"/>
                <a:cs typeface="+mn-cs"/>
              </a:rPr>
              <a:t>JAMA Oncol</a:t>
            </a:r>
            <a:r>
              <a:rPr lang="en-US" sz="1200" b="0" i="0" u="none" strike="noStrike" kern="1200" dirty="0">
                <a:solidFill>
                  <a:schemeClr val="tx1"/>
                </a:solidFill>
                <a:effectLst/>
                <a:latin typeface="Arial" panose="020B0604020202020204" pitchFamily="34" charset="0"/>
                <a:ea typeface="+mn-ea"/>
                <a:cs typeface="+mn-cs"/>
              </a:rPr>
              <a:t>. 2020;6(6):865‑871.</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kern="1200" dirty="0">
                <a:solidFill>
                  <a:schemeClr val="tx1"/>
                </a:solidFill>
                <a:effectLst/>
                <a:latin typeface="Arial" panose="020B0604020202020204" pitchFamily="34" charset="0"/>
                <a:ea typeface="+mn-ea"/>
                <a:cs typeface="+mn-cs"/>
              </a:rPr>
              <a:t>​</a:t>
            </a:r>
          </a:p>
          <a:p>
            <a:pPr rtl="0" fontAlgn="base"/>
            <a:r>
              <a:rPr lang="en-US" sz="1200" b="0" i="0" kern="1200" dirty="0">
                <a:solidFill>
                  <a:schemeClr val="tx1"/>
                </a:solidFill>
                <a:effectLst/>
                <a:latin typeface="Arial" panose="020B0604020202020204" pitchFamily="34" charset="0"/>
                <a:ea typeface="+mn-ea"/>
                <a:cs typeface="+mn-cs"/>
              </a:rPr>
              <a:t>​</a:t>
            </a:r>
          </a:p>
          <a:p>
            <a:pPr rtl="0" fontAlgn="base"/>
            <a:r>
              <a:rPr lang="en-US" sz="1200" b="0" i="0" kern="1200" dirty="0">
                <a:solidFill>
                  <a:schemeClr val="tx1"/>
                </a:solidFill>
                <a:effectLst/>
                <a:latin typeface="Arial" panose="020B0604020202020204" pitchFamily="34" charset="0"/>
                <a:ea typeface="+mn-ea"/>
                <a:cs typeface="+mn-cs"/>
              </a:rPr>
              <a:t>​</a:t>
            </a:r>
          </a:p>
        </p:txBody>
      </p:sp>
      <p:sp>
        <p:nvSpPr>
          <p:cNvPr id="4" name="Slide Number Placeholder 3"/>
          <p:cNvSpPr>
            <a:spLocks noGrp="1"/>
          </p:cNvSpPr>
          <p:nvPr>
            <p:ph type="sldNum" sz="quarter" idx="5"/>
          </p:nvPr>
        </p:nvSpPr>
        <p:spPr/>
        <p:txBody>
          <a:bodyPr/>
          <a:lstStyle/>
          <a:p>
            <a:fld id="{B0A19091-6B2F-CC44-8020-DC3102A15BB7}" type="slidenum">
              <a:rPr lang="en-US" smtClean="0"/>
              <a:t>46</a:t>
            </a:fld>
            <a:endParaRPr lang="en-US"/>
          </a:p>
        </p:txBody>
      </p:sp>
    </p:spTree>
    <p:extLst>
      <p:ext uri="{BB962C8B-B14F-4D97-AF65-F5344CB8AC3E}">
        <p14:creationId xmlns:p14="http://schemas.microsoft.com/office/powerpoint/2010/main" val="23791599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47</a:t>
            </a:fld>
            <a:endParaRPr lang="en-US"/>
          </a:p>
        </p:txBody>
      </p:sp>
    </p:spTree>
    <p:extLst>
      <p:ext uri="{BB962C8B-B14F-4D97-AF65-F5344CB8AC3E}">
        <p14:creationId xmlns:p14="http://schemas.microsoft.com/office/powerpoint/2010/main" val="27877289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48</a:t>
            </a:fld>
            <a:endParaRPr lang="en-US"/>
          </a:p>
        </p:txBody>
      </p:sp>
    </p:spTree>
    <p:extLst>
      <p:ext uri="{BB962C8B-B14F-4D97-AF65-F5344CB8AC3E}">
        <p14:creationId xmlns:p14="http://schemas.microsoft.com/office/powerpoint/2010/main" val="3188186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49</a:t>
            </a:fld>
            <a:endParaRPr lang="en-US"/>
          </a:p>
        </p:txBody>
      </p:sp>
    </p:spTree>
    <p:extLst>
      <p:ext uri="{BB962C8B-B14F-4D97-AF65-F5344CB8AC3E}">
        <p14:creationId xmlns:p14="http://schemas.microsoft.com/office/powerpoint/2010/main" val="2769931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panose="020B0604020202020204" pitchFamily="34" charset="0"/>
                <a:ea typeface="+mn-ea"/>
                <a:cs typeface="+mn-cs"/>
              </a:rPr>
              <a:t>Novello S, Kowalski DM, Luft A, et al. 5‑year update from KEYNOTE‑407: pembrolizumab plus chemotherapy in squamous non–small‑cell lung cancer (NSCLC). </a:t>
            </a:r>
            <a:r>
              <a:rPr lang="en-US" sz="1200" b="0" i="1" u="none" strike="noStrike" kern="1200" dirty="0">
                <a:solidFill>
                  <a:schemeClr val="tx1"/>
                </a:solidFill>
                <a:effectLst/>
                <a:latin typeface="Arial" panose="020B0604020202020204" pitchFamily="34" charset="0"/>
                <a:ea typeface="+mn-ea"/>
                <a:cs typeface="+mn-cs"/>
              </a:rPr>
              <a:t>Ann Oncol</a:t>
            </a:r>
            <a:r>
              <a:rPr lang="en-US" sz="1200" b="0" i="0" u="none" strike="noStrike" kern="1200" dirty="0">
                <a:solidFill>
                  <a:schemeClr val="tx1"/>
                </a:solidFill>
                <a:effectLst/>
                <a:latin typeface="Arial" panose="020B0604020202020204" pitchFamily="34" charset="0"/>
                <a:ea typeface="+mn-ea"/>
                <a:cs typeface="+mn-cs"/>
              </a:rPr>
              <a:t>. 2022;33(suppl 7):S993-S994.</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5</a:t>
            </a:fld>
            <a:endParaRPr lang="en-US"/>
          </a:p>
        </p:txBody>
      </p:sp>
    </p:spTree>
    <p:extLst>
      <p:ext uri="{BB962C8B-B14F-4D97-AF65-F5344CB8AC3E}">
        <p14:creationId xmlns:p14="http://schemas.microsoft.com/office/powerpoint/2010/main" val="39894032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Forde PM, Peters S, </a:t>
            </a:r>
            <a:r>
              <a:rPr lang="en-US" dirty="0" err="1"/>
              <a:t>Donington</a:t>
            </a:r>
            <a:r>
              <a:rPr lang="en-US" dirty="0"/>
              <a:t> J, et al. Perioperative vs neoadjuvant nivolumab for </a:t>
            </a:r>
            <a:r>
              <a:rPr lang="en-US" dirty="0" err="1"/>
              <a:t>resectable</a:t>
            </a:r>
            <a:r>
              <a:rPr lang="en-US" dirty="0"/>
              <a:t> non–small cell lung cancer: patient‑level data analysis of </a:t>
            </a:r>
            <a:r>
              <a:rPr lang="en-US" dirty="0" err="1"/>
              <a:t>CheckMate</a:t>
            </a:r>
            <a:r>
              <a:rPr lang="en-US" dirty="0"/>
              <a:t> 77T vs </a:t>
            </a:r>
            <a:r>
              <a:rPr lang="en-US" dirty="0" err="1"/>
              <a:t>CheckMate</a:t>
            </a:r>
            <a:r>
              <a:rPr lang="en-US" dirty="0"/>
              <a:t> 816.  Abstract presented at: World Conference on Lung Cancer; San Diego, California; September 7‑10, 2024. Abstract PL02.08.​</a:t>
            </a:r>
          </a:p>
        </p:txBody>
      </p:sp>
      <p:sp>
        <p:nvSpPr>
          <p:cNvPr id="4" name="Slide Number Placeholder 3"/>
          <p:cNvSpPr>
            <a:spLocks noGrp="1"/>
          </p:cNvSpPr>
          <p:nvPr>
            <p:ph type="sldNum" sz="quarter" idx="10"/>
          </p:nvPr>
        </p:nvSpPr>
        <p:spPr/>
        <p:txBody>
          <a:bodyPr/>
          <a:lstStyle/>
          <a:p>
            <a:fld id="{4470E7FA-1659-4724-B04D-9C5482A4424C}" type="slidenum">
              <a:rPr lang="en-US" smtClean="0"/>
              <a:pPr/>
              <a:t>50</a:t>
            </a:fld>
            <a:endParaRPr lang="en-US"/>
          </a:p>
        </p:txBody>
      </p:sp>
      <p:sp>
        <p:nvSpPr>
          <p:cNvPr id="7" name="Slide Image Placeholder 6">
            <a:extLst>
              <a:ext uri="{FF2B5EF4-FFF2-40B4-BE49-F238E27FC236}">
                <a16:creationId xmlns:a16="http://schemas.microsoft.com/office/drawing/2014/main" id="{37CDF48C-3A3A-ECDD-3294-D673C6504D55}"/>
              </a:ext>
            </a:extLst>
          </p:cNvPr>
          <p:cNvSpPr>
            <a:spLocks noGrp="1" noRot="1" noChangeAspect="1"/>
          </p:cNvSpPr>
          <p:nvPr>
            <p:ph type="sldImg"/>
          </p:nvPr>
        </p:nvSpPr>
        <p:spPr/>
      </p:sp>
    </p:spTree>
    <p:extLst>
      <p:ext uri="{BB962C8B-B14F-4D97-AF65-F5344CB8AC3E}">
        <p14:creationId xmlns:p14="http://schemas.microsoft.com/office/powerpoint/2010/main" val="1621682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Arial" panose="020B0604020202020204" pitchFamily="34" charset="0"/>
                <a:ea typeface="+mn-ea"/>
                <a:cs typeface="+mn-cs"/>
              </a:rPr>
              <a:t>Forde PM, Peters S, </a:t>
            </a:r>
            <a:r>
              <a:rPr lang="en-US" sz="1200" b="0" i="0" u="none" strike="noStrike" kern="1200" dirty="0" err="1">
                <a:solidFill>
                  <a:schemeClr val="tx1"/>
                </a:solidFill>
                <a:effectLst/>
                <a:latin typeface="Arial" panose="020B0604020202020204" pitchFamily="34" charset="0"/>
                <a:ea typeface="+mn-ea"/>
                <a:cs typeface="+mn-cs"/>
              </a:rPr>
              <a:t>Donington</a:t>
            </a:r>
            <a:r>
              <a:rPr lang="en-US" sz="1200" b="0" i="0" u="none" strike="noStrike" kern="1200" dirty="0">
                <a:solidFill>
                  <a:schemeClr val="tx1"/>
                </a:solidFill>
                <a:effectLst/>
                <a:latin typeface="Arial" panose="020B0604020202020204" pitchFamily="34" charset="0"/>
                <a:ea typeface="+mn-ea"/>
                <a:cs typeface="+mn-cs"/>
              </a:rPr>
              <a:t> J, et al. Perioperative vs neoadjuvant nivolumab for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non–small cell lung cancer: patient‑level data analysis of </a:t>
            </a:r>
            <a:r>
              <a:rPr lang="en-US" sz="1200" b="0" i="0" u="none" strike="noStrike" kern="1200" dirty="0" err="1">
                <a:solidFill>
                  <a:schemeClr val="tx1"/>
                </a:solidFill>
                <a:effectLst/>
                <a:latin typeface="Arial" panose="020B0604020202020204" pitchFamily="34" charset="0"/>
                <a:ea typeface="+mn-ea"/>
                <a:cs typeface="+mn-cs"/>
              </a:rPr>
              <a:t>CheckMate</a:t>
            </a:r>
            <a:r>
              <a:rPr lang="en-US" sz="1200" b="0" i="0" u="none" strike="noStrike" kern="1200" dirty="0">
                <a:solidFill>
                  <a:schemeClr val="tx1"/>
                </a:solidFill>
                <a:effectLst/>
                <a:latin typeface="Arial" panose="020B0604020202020204" pitchFamily="34" charset="0"/>
                <a:ea typeface="+mn-ea"/>
                <a:cs typeface="+mn-cs"/>
              </a:rPr>
              <a:t> 77T vs </a:t>
            </a:r>
            <a:r>
              <a:rPr lang="en-US" sz="1200" b="0" i="0" u="none" strike="noStrike" kern="1200" dirty="0" err="1">
                <a:solidFill>
                  <a:schemeClr val="tx1"/>
                </a:solidFill>
                <a:effectLst/>
                <a:latin typeface="Arial" panose="020B0604020202020204" pitchFamily="34" charset="0"/>
                <a:ea typeface="+mn-ea"/>
                <a:cs typeface="+mn-cs"/>
              </a:rPr>
              <a:t>CheckMate</a:t>
            </a:r>
            <a:r>
              <a:rPr lang="en-US" sz="1200" b="0" i="0" u="none" strike="noStrike" kern="1200" dirty="0">
                <a:solidFill>
                  <a:schemeClr val="tx1"/>
                </a:solidFill>
                <a:effectLst/>
                <a:latin typeface="Arial" panose="020B0604020202020204" pitchFamily="34" charset="0"/>
                <a:ea typeface="+mn-ea"/>
                <a:cs typeface="+mn-cs"/>
              </a:rPr>
              <a:t> 816.  Abstract presented at: World Conference on Lung Cancer; San Diego, California; September 7‑10, 2024. Abstract PL02.08.</a:t>
            </a:r>
            <a:r>
              <a:rPr lang="en-US" sz="1200" b="0" i="0" kern="1200" dirty="0">
                <a:solidFill>
                  <a:schemeClr val="tx1"/>
                </a:solidFill>
                <a:effectLst/>
                <a:latin typeface="Arial" panose="020B0604020202020204" pitchFamily="34" charset="0"/>
                <a:ea typeface="+mn-ea"/>
                <a:cs typeface="+mn-cs"/>
              </a:rPr>
              <a:t>​</a:t>
            </a:r>
            <a:endParaRPr lang="en-US" baseline="0"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51</a:t>
            </a:fld>
            <a:endParaRPr lang="en-US"/>
          </a:p>
        </p:txBody>
      </p:sp>
    </p:spTree>
    <p:extLst>
      <p:ext uri="{BB962C8B-B14F-4D97-AF65-F5344CB8AC3E}">
        <p14:creationId xmlns:p14="http://schemas.microsoft.com/office/powerpoint/2010/main" val="21796413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76871-8FCC-39CA-F3B4-FB81F9026F85}"/>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73C691A0-08C6-4AEC-BFAE-2BF9FC411B59}"/>
              </a:ext>
            </a:extLst>
          </p:cNvPr>
          <p:cNvSpPr>
            <a:spLocks noGrp="1"/>
          </p:cNvSpPr>
          <p:nvPr>
            <p:ph type="body" idx="1"/>
          </p:nvPr>
        </p:nvSpPr>
        <p:spPr/>
        <p:txBody>
          <a:bodyPr/>
          <a:lstStyle/>
          <a:p>
            <a:r>
              <a:rPr lang="en-US" dirty="0"/>
              <a:t>Forde PM, Peters S, </a:t>
            </a:r>
            <a:r>
              <a:rPr lang="en-US" dirty="0" err="1"/>
              <a:t>Donington</a:t>
            </a:r>
            <a:r>
              <a:rPr lang="en-US" dirty="0"/>
              <a:t> J, et al. Perioperative vs neoadjuvant nivolumab for </a:t>
            </a:r>
            <a:r>
              <a:rPr lang="en-US" dirty="0" err="1"/>
              <a:t>resectable</a:t>
            </a:r>
            <a:r>
              <a:rPr lang="en-US" dirty="0"/>
              <a:t> non–small cell lung cancer: patient‑level data analysis of </a:t>
            </a:r>
            <a:r>
              <a:rPr lang="en-US" dirty="0" err="1"/>
              <a:t>CheckMate</a:t>
            </a:r>
            <a:r>
              <a:rPr lang="en-US" dirty="0"/>
              <a:t> 77T vs </a:t>
            </a:r>
            <a:r>
              <a:rPr lang="en-US" dirty="0" err="1"/>
              <a:t>CheckMate</a:t>
            </a:r>
            <a:r>
              <a:rPr lang="en-US" dirty="0"/>
              <a:t> 816.  Abstract presented at: World Conference on Lung Cancer; San Diego, California; September 7‑10, 2024. Abstract PL02.08.​</a:t>
            </a:r>
          </a:p>
        </p:txBody>
      </p:sp>
      <p:sp>
        <p:nvSpPr>
          <p:cNvPr id="5" name="Slide Image Placeholder 4">
            <a:extLst>
              <a:ext uri="{FF2B5EF4-FFF2-40B4-BE49-F238E27FC236}">
                <a16:creationId xmlns:a16="http://schemas.microsoft.com/office/drawing/2014/main" id="{579C48EA-C9D5-4734-20AA-D589FE8564A4}"/>
              </a:ext>
            </a:extLst>
          </p:cNvPr>
          <p:cNvSpPr>
            <a:spLocks noGrp="1" noRot="1" noChangeAspect="1"/>
          </p:cNvSpPr>
          <p:nvPr>
            <p:ph type="sldImg"/>
          </p:nvPr>
        </p:nvSpPr>
        <p:spPr/>
      </p:sp>
    </p:spTree>
    <p:extLst>
      <p:ext uri="{BB962C8B-B14F-4D97-AF65-F5344CB8AC3E}">
        <p14:creationId xmlns:p14="http://schemas.microsoft.com/office/powerpoint/2010/main" val="37576489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Spicer JD, Provencio Pulla M, Cascone T, et al. Patient-reported outcomes with perioperative nivolumab by nodal status in patients with </a:t>
            </a:r>
            <a:r>
              <a:rPr lang="en-US" dirty="0" err="1"/>
              <a:t>resectable</a:t>
            </a:r>
            <a:r>
              <a:rPr lang="en-US" dirty="0"/>
              <a:t> NSCLC from </a:t>
            </a:r>
            <a:r>
              <a:rPr lang="en-US" dirty="0" err="1"/>
              <a:t>CheckMate</a:t>
            </a:r>
            <a:r>
              <a:rPr lang="en-US" dirty="0"/>
              <a:t> 77T. Abstract presented at: IASLC World Conference on Lung Cancer; Barcelona, Spain; September 6-9, 2025. Abstract MA04.05.</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53</a:t>
            </a:fld>
            <a:endParaRPr lang="en-US"/>
          </a:p>
        </p:txBody>
      </p:sp>
    </p:spTree>
    <p:extLst>
      <p:ext uri="{BB962C8B-B14F-4D97-AF65-F5344CB8AC3E}">
        <p14:creationId xmlns:p14="http://schemas.microsoft.com/office/powerpoint/2010/main" val="34040469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54</a:t>
            </a:fld>
            <a:endParaRPr lang="en-US"/>
          </a:p>
        </p:txBody>
      </p:sp>
    </p:spTree>
    <p:extLst>
      <p:ext uri="{BB962C8B-B14F-4D97-AF65-F5344CB8AC3E}">
        <p14:creationId xmlns:p14="http://schemas.microsoft.com/office/powerpoint/2010/main" val="42541214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Arial" panose="020B0604020202020204" pitchFamily="34" charset="0"/>
                <a:ea typeface="+mn-ea"/>
                <a:cs typeface="+mn-cs"/>
              </a:rPr>
              <a:t>Martins F, Sofiya L, </a:t>
            </a:r>
            <a:r>
              <a:rPr lang="en-US" sz="1200" b="0" i="0" u="none" strike="noStrike" kern="1200" err="1">
                <a:solidFill>
                  <a:schemeClr val="tx1"/>
                </a:solidFill>
                <a:effectLst/>
                <a:latin typeface="Arial" panose="020B0604020202020204" pitchFamily="34" charset="0"/>
                <a:ea typeface="+mn-ea"/>
                <a:cs typeface="+mn-cs"/>
              </a:rPr>
              <a:t>Sykiotis</a:t>
            </a:r>
            <a:r>
              <a:rPr lang="en-US" sz="1200" b="0" i="0" u="none" strike="noStrike" kern="1200">
                <a:solidFill>
                  <a:schemeClr val="tx1"/>
                </a:solidFill>
                <a:effectLst/>
                <a:latin typeface="Arial" panose="020B0604020202020204" pitchFamily="34" charset="0"/>
                <a:ea typeface="+mn-ea"/>
                <a:cs typeface="+mn-cs"/>
              </a:rPr>
              <a:t> GP, et al. Adverse effects of immune-checkpoint inhibitors: epidemiology, management and surveillance. </a:t>
            </a:r>
            <a:r>
              <a:rPr lang="en-US" sz="1200" b="0" i="1" u="none" strike="noStrike" kern="1200">
                <a:solidFill>
                  <a:schemeClr val="tx1"/>
                </a:solidFill>
                <a:effectLst/>
                <a:latin typeface="Arial" panose="020B0604020202020204" pitchFamily="34" charset="0"/>
                <a:ea typeface="+mn-ea"/>
                <a:cs typeface="+mn-cs"/>
              </a:rPr>
              <a:t>Nat Rev Clin Oncol</a:t>
            </a:r>
            <a:r>
              <a:rPr lang="en-US" sz="1200" b="0" i="0" u="none" strike="noStrike" kern="1200">
                <a:solidFill>
                  <a:schemeClr val="tx1"/>
                </a:solidFill>
                <a:effectLst/>
                <a:latin typeface="Arial" panose="020B0604020202020204" pitchFamily="34" charset="0"/>
                <a:ea typeface="+mn-ea"/>
                <a:cs typeface="+mn-cs"/>
              </a:rPr>
              <a:t>. 2019;16(9):563-580. </a:t>
            </a:r>
            <a:r>
              <a:rPr lang="en-US" sz="1200" b="0" i="0" kern="1200">
                <a:solidFill>
                  <a:schemeClr val="tx1"/>
                </a:solidFill>
                <a:effectLst/>
                <a:latin typeface="Arial" panose="020B0604020202020204" pitchFamily="34" charset="0"/>
                <a:ea typeface="+mn-ea"/>
                <a:cs typeface="+mn-cs"/>
              </a:rPr>
              <a:t>​</a:t>
            </a:r>
          </a:p>
          <a:p>
            <a:pPr rtl="0" fontAlgn="base"/>
            <a:r>
              <a:rPr lang="en-US" sz="1200" b="0" i="0" kern="1200">
                <a:solidFill>
                  <a:schemeClr val="tx1"/>
                </a:solidFill>
                <a:effectLst/>
                <a:latin typeface="Arial" panose="020B0604020202020204" pitchFamily="34" charset="0"/>
                <a:ea typeface="+mn-ea"/>
                <a:cs typeface="+mn-cs"/>
              </a:rPr>
              <a:t>​</a:t>
            </a: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55</a:t>
            </a:fld>
            <a:endParaRPr lang="en-US"/>
          </a:p>
        </p:txBody>
      </p:sp>
    </p:spTree>
    <p:extLst>
      <p:ext uri="{BB962C8B-B14F-4D97-AF65-F5344CB8AC3E}">
        <p14:creationId xmlns:p14="http://schemas.microsoft.com/office/powerpoint/2010/main" val="40089311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56</a:t>
            </a:fld>
            <a:endParaRPr lang="en-US"/>
          </a:p>
        </p:txBody>
      </p:sp>
    </p:spTree>
    <p:extLst>
      <p:ext uri="{BB962C8B-B14F-4D97-AF65-F5344CB8AC3E}">
        <p14:creationId xmlns:p14="http://schemas.microsoft.com/office/powerpoint/2010/main" val="14388434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57</a:t>
            </a:fld>
            <a:endParaRPr lang="en-US"/>
          </a:p>
        </p:txBody>
      </p:sp>
    </p:spTree>
    <p:extLst>
      <p:ext uri="{BB962C8B-B14F-4D97-AF65-F5344CB8AC3E}">
        <p14:creationId xmlns:p14="http://schemas.microsoft.com/office/powerpoint/2010/main" val="21540731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err="1">
                <a:solidFill>
                  <a:schemeClr val="tx1"/>
                </a:solidFill>
                <a:effectLst/>
                <a:latin typeface="Arial" panose="020B0604020202020204" pitchFamily="34" charset="0"/>
                <a:ea typeface="+mn-ea"/>
                <a:cs typeface="+mn-cs"/>
              </a:rPr>
              <a:t>Sequist</a:t>
            </a:r>
            <a:r>
              <a:rPr lang="en-US" sz="1200" b="0" i="0" u="none" strike="noStrike" kern="1200" dirty="0">
                <a:solidFill>
                  <a:schemeClr val="tx1"/>
                </a:solidFill>
                <a:effectLst/>
                <a:latin typeface="Arial" panose="020B0604020202020204" pitchFamily="34" charset="0"/>
                <a:ea typeface="+mn-ea"/>
                <a:cs typeface="+mn-cs"/>
              </a:rPr>
              <a:t> LS, Wakelee HA, Spicer J, et al. Sprint versus marathon‑style durations of immunotherapy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non–small cell lung cancer: transcript from the 2024 ASCO debate session. Abstract presented at: American Society of Clinical Oncology (ASCO) Annual Meeting; Chicago, Illinois; June 2-5, 2024. Abstract LB4500.</a:t>
            </a:r>
            <a:r>
              <a:rPr lang="en-US" sz="1200" b="0" i="0" kern="1200" dirty="0">
                <a:solidFill>
                  <a:schemeClr val="tx1"/>
                </a:solidFill>
                <a:effectLst/>
                <a:latin typeface="Arial" panose="020B0604020202020204" pitchFamily="34" charset="0"/>
                <a:ea typeface="+mn-ea"/>
                <a:cs typeface="+mn-cs"/>
              </a:rPr>
              <a:t>​</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58</a:t>
            </a:fld>
            <a:endParaRPr lang="en-US"/>
          </a:p>
        </p:txBody>
      </p:sp>
    </p:spTree>
    <p:extLst>
      <p:ext uri="{BB962C8B-B14F-4D97-AF65-F5344CB8AC3E}">
        <p14:creationId xmlns:p14="http://schemas.microsoft.com/office/powerpoint/2010/main" val="32717388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err="1">
                <a:solidFill>
                  <a:schemeClr val="tx1"/>
                </a:solidFill>
                <a:effectLst/>
                <a:latin typeface="Arial" panose="020B0604020202020204" pitchFamily="34" charset="0"/>
                <a:ea typeface="+mn-ea"/>
                <a:cs typeface="+mn-cs"/>
              </a:rPr>
              <a:t>Sequist</a:t>
            </a:r>
            <a:r>
              <a:rPr lang="en-US" sz="1200" b="0" i="0" u="none" strike="noStrike" kern="1200" dirty="0">
                <a:solidFill>
                  <a:schemeClr val="tx1"/>
                </a:solidFill>
                <a:effectLst/>
                <a:latin typeface="Arial" panose="020B0604020202020204" pitchFamily="34" charset="0"/>
                <a:ea typeface="+mn-ea"/>
                <a:cs typeface="+mn-cs"/>
              </a:rPr>
              <a:t> LS, Wakelee HA, Spicer J, et al. Sprint versus marathon‑style durations of immunotherapy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non–small cell lung cancer: transcript from the 2024 ASCO debate session. Abstract presented at: American Society of Clinical Oncology (ASCO) Annual Meeting; Chicago, Illinois; June 2-5, 2024. Abstract LB4500.</a:t>
            </a:r>
            <a:r>
              <a:rPr lang="en-US" sz="1200" b="0" i="0" kern="1200" dirty="0">
                <a:solidFill>
                  <a:schemeClr val="tx1"/>
                </a:solidFill>
                <a:effectLst/>
                <a:latin typeface="Arial" panose="020B0604020202020204" pitchFamily="34" charset="0"/>
                <a:ea typeface="+mn-ea"/>
                <a:cs typeface="+mn-cs"/>
              </a:rPr>
              <a:t>​</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59</a:t>
            </a:fld>
            <a:endParaRPr lang="en-US"/>
          </a:p>
        </p:txBody>
      </p:sp>
    </p:spTree>
    <p:extLst>
      <p:ext uri="{BB962C8B-B14F-4D97-AF65-F5344CB8AC3E}">
        <p14:creationId xmlns:p14="http://schemas.microsoft.com/office/powerpoint/2010/main" val="192100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endParaRPr lang="en-US" b="1" dirty="0"/>
          </a:p>
          <a:p>
            <a:r>
              <a:rPr lang="en-US" dirty="0"/>
              <a:t>We’ll first talk about neoadjuvant immune checkpoint inhibitors, or ICI, adjuvant ICI, and then perioperative. We’ll also consider what these approaches add to each other and what variables are important.</a:t>
            </a:r>
          </a:p>
          <a:p>
            <a:endParaRPr lang="en-US" b="1"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6</a:t>
            </a:fld>
            <a:endParaRPr lang="en-US"/>
          </a:p>
        </p:txBody>
      </p:sp>
    </p:spTree>
    <p:extLst>
      <p:ext uri="{BB962C8B-B14F-4D97-AF65-F5344CB8AC3E}">
        <p14:creationId xmlns:p14="http://schemas.microsoft.com/office/powerpoint/2010/main" val="17214147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F2E4953F-501C-498F-811F-52E153962CB2}" type="slidenum">
              <a:rPr lang="en-US" smtClean="0"/>
              <a:pPr/>
              <a:t>60</a:t>
            </a:fld>
            <a:endParaRPr lang="en-US"/>
          </a:p>
        </p:txBody>
      </p:sp>
      <p:sp>
        <p:nvSpPr>
          <p:cNvPr id="7" name="Notes Placeholder 6"/>
          <p:cNvSpPr>
            <a:spLocks noGrp="1"/>
          </p:cNvSpPr>
          <p:nvPr>
            <p:ph type="body" idx="1"/>
          </p:nvPr>
        </p:nvSpPr>
        <p:spPr/>
        <p:txBody>
          <a:bodyPr/>
          <a:lstStyle/>
          <a:p>
            <a:r>
              <a:rPr lang="en-US" dirty="0"/>
              <a:t>Spigel DR, McLeod M, Hussein M, et al. Randomized results of fixed-duration (1-year) versus continuous nivolumab in previously treated advanced non–small cell lung cancer: </a:t>
            </a:r>
            <a:r>
              <a:rPr lang="en-US" dirty="0" err="1"/>
              <a:t>CheckMate</a:t>
            </a:r>
            <a:r>
              <a:rPr lang="en-US" dirty="0"/>
              <a:t> 153. Abstract presented at: ESMO Congress; Madrid, Spain; September 8–12, 2017. Abstract 1297O.​</a:t>
            </a:r>
          </a:p>
        </p:txBody>
      </p:sp>
      <p:sp>
        <p:nvSpPr>
          <p:cNvPr id="5" name="Slide Image Placeholder 4">
            <a:extLst>
              <a:ext uri="{FF2B5EF4-FFF2-40B4-BE49-F238E27FC236}">
                <a16:creationId xmlns:a16="http://schemas.microsoft.com/office/drawing/2014/main" id="{0A75AF30-E501-019E-8C58-F0F17588DA37}"/>
              </a:ext>
            </a:extLst>
          </p:cNvPr>
          <p:cNvSpPr>
            <a:spLocks noGrp="1" noRot="1" noChangeAspect="1"/>
          </p:cNvSpPr>
          <p:nvPr>
            <p:ph type="sldImg"/>
          </p:nvPr>
        </p:nvSpPr>
        <p:spPr/>
      </p:sp>
    </p:spTree>
    <p:extLst>
      <p:ext uri="{BB962C8B-B14F-4D97-AF65-F5344CB8AC3E}">
        <p14:creationId xmlns:p14="http://schemas.microsoft.com/office/powerpoint/2010/main" val="7543285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panose="020B0604020202020204" pitchFamily="34" charset="0"/>
                <a:ea typeface="+mn-ea"/>
                <a:cs typeface="+mn-cs"/>
              </a:rPr>
              <a:t>Sun L, Bleiberg B, Hwang WT, et al. Association Between Duration of Immunotherapy and Overall Survival in Advanced Non‑Small Cell Lung Cancer. </a:t>
            </a:r>
            <a:r>
              <a:rPr lang="en-US" sz="1200" b="0" i="1" u="none" strike="noStrike" kern="1200" dirty="0">
                <a:solidFill>
                  <a:schemeClr val="tx1"/>
                </a:solidFill>
                <a:effectLst/>
                <a:latin typeface="Arial" panose="020B0604020202020204" pitchFamily="34" charset="0"/>
                <a:ea typeface="+mn-ea"/>
                <a:cs typeface="+mn-cs"/>
              </a:rPr>
              <a:t>JAMA Oncol. </a:t>
            </a:r>
            <a:r>
              <a:rPr lang="en-US" sz="1200" b="0" i="0" u="none" strike="noStrike" kern="1200" dirty="0">
                <a:solidFill>
                  <a:schemeClr val="tx1"/>
                </a:solidFill>
                <a:effectLst/>
                <a:latin typeface="Arial" panose="020B0604020202020204" pitchFamily="34" charset="0"/>
                <a:ea typeface="+mn-ea"/>
                <a:cs typeface="+mn-cs"/>
              </a:rPr>
              <a:t>2023;9(8):1075-1082. </a:t>
            </a:r>
            <a:r>
              <a:rPr lang="en-US" sz="1200" b="0" i="0" kern="1200" dirty="0">
                <a:solidFill>
                  <a:schemeClr val="tx1"/>
                </a:solidFill>
                <a:effectLst/>
                <a:latin typeface="Arial" panose="020B0604020202020204" pitchFamily="34" charset="0"/>
                <a:ea typeface="+mn-ea"/>
                <a:cs typeface="+mn-cs"/>
              </a:rPr>
              <a:t>​</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61</a:t>
            </a:fld>
            <a:endParaRPr lang="en-US"/>
          </a:p>
        </p:txBody>
      </p:sp>
    </p:spTree>
    <p:extLst>
      <p:ext uri="{BB962C8B-B14F-4D97-AF65-F5344CB8AC3E}">
        <p14:creationId xmlns:p14="http://schemas.microsoft.com/office/powerpoint/2010/main" val="34441821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62</a:t>
            </a:fld>
            <a:endParaRPr lang="en-US"/>
          </a:p>
        </p:txBody>
      </p:sp>
    </p:spTree>
    <p:extLst>
      <p:ext uri="{BB962C8B-B14F-4D97-AF65-F5344CB8AC3E}">
        <p14:creationId xmlns:p14="http://schemas.microsoft.com/office/powerpoint/2010/main" val="2704559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63</a:t>
            </a:fld>
            <a:endParaRPr lang="en-US"/>
          </a:p>
        </p:txBody>
      </p:sp>
    </p:spTree>
    <p:extLst>
      <p:ext uri="{BB962C8B-B14F-4D97-AF65-F5344CB8AC3E}">
        <p14:creationId xmlns:p14="http://schemas.microsoft.com/office/powerpoint/2010/main" val="23606048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r>
              <a:rPr lang="en-US" dirty="0"/>
              <a:t>What about CT DNA? This may be helpful in the future for helping us determine who is done after just surgery alone. Is it just CT DNA? Is that going to help us enough? Is it those with path CR? Is that enough? What about those patients who have minimal residual disease, less than 10% viable tumor? Maybe this will help us determine who actually can be done.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64</a:t>
            </a:fld>
            <a:endParaRPr lang="en-US"/>
          </a:p>
        </p:txBody>
      </p:sp>
    </p:spTree>
    <p:extLst>
      <p:ext uri="{BB962C8B-B14F-4D97-AF65-F5344CB8AC3E}">
        <p14:creationId xmlns:p14="http://schemas.microsoft.com/office/powerpoint/2010/main" val="23198584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Newman AM, Bratman SV, Alizadeh AA, et al. Potential clinical utility of ultrasensitive circulating tumor DNA detection with CAPP-Seq. </a:t>
            </a:r>
            <a:r>
              <a:rPr lang="en-US" i="1"/>
              <a:t>Nat Med. </a:t>
            </a:r>
            <a:r>
              <a:rPr lang="en-US"/>
              <a:t>2014;15(6):715-719.</a:t>
            </a:r>
          </a:p>
          <a:p>
            <a:r>
              <a:rPr lang="en-US"/>
              <a:t>Newman AM, Lovejoy AF, Klass DM, et al. Integrated digital error suppression for improved detection of circulating tumor DNA. </a:t>
            </a:r>
            <a:r>
              <a:rPr lang="en-US" i="1"/>
              <a:t>Nat </a:t>
            </a:r>
            <a:r>
              <a:rPr lang="en-US" i="1" err="1"/>
              <a:t>Biotechnol</a:t>
            </a:r>
            <a:r>
              <a:rPr lang="en-US" i="1"/>
              <a:t>. </a:t>
            </a:r>
            <a:r>
              <a:rPr lang="en-US"/>
              <a:t>2016; 34:547-555.</a:t>
            </a:r>
          </a:p>
          <a:p>
            <a:endParaRPr lang="en-US"/>
          </a:p>
        </p:txBody>
      </p:sp>
      <p:sp>
        <p:nvSpPr>
          <p:cNvPr id="4" name="Slide Number Placeholder 3"/>
          <p:cNvSpPr>
            <a:spLocks noGrp="1"/>
          </p:cNvSpPr>
          <p:nvPr>
            <p:ph type="sldNum" sz="quarter" idx="10"/>
          </p:nvPr>
        </p:nvSpPr>
        <p:spPr/>
        <p:txBody>
          <a:bodyPr/>
          <a:lstStyle/>
          <a:p>
            <a:fld id="{4024D29D-963F-9C40-9FD6-3C015A99DA37}" type="slidenum">
              <a:rPr lang="en-US" smtClean="0"/>
              <a:pPr/>
              <a:t>65</a:t>
            </a:fld>
            <a:endParaRPr lang="en-US"/>
          </a:p>
        </p:txBody>
      </p:sp>
    </p:spTree>
    <p:extLst>
      <p:ext uri="{BB962C8B-B14F-4D97-AF65-F5344CB8AC3E}">
        <p14:creationId xmlns:p14="http://schemas.microsoft.com/office/powerpoint/2010/main" val="10819754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r>
              <a:rPr lang="en-US" dirty="0"/>
              <a:t>Here are two different early studies. One was from Stanford, with CAPP-Seq. Patients had their treatment with definitive treatment for early-stage and then ctDNA was assessed. If we didn't find it, no recurrence. If we did, patients developed rapid recurrence. This trial established the benchmark in 2017. Another group conducted a study with very similar results published in 2017, which went on to become the </a:t>
            </a:r>
            <a:r>
              <a:rPr lang="en-US" dirty="0" err="1"/>
              <a:t>Signatera</a:t>
            </a:r>
            <a:r>
              <a:rPr lang="en-US" dirty="0"/>
              <a:t> assay. </a:t>
            </a:r>
          </a:p>
          <a:p>
            <a:endParaRPr lang="en-US" dirty="0"/>
          </a:p>
          <a:p>
            <a:endParaRPr lang="en-US" dirty="0"/>
          </a:p>
          <a:p>
            <a:r>
              <a:rPr lang="en-US" dirty="0"/>
              <a:t>Chaudhuri A., Chabon JJ, Lovejoy AF. Early detection of molecular residual disease in localized lung cancer by circulating tumor DNA profiling. </a:t>
            </a:r>
            <a:r>
              <a:rPr lang="en-US" i="1" dirty="0"/>
              <a:t>Cancer </a:t>
            </a:r>
            <a:r>
              <a:rPr lang="en-US" i="1" dirty="0" err="1"/>
              <a:t>Discov</a:t>
            </a:r>
            <a:r>
              <a:rPr lang="en-US" i="1" dirty="0"/>
              <a:t>. </a:t>
            </a:r>
            <a:r>
              <a:rPr lang="en-US" i="0" dirty="0"/>
              <a:t>2017;7:1394-1403.</a:t>
            </a:r>
          </a:p>
          <a:p>
            <a:r>
              <a:rPr lang="nl-NL" dirty="0"/>
              <a:t>Abbosh C, Birkbak NJ, Wilson GA, et al. </a:t>
            </a:r>
            <a:r>
              <a:rPr lang="en-US" dirty="0"/>
              <a:t>Phylogenetic ctDNA analysis depicts early-stage lung cancer evolution. </a:t>
            </a:r>
            <a:r>
              <a:rPr lang="en-US" i="1" dirty="0"/>
              <a:t>Nature. </a:t>
            </a:r>
            <a:r>
              <a:rPr lang="en-US" i="0" dirty="0"/>
              <a:t>2017;545(7655):446-451.</a:t>
            </a:r>
            <a:endParaRPr lang="en-US" dirty="0"/>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66</a:t>
            </a:fld>
            <a:endParaRPr lang="en-US"/>
          </a:p>
        </p:txBody>
      </p:sp>
    </p:spTree>
    <p:extLst>
      <p:ext uri="{BB962C8B-B14F-4D97-AF65-F5344CB8AC3E}">
        <p14:creationId xmlns:p14="http://schemas.microsoft.com/office/powerpoint/2010/main" val="1728039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Arial" panose="020B0604020202020204" pitchFamily="34" charset="0"/>
                <a:ea typeface="+mn-ea"/>
                <a:cs typeface="+mn-cs"/>
              </a:rPr>
              <a:t>Kurtz DM, Soo J, Co Ting Keh L, et al.; Stanford Cancer Institute. Enhanced detection of minimal residual disease by targeted sequencing of phased variants in circulating tumor DNA. </a:t>
            </a:r>
            <a:r>
              <a:rPr lang="en-US" sz="1200" b="0" i="1" u="none" strike="noStrike" kern="1200">
                <a:solidFill>
                  <a:schemeClr val="tx1"/>
                </a:solidFill>
                <a:effectLst/>
                <a:latin typeface="Arial" panose="020B0604020202020204" pitchFamily="34" charset="0"/>
                <a:ea typeface="+mn-ea"/>
                <a:cs typeface="+mn-cs"/>
              </a:rPr>
              <a:t>Nat </a:t>
            </a:r>
            <a:r>
              <a:rPr lang="en-US" sz="1200" b="0" i="1" u="none" strike="noStrike" kern="1200" err="1">
                <a:solidFill>
                  <a:schemeClr val="tx1"/>
                </a:solidFill>
                <a:effectLst/>
                <a:latin typeface="Arial" panose="020B0604020202020204" pitchFamily="34" charset="0"/>
                <a:ea typeface="+mn-ea"/>
                <a:cs typeface="+mn-cs"/>
              </a:rPr>
              <a:t>Biotechnol</a:t>
            </a:r>
            <a:r>
              <a:rPr lang="en-US" sz="1200" b="0" i="0" u="none" strike="noStrike" kern="1200">
                <a:solidFill>
                  <a:schemeClr val="tx1"/>
                </a:solidFill>
                <a:effectLst/>
                <a:latin typeface="Arial" panose="020B0604020202020204" pitchFamily="34" charset="0"/>
                <a:ea typeface="+mn-ea"/>
                <a:cs typeface="+mn-cs"/>
              </a:rPr>
              <a:t>. 2021;39(12):1537-1547.</a:t>
            </a:r>
            <a:r>
              <a:rPr lang="en-US" sz="1200" b="0" i="0" kern="1200">
                <a:solidFill>
                  <a:schemeClr val="tx1"/>
                </a:solidFill>
                <a:effectLst/>
                <a:latin typeface="Arial" panose="020B0604020202020204" pitchFamily="34" charset="0"/>
                <a:ea typeface="+mn-ea"/>
                <a:cs typeface="+mn-cs"/>
              </a:rPr>
              <a:t>​</a:t>
            </a:r>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67</a:t>
            </a:fld>
            <a:endParaRPr lang="en-US"/>
          </a:p>
        </p:txBody>
      </p:sp>
    </p:spTree>
    <p:extLst>
      <p:ext uri="{BB962C8B-B14F-4D97-AF65-F5344CB8AC3E}">
        <p14:creationId xmlns:p14="http://schemas.microsoft.com/office/powerpoint/2010/main" val="37932283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73F86-34F7-4326-4CC6-84D9A7C0C146}"/>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9C3CEB8B-3A3A-0267-00B2-F3E36BABE20E}"/>
              </a:ext>
            </a:extLst>
          </p:cNvPr>
          <p:cNvSpPr>
            <a:spLocks noGrp="1"/>
          </p:cNvSpPr>
          <p:nvPr>
            <p:ph type="body" idx="1"/>
          </p:nvPr>
        </p:nvSpPr>
        <p:spPr/>
        <p:txBody>
          <a:bodyPr/>
          <a:lstStyle/>
          <a:p>
            <a:pPr lvl="0"/>
            <a:r>
              <a:rPr lang="en-US" b="1" dirty="0"/>
              <a:t>Slide Notes</a:t>
            </a:r>
          </a:p>
          <a:p>
            <a:pPr lvl="0"/>
            <a:r>
              <a:rPr lang="en-US" dirty="0"/>
              <a:t>In CheckMate 816, ctDNA clearance was seen. Clearance was more likely associated with nivolumab. Regarding overall survival, patients who achieved ctDNA clearance had very high rates of long-term survival. </a:t>
            </a:r>
          </a:p>
          <a:p>
            <a:pPr lvl="0"/>
            <a:endParaRPr lang="en-US" b="1" dirty="0"/>
          </a:p>
          <a:p>
            <a:pPr lvl="0"/>
            <a:endParaRPr lang="en-US" b="1" dirty="0"/>
          </a:p>
          <a:p>
            <a:pPr lvl="0"/>
            <a:r>
              <a:rPr lang="en-US" dirty="0"/>
              <a:t>Spicer J, Girard N, Provencio M, et al. Neoadjuvant nivolumab (NIVO) + chemotherapy (chemo) vs chemo in patients (pts) with </a:t>
            </a:r>
            <a:r>
              <a:rPr lang="en-US" dirty="0" err="1"/>
              <a:t>resectable</a:t>
            </a:r>
            <a:r>
              <a:rPr lang="en-US" dirty="0"/>
              <a:t> NSCLC: 4-year update from CheckMate 816. </a:t>
            </a:r>
            <a:r>
              <a:rPr lang="it-IT" dirty="0"/>
              <a:t>J Clin Oncol. 2024;42(suppl 17): LBA 8010.</a:t>
            </a:r>
            <a:endParaRPr lang="en-US" dirty="0"/>
          </a:p>
          <a:p>
            <a:endParaRPr lang="en-US" dirty="0"/>
          </a:p>
        </p:txBody>
      </p:sp>
      <p:sp>
        <p:nvSpPr>
          <p:cNvPr id="4" name="Slide Number Placeholder 3">
            <a:extLst>
              <a:ext uri="{FF2B5EF4-FFF2-40B4-BE49-F238E27FC236}">
                <a16:creationId xmlns:a16="http://schemas.microsoft.com/office/drawing/2014/main" id="{00F32F8B-3BFD-2B88-DA48-33C129C0052E}"/>
              </a:ext>
            </a:extLst>
          </p:cNvPr>
          <p:cNvSpPr>
            <a:spLocks noGrp="1"/>
          </p:cNvSpPr>
          <p:nvPr>
            <p:ph type="sldNum" sz="quarter" idx="10"/>
          </p:nvPr>
        </p:nvSpPr>
        <p:spPr/>
        <p:txBody>
          <a:bodyPr/>
          <a:lstStyle/>
          <a:p>
            <a:fld id="{4470E7FA-1659-4724-B04D-9C5482A4424C}" type="slidenum">
              <a:rPr lang="en-US" smtClean="0"/>
              <a:pPr/>
              <a:t>68</a:t>
            </a:fld>
            <a:endParaRPr lang="en-US"/>
          </a:p>
        </p:txBody>
      </p:sp>
      <p:sp>
        <p:nvSpPr>
          <p:cNvPr id="7" name="Slide Image Placeholder 6">
            <a:extLst>
              <a:ext uri="{FF2B5EF4-FFF2-40B4-BE49-F238E27FC236}">
                <a16:creationId xmlns:a16="http://schemas.microsoft.com/office/drawing/2014/main" id="{F3730196-2EDF-493F-4184-798AE70B66A3}"/>
              </a:ext>
            </a:extLst>
          </p:cNvPr>
          <p:cNvSpPr>
            <a:spLocks noGrp="1" noRot="1" noChangeAspect="1"/>
          </p:cNvSpPr>
          <p:nvPr>
            <p:ph type="sldImg"/>
          </p:nvPr>
        </p:nvSpPr>
        <p:spPr/>
      </p:sp>
    </p:spTree>
    <p:extLst>
      <p:ext uri="{BB962C8B-B14F-4D97-AF65-F5344CB8AC3E}">
        <p14:creationId xmlns:p14="http://schemas.microsoft.com/office/powerpoint/2010/main" val="28722330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Wakelee HA, </a:t>
            </a:r>
            <a:r>
              <a:rPr lang="en-US" b="0" dirty="0" err="1"/>
              <a:t>Altorki</a:t>
            </a:r>
            <a:r>
              <a:rPr lang="en-US" b="0" dirty="0"/>
              <a:t> NK, Zhou C, et al. IMpower010: disease-free survival (DFS) final analysis and second overall survival (OS) interim analysis results after ≥5 years of follow-up in resected stage IB–IIIA NSCLC adjuvant atezolizumab vs best supportive care. </a:t>
            </a:r>
            <a:r>
              <a:rPr lang="en-US" b="0" i="1" dirty="0"/>
              <a:t>J Clin Oncol</a:t>
            </a:r>
            <a:r>
              <a:rPr lang="en-US" b="0" dirty="0"/>
              <a:t>. 2024;42(suppl 17):LBA8035.</a:t>
            </a:r>
          </a:p>
          <a:p>
            <a:r>
              <a:rPr lang="en-US" b="0" dirty="0"/>
              <a:t>Wakelee HA, Reck M, Felip E, et al. 1211P IMpower010: ctDNA status and 5-year disease‑free survival follow‑up in patients with resected NSCLC who received adjuvant chemotherapy followed by atezolizumab or best supportive care. </a:t>
            </a:r>
            <a:r>
              <a:rPr lang="en-US" b="0" i="1" dirty="0"/>
              <a:t>Ann Oncol</a:t>
            </a:r>
            <a:r>
              <a:rPr lang="en-US" b="0" dirty="0"/>
              <a:t>. 2024;35(suppl 2):S779‑S780.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69</a:t>
            </a:fld>
            <a:endParaRPr lang="en-US"/>
          </a:p>
        </p:txBody>
      </p:sp>
    </p:spTree>
    <p:extLst>
      <p:ext uri="{BB962C8B-B14F-4D97-AF65-F5344CB8AC3E}">
        <p14:creationId xmlns:p14="http://schemas.microsoft.com/office/powerpoint/2010/main" val="1447427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7</a:t>
            </a:fld>
            <a:endParaRPr lang="en-US"/>
          </a:p>
        </p:txBody>
      </p:sp>
    </p:spTree>
    <p:extLst>
      <p:ext uri="{BB962C8B-B14F-4D97-AF65-F5344CB8AC3E}">
        <p14:creationId xmlns:p14="http://schemas.microsoft.com/office/powerpoint/2010/main" val="25966247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Slide Notes</a:t>
            </a:r>
          </a:p>
          <a:p>
            <a:pPr marL="0" indent="0">
              <a:buNone/>
            </a:pPr>
            <a:r>
              <a:rPr lang="en-US" dirty="0"/>
              <a:t>The design of the AEGEAN trial included multiple time-points of blood draw for ctDNA analysis.</a:t>
            </a:r>
            <a:endParaRPr lang="en-US" b="1" dirty="0"/>
          </a:p>
          <a:p>
            <a:pPr marL="0" indent="0">
              <a:buNone/>
            </a:pPr>
            <a:endParaRPr lang="en-US" b="1" dirty="0"/>
          </a:p>
          <a:p>
            <a:pPr marL="0" indent="0">
              <a:buNone/>
            </a:pPr>
            <a:r>
              <a:rPr lang="en-US" b="0" dirty="0"/>
              <a:t>Zhao J, Reuther J, Scozzaro K, et al. Personalized Cancer Monitoring Assay for the Detection of ctDNA in Patients With Solid Tumors. </a:t>
            </a:r>
            <a:r>
              <a:rPr lang="en-US" b="0" i="1" dirty="0"/>
              <a:t>Mol </a:t>
            </a:r>
            <a:r>
              <a:rPr lang="en-US" b="0" i="1" dirty="0" err="1"/>
              <a:t>Diagn</a:t>
            </a:r>
            <a:r>
              <a:rPr lang="en-US" b="0" i="1" dirty="0"/>
              <a:t> Ther</a:t>
            </a:r>
            <a:r>
              <a:rPr lang="en-US" b="0" dirty="0"/>
              <a:t>. 2023;27(6):753-768. </a:t>
            </a:r>
          </a:p>
          <a:p>
            <a:pPr marL="0" indent="0">
              <a:buNone/>
            </a:pPr>
            <a:r>
              <a:rPr lang="en-US" b="0" dirty="0"/>
              <a:t>Travis WD, Dacic S, </a:t>
            </a:r>
            <a:r>
              <a:rPr lang="en-US" b="0" dirty="0" err="1"/>
              <a:t>Wistuba</a:t>
            </a:r>
            <a:r>
              <a:rPr lang="en-US" b="0" dirty="0"/>
              <a:t> I, et al.; IASLC Pathology Group. IASLC multidisciplinary recommendations for pathologic assessment of lung cancer resection specimens after neoadjuvant therapy. </a:t>
            </a:r>
            <a:r>
              <a:rPr lang="en-US" b="0" i="1" dirty="0"/>
              <a:t>J </a:t>
            </a:r>
            <a:r>
              <a:rPr lang="en-US" b="0" i="1" dirty="0" err="1"/>
              <a:t>Thorac</a:t>
            </a:r>
            <a:r>
              <a:rPr lang="en-US" b="0" i="1" dirty="0"/>
              <a:t> Oncol</a:t>
            </a:r>
            <a:r>
              <a:rPr lang="en-US" b="0" dirty="0"/>
              <a:t>. 2020;15(5):709-740.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70</a:t>
            </a:fld>
            <a:endParaRPr lang="en-US"/>
          </a:p>
        </p:txBody>
      </p:sp>
    </p:spTree>
    <p:extLst>
      <p:ext uri="{BB962C8B-B14F-4D97-AF65-F5344CB8AC3E}">
        <p14:creationId xmlns:p14="http://schemas.microsoft.com/office/powerpoint/2010/main" val="16289611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Arial" panose="020B0604020202020204" pitchFamily="34" charset="0"/>
                <a:ea typeface="+mn-ea"/>
                <a:cs typeface="+mn-cs"/>
              </a:rPr>
              <a:t>Slide Notes</a:t>
            </a:r>
          </a:p>
          <a:p>
            <a:r>
              <a:rPr lang="en-US" sz="1200" i="0" u="none" strike="noStrike" kern="1200" dirty="0">
                <a:solidFill>
                  <a:schemeClr val="tx1"/>
                </a:solidFill>
                <a:effectLst/>
                <a:latin typeface="Arial" panose="020B0604020202020204" pitchFamily="34" charset="0"/>
                <a:ea typeface="+mn-ea"/>
                <a:cs typeface="+mn-cs"/>
              </a:rPr>
              <a:t>At the landmark time-point, patients with no evidence of ctDNA and those with MRD-negative disease, whether they were on the durvalumab or placebo arm, did much better. Those with any evidence of ctDNA had recurrences. </a:t>
            </a:r>
          </a:p>
          <a:p>
            <a:endParaRPr lang="en-US" sz="1200" i="0" u="none" strike="noStrike" kern="1200" dirty="0">
              <a:solidFill>
                <a:schemeClr val="tx1"/>
              </a:solidFill>
              <a:effectLst/>
              <a:latin typeface="Arial" panose="020B0604020202020204" pitchFamily="34" charset="0"/>
              <a:ea typeface="+mn-ea"/>
              <a:cs typeface="+mn-cs"/>
            </a:endParaRPr>
          </a:p>
          <a:p>
            <a:endParaRPr lang="en-US" dirty="0"/>
          </a:p>
          <a:p>
            <a:r>
              <a:rPr lang="en-US" sz="1200" b="0" i="0" u="none" strike="noStrike" kern="1200" dirty="0">
                <a:solidFill>
                  <a:schemeClr val="tx1"/>
                </a:solidFill>
                <a:effectLst/>
                <a:latin typeface="Arial" panose="020B0604020202020204" pitchFamily="34" charset="0"/>
                <a:ea typeface="+mn-ea"/>
                <a:cs typeface="+mn-cs"/>
              </a:rPr>
              <a:t>Reck M, Gale D, Zhu Z, et al. Associations of circulating tumor DNA clearance during neoadjuvant treatment with pathologic response and event-free survival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NSCLC. Abstract presented at: ESMO Congress; Barcelona, Spain; October 20 -24, 2024. Abstract LBA49.</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71</a:t>
            </a:fld>
            <a:endParaRPr lang="en-US"/>
          </a:p>
        </p:txBody>
      </p:sp>
    </p:spTree>
    <p:extLst>
      <p:ext uri="{BB962C8B-B14F-4D97-AF65-F5344CB8AC3E}">
        <p14:creationId xmlns:p14="http://schemas.microsoft.com/office/powerpoint/2010/main" val="23110105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panose="020B0604020202020204" pitchFamily="34" charset="0"/>
                <a:ea typeface="+mn-ea"/>
                <a:cs typeface="+mn-cs"/>
              </a:rPr>
              <a:t>Reck M, Gale D, Zhu Z, et al. Associations of circulating tumor DNA clearance during neoadjuvant treatment with pathologic response and event-free survival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NSCLC. Abstract presented at: ESMO Congress; Barcelona, Spain; October 20 -24, 2024. Abstract LBA49.</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72</a:t>
            </a:fld>
            <a:endParaRPr lang="en-US"/>
          </a:p>
        </p:txBody>
      </p:sp>
    </p:spTree>
    <p:extLst>
      <p:ext uri="{BB962C8B-B14F-4D97-AF65-F5344CB8AC3E}">
        <p14:creationId xmlns:p14="http://schemas.microsoft.com/office/powerpoint/2010/main" val="12426815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Cobo Dols M, Reck M, Harpole D, et al. Patterns of progression and recurrence with perioperative durvalumab in patients with </a:t>
            </a:r>
            <a:r>
              <a:rPr lang="en-US" dirty="0" err="1"/>
              <a:t>resectable</a:t>
            </a:r>
            <a:r>
              <a:rPr lang="en-US" dirty="0"/>
              <a:t> NSCLC from AEGEAN. Abstract presented at: IASLC World Conference on Lung Cancer; Barcelona, Spain; September 6-9, 2025. Abstract MA04.09.</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73</a:t>
            </a:fld>
            <a:endParaRPr lang="en-US"/>
          </a:p>
        </p:txBody>
      </p:sp>
    </p:spTree>
    <p:extLst>
      <p:ext uri="{BB962C8B-B14F-4D97-AF65-F5344CB8AC3E}">
        <p14:creationId xmlns:p14="http://schemas.microsoft.com/office/powerpoint/2010/main" val="21068277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Arial" panose="020B0604020202020204" pitchFamily="34" charset="0"/>
                <a:ea typeface="+mn-ea"/>
                <a:cs typeface="+mn-cs"/>
              </a:rPr>
              <a:t>Wakelee H, Callahan M, Spigel D, et al. Correlative analyses of circulating tumor DNA dynamics in CM77T neoadjuvant/adjuvant nivolumab‑based trial. Abstract presented at: American Society of Clinical Oncology (ASCO) Annual Meeting; Chicago, Illinois; June 2-6, 2023. Abstract LBA4000.</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u="none" strike="noStrike" kern="1200" dirty="0">
                <a:solidFill>
                  <a:schemeClr val="tx1"/>
                </a:solidFill>
                <a:effectLst/>
                <a:latin typeface="Arial" panose="020B0604020202020204" pitchFamily="34" charset="0"/>
                <a:ea typeface="+mn-ea"/>
                <a:cs typeface="+mn-cs"/>
              </a:rPr>
              <a:t>Provencio M, Nadal E, Insa A, et al. Neoadjuvant chemotherapy and nivolumab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non–small-cell lung cancer (NADIM): a multicenter, single-arm, phase II trial. </a:t>
            </a:r>
            <a:r>
              <a:rPr lang="en-US" sz="1200" b="0" i="1" u="none" strike="noStrike" kern="1200" dirty="0">
                <a:solidFill>
                  <a:schemeClr val="tx1"/>
                </a:solidFill>
                <a:effectLst/>
                <a:latin typeface="Arial" panose="020B0604020202020204" pitchFamily="34" charset="0"/>
                <a:ea typeface="+mn-ea"/>
                <a:cs typeface="+mn-cs"/>
              </a:rPr>
              <a:t>Lancet Oncol.</a:t>
            </a:r>
            <a:r>
              <a:rPr lang="en-US" sz="1200" b="0" i="0" u="none" strike="noStrike" kern="1200" dirty="0">
                <a:solidFill>
                  <a:schemeClr val="tx1"/>
                </a:solidFill>
                <a:effectLst/>
                <a:latin typeface="Arial" panose="020B0604020202020204" pitchFamily="34" charset="0"/>
                <a:ea typeface="+mn-ea"/>
                <a:cs typeface="+mn-cs"/>
              </a:rPr>
              <a:t> 2024;25(11):1453-1464.</a:t>
            </a:r>
            <a:r>
              <a:rPr lang="en-US" sz="1200" b="0" i="0" kern="1200" dirty="0">
                <a:solidFill>
                  <a:schemeClr val="tx1"/>
                </a:solidFill>
                <a:effectLst/>
                <a:latin typeface="Arial" panose="020B0604020202020204" pitchFamily="34" charset="0"/>
                <a:ea typeface="+mn-ea"/>
                <a:cs typeface="+mn-cs"/>
              </a:rPr>
              <a:t>​</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74</a:t>
            </a:fld>
            <a:endParaRPr lang="en-US"/>
          </a:p>
        </p:txBody>
      </p:sp>
    </p:spTree>
    <p:extLst>
      <p:ext uri="{BB962C8B-B14F-4D97-AF65-F5344CB8AC3E}">
        <p14:creationId xmlns:p14="http://schemas.microsoft.com/office/powerpoint/2010/main" val="38855097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75</a:t>
            </a:fld>
            <a:endParaRPr lang="en-US"/>
          </a:p>
        </p:txBody>
      </p:sp>
    </p:spTree>
    <p:extLst>
      <p:ext uri="{BB962C8B-B14F-4D97-AF65-F5344CB8AC3E}">
        <p14:creationId xmlns:p14="http://schemas.microsoft.com/office/powerpoint/2010/main" val="28389677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76</a:t>
            </a:fld>
            <a:endParaRPr lang="en-US"/>
          </a:p>
        </p:txBody>
      </p:sp>
    </p:spTree>
    <p:extLst>
      <p:ext uri="{BB962C8B-B14F-4D97-AF65-F5344CB8AC3E}">
        <p14:creationId xmlns:p14="http://schemas.microsoft.com/office/powerpoint/2010/main" val="31036221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77</a:t>
            </a:fld>
            <a:endParaRPr lang="en-US"/>
          </a:p>
        </p:txBody>
      </p:sp>
    </p:spTree>
    <p:extLst>
      <p:ext uri="{BB962C8B-B14F-4D97-AF65-F5344CB8AC3E}">
        <p14:creationId xmlns:p14="http://schemas.microsoft.com/office/powerpoint/2010/main" val="7050362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panose="020B0604020202020204" pitchFamily="34" charset="0"/>
                <a:ea typeface="+mn-ea"/>
                <a:cs typeface="+mn-cs"/>
              </a:rPr>
              <a:t>Awad MM, Cascone T, Spicer J, et al. </a:t>
            </a:r>
            <a:r>
              <a:rPr lang="en-US" sz="1200" b="0" i="0" u="none" strike="noStrike" kern="1200" dirty="0" err="1">
                <a:solidFill>
                  <a:schemeClr val="tx1"/>
                </a:solidFill>
                <a:effectLst/>
                <a:latin typeface="Arial" panose="020B0604020202020204" pitchFamily="34" charset="0"/>
                <a:ea typeface="+mn-ea"/>
                <a:cs typeface="+mn-cs"/>
              </a:rPr>
              <a:t>CheckMate</a:t>
            </a:r>
            <a:r>
              <a:rPr lang="en-US" sz="1200" b="0" i="0" u="none" strike="noStrike" kern="1200" dirty="0">
                <a:solidFill>
                  <a:schemeClr val="tx1"/>
                </a:solidFill>
                <a:effectLst/>
                <a:latin typeface="Arial" panose="020B0604020202020204" pitchFamily="34" charset="0"/>
                <a:ea typeface="+mn-ea"/>
                <a:cs typeface="+mn-cs"/>
              </a:rPr>
              <a:t> 816: Phase III neoadjuvant nivolumab + ipilimumab versus chemotherapy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stage IB–IIIA NSCLC—3‑year event‑free survival outcomes. Abstract presented at: European Society for Medical Oncology (ESMO) Congress 2023; Madrid, Spain; October 20‑24, 2023. Abstract 1261O.</a:t>
            </a:r>
            <a:r>
              <a:rPr lang="en-US" sz="1200" b="0" i="0" kern="1200" dirty="0">
                <a:solidFill>
                  <a:schemeClr val="tx1"/>
                </a:solidFill>
                <a:effectLst/>
                <a:latin typeface="Arial" panose="020B0604020202020204" pitchFamily="34" charset="0"/>
                <a:ea typeface="+mn-ea"/>
                <a:cs typeface="+mn-cs"/>
              </a:rPr>
              <a:t>​</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78</a:t>
            </a:fld>
            <a:endParaRPr lang="en-US"/>
          </a:p>
        </p:txBody>
      </p:sp>
    </p:spTree>
    <p:extLst>
      <p:ext uri="{BB962C8B-B14F-4D97-AF65-F5344CB8AC3E}">
        <p14:creationId xmlns:p14="http://schemas.microsoft.com/office/powerpoint/2010/main" val="2932086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panose="020B0604020202020204" pitchFamily="34" charset="0"/>
                <a:ea typeface="+mn-ea"/>
                <a:cs typeface="+mn-cs"/>
              </a:rPr>
              <a:t>Awad MM, Cascone T, Spicer J, et al. </a:t>
            </a:r>
            <a:r>
              <a:rPr lang="en-US" sz="1200" b="0" i="0" u="none" strike="noStrike" kern="1200" dirty="0" err="1">
                <a:solidFill>
                  <a:schemeClr val="tx1"/>
                </a:solidFill>
                <a:effectLst/>
                <a:latin typeface="Arial" panose="020B0604020202020204" pitchFamily="34" charset="0"/>
                <a:ea typeface="+mn-ea"/>
                <a:cs typeface="+mn-cs"/>
              </a:rPr>
              <a:t>CheckMate</a:t>
            </a:r>
            <a:r>
              <a:rPr lang="en-US" sz="1200" b="0" i="0" u="none" strike="noStrike" kern="1200" dirty="0">
                <a:solidFill>
                  <a:schemeClr val="tx1"/>
                </a:solidFill>
                <a:effectLst/>
                <a:latin typeface="Arial" panose="020B0604020202020204" pitchFamily="34" charset="0"/>
                <a:ea typeface="+mn-ea"/>
                <a:cs typeface="+mn-cs"/>
              </a:rPr>
              <a:t> 816: Phase III neoadjuvant nivolumab + ipilimumab versus chemotherapy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stage IB–IIIA NSCLC—3‑year event‑free survival outcomes. Abstract presented at: European Society for Medical Oncology (ESMO) Congress 2023; Madrid, Spain; October 20‑24, 2023. Abstract 1261O.</a:t>
            </a:r>
            <a:r>
              <a:rPr lang="en-US" sz="1200" b="0" i="0" kern="1200" dirty="0">
                <a:solidFill>
                  <a:schemeClr val="tx1"/>
                </a:solidFill>
                <a:effectLst/>
                <a:latin typeface="Arial" panose="020B0604020202020204" pitchFamily="34" charset="0"/>
                <a:ea typeface="+mn-ea"/>
                <a:cs typeface="+mn-cs"/>
              </a:rPr>
              <a:t>​</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79</a:t>
            </a:fld>
            <a:endParaRPr lang="en-US"/>
          </a:p>
        </p:txBody>
      </p:sp>
    </p:spTree>
    <p:extLst>
      <p:ext uri="{BB962C8B-B14F-4D97-AF65-F5344CB8AC3E}">
        <p14:creationId xmlns:p14="http://schemas.microsoft.com/office/powerpoint/2010/main" val="2100091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p>
          <a:p>
            <a:endParaRPr lang="en-US" b="1" dirty="0"/>
          </a:p>
          <a:p>
            <a:r>
              <a:rPr lang="en-US" dirty="0"/>
              <a:t>We’ll look first at neoadjuvant treatment. There is only one major g trial that looked at just neoadjuvant therapy.</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8</a:t>
            </a:fld>
            <a:endParaRPr lang="en-US"/>
          </a:p>
        </p:txBody>
      </p:sp>
    </p:spTree>
    <p:extLst>
      <p:ext uri="{BB962C8B-B14F-4D97-AF65-F5344CB8AC3E}">
        <p14:creationId xmlns:p14="http://schemas.microsoft.com/office/powerpoint/2010/main" val="9640109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panose="020B0604020202020204" pitchFamily="34" charset="0"/>
                <a:ea typeface="+mn-ea"/>
                <a:cs typeface="+mn-cs"/>
              </a:rPr>
              <a:t>Awad MM, Cascone T, Spicer J, et al. </a:t>
            </a:r>
            <a:r>
              <a:rPr lang="en-US" sz="1200" b="0" i="0" u="none" strike="noStrike" kern="1200" dirty="0" err="1">
                <a:solidFill>
                  <a:schemeClr val="tx1"/>
                </a:solidFill>
                <a:effectLst/>
                <a:latin typeface="Arial" panose="020B0604020202020204" pitchFamily="34" charset="0"/>
                <a:ea typeface="+mn-ea"/>
                <a:cs typeface="+mn-cs"/>
              </a:rPr>
              <a:t>CheckMate</a:t>
            </a:r>
            <a:r>
              <a:rPr lang="en-US" sz="1200" b="0" i="0" u="none" strike="noStrike" kern="1200" dirty="0">
                <a:solidFill>
                  <a:schemeClr val="tx1"/>
                </a:solidFill>
                <a:effectLst/>
                <a:latin typeface="Arial" panose="020B0604020202020204" pitchFamily="34" charset="0"/>
                <a:ea typeface="+mn-ea"/>
                <a:cs typeface="+mn-cs"/>
              </a:rPr>
              <a:t> 816: Phase III neoadjuvant nivolumab + ipilimumab versus chemotherapy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stage IB–IIIA NSCLC—3‑year event‑free survival outcomes. Abstract presented at: European Society for Medical Oncology (ESMO) Congress 2023; Madrid, Spain; October 20‑24, 2023. Abstract 1261O.</a:t>
            </a:r>
            <a:r>
              <a:rPr lang="en-US" sz="1200" b="0" i="0" kern="1200" dirty="0">
                <a:solidFill>
                  <a:schemeClr val="tx1"/>
                </a:solidFill>
                <a:effectLst/>
                <a:latin typeface="Arial" panose="020B0604020202020204" pitchFamily="34" charset="0"/>
                <a:ea typeface="+mn-ea"/>
                <a:cs typeface="+mn-cs"/>
              </a:rPr>
              <a:t>​</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80</a:t>
            </a:fld>
            <a:endParaRPr lang="en-US"/>
          </a:p>
        </p:txBody>
      </p:sp>
    </p:spTree>
    <p:extLst>
      <p:ext uri="{BB962C8B-B14F-4D97-AF65-F5344CB8AC3E}">
        <p14:creationId xmlns:p14="http://schemas.microsoft.com/office/powerpoint/2010/main" val="405306606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panose="020B0604020202020204" pitchFamily="34" charset="0"/>
                <a:ea typeface="+mn-ea"/>
                <a:cs typeface="+mn-cs"/>
              </a:rPr>
              <a:t>Awad MM, Cascone T, Spicer J, et al. </a:t>
            </a:r>
            <a:r>
              <a:rPr lang="en-US" sz="1200" b="0" i="0" u="none" strike="noStrike" kern="1200" dirty="0" err="1">
                <a:solidFill>
                  <a:schemeClr val="tx1"/>
                </a:solidFill>
                <a:effectLst/>
                <a:latin typeface="Arial" panose="020B0604020202020204" pitchFamily="34" charset="0"/>
                <a:ea typeface="+mn-ea"/>
                <a:cs typeface="+mn-cs"/>
              </a:rPr>
              <a:t>CheckMate</a:t>
            </a:r>
            <a:r>
              <a:rPr lang="en-US" sz="1200" b="0" i="0" u="none" strike="noStrike" kern="1200" dirty="0">
                <a:solidFill>
                  <a:schemeClr val="tx1"/>
                </a:solidFill>
                <a:effectLst/>
                <a:latin typeface="Arial" panose="020B0604020202020204" pitchFamily="34" charset="0"/>
                <a:ea typeface="+mn-ea"/>
                <a:cs typeface="+mn-cs"/>
              </a:rPr>
              <a:t> 816: Phase III neoadjuvant nivolumab + ipilimumab versus chemotherapy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stage IB–IIIA NSCLC—3‑year event‑free survival outcomes. Abstract presented at: European Society for Medical Oncology (ESMO) Congress 2023; Madrid, Spain; October 20‑24, 2023. Abstract 1261O.</a:t>
            </a:r>
            <a:r>
              <a:rPr lang="en-US" sz="1200" b="0" i="0" kern="1200" dirty="0">
                <a:solidFill>
                  <a:schemeClr val="tx1"/>
                </a:solidFill>
                <a:effectLst/>
                <a:latin typeface="Arial" panose="020B0604020202020204" pitchFamily="34" charset="0"/>
                <a:ea typeface="+mn-ea"/>
                <a:cs typeface="+mn-cs"/>
              </a:rPr>
              <a:t>​</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81</a:t>
            </a:fld>
            <a:endParaRPr lang="en-US"/>
          </a:p>
        </p:txBody>
      </p:sp>
    </p:spTree>
    <p:extLst>
      <p:ext uri="{BB962C8B-B14F-4D97-AF65-F5344CB8AC3E}">
        <p14:creationId xmlns:p14="http://schemas.microsoft.com/office/powerpoint/2010/main" val="41786492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82</a:t>
            </a:fld>
            <a:endParaRPr lang="en-US"/>
          </a:p>
        </p:txBody>
      </p:sp>
    </p:spTree>
    <p:extLst>
      <p:ext uri="{BB962C8B-B14F-4D97-AF65-F5344CB8AC3E}">
        <p14:creationId xmlns:p14="http://schemas.microsoft.com/office/powerpoint/2010/main" val="13863546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Arial" panose="020B0604020202020204" pitchFamily="34" charset="0"/>
                <a:ea typeface="+mn-ea"/>
                <a:cs typeface="+mn-cs"/>
              </a:rPr>
              <a:t>Cascone T, Awad MM, Spicer JD, et al. LBA1 CheckMate 77T: Phase III study comparing neoadjuvant nivolumab (NIVO) plus chemotherapy (chemo) vs neoadjuvant placebo plus chemo followed by surgery and adjuvant NIVO or placebo for previously untreated, </a:t>
            </a:r>
            <a:r>
              <a:rPr lang="en-US" sz="1200" b="0" i="0" kern="1200" err="1">
                <a:solidFill>
                  <a:schemeClr val="tx1"/>
                </a:solidFill>
                <a:effectLst/>
                <a:latin typeface="Arial" panose="020B0604020202020204" pitchFamily="34" charset="0"/>
                <a:ea typeface="+mn-ea"/>
                <a:cs typeface="+mn-cs"/>
              </a:rPr>
              <a:t>resectable</a:t>
            </a:r>
            <a:r>
              <a:rPr lang="en-US" sz="1200" b="0" i="0" kern="1200">
                <a:solidFill>
                  <a:schemeClr val="tx1"/>
                </a:solidFill>
                <a:effectLst/>
                <a:latin typeface="Arial" panose="020B0604020202020204" pitchFamily="34" charset="0"/>
                <a:ea typeface="+mn-ea"/>
                <a:cs typeface="+mn-cs"/>
              </a:rPr>
              <a:t> stage II–</a:t>
            </a:r>
            <a:r>
              <a:rPr lang="en-US" sz="1200" b="0" i="0" kern="1200" err="1">
                <a:solidFill>
                  <a:schemeClr val="tx1"/>
                </a:solidFill>
                <a:effectLst/>
                <a:latin typeface="Arial" panose="020B0604020202020204" pitchFamily="34" charset="0"/>
                <a:ea typeface="+mn-ea"/>
                <a:cs typeface="+mn-cs"/>
              </a:rPr>
              <a:t>IIIb</a:t>
            </a:r>
            <a:r>
              <a:rPr lang="en-US" sz="1200" b="0" i="0" kern="1200">
                <a:solidFill>
                  <a:schemeClr val="tx1"/>
                </a:solidFill>
                <a:effectLst/>
                <a:latin typeface="Arial" panose="020B0604020202020204" pitchFamily="34" charset="0"/>
                <a:ea typeface="+mn-ea"/>
                <a:cs typeface="+mn-cs"/>
              </a:rPr>
              <a:t> NSCLC. </a:t>
            </a:r>
            <a:r>
              <a:rPr lang="en-US" sz="1200" b="0" i="1" kern="1200">
                <a:solidFill>
                  <a:schemeClr val="tx1"/>
                </a:solidFill>
                <a:effectLst/>
                <a:latin typeface="Arial" panose="020B0604020202020204" pitchFamily="34" charset="0"/>
                <a:ea typeface="+mn-ea"/>
                <a:cs typeface="+mn-cs"/>
              </a:rPr>
              <a:t>Ann Oncol. </a:t>
            </a:r>
            <a:r>
              <a:rPr lang="en-US" sz="1200" b="0" i="0" kern="1200">
                <a:solidFill>
                  <a:schemeClr val="tx1"/>
                </a:solidFill>
                <a:effectLst/>
                <a:latin typeface="Arial" panose="020B0604020202020204" pitchFamily="34" charset="0"/>
                <a:ea typeface="+mn-ea"/>
                <a:cs typeface="+mn-cs"/>
              </a:rPr>
              <a:t>2023;34(supplement 2):S1295.</a:t>
            </a:r>
          </a:p>
          <a:p>
            <a:endParaRPr lang="pt-BR"/>
          </a:p>
        </p:txBody>
      </p:sp>
      <p:sp>
        <p:nvSpPr>
          <p:cNvPr id="4" name="Slide Number Placeholder 3"/>
          <p:cNvSpPr>
            <a:spLocks noGrp="1"/>
          </p:cNvSpPr>
          <p:nvPr>
            <p:ph type="sldNum" sz="quarter" idx="5"/>
          </p:nvPr>
        </p:nvSpPr>
        <p:spPr/>
        <p:txBody>
          <a:bodyPr/>
          <a:lstStyle/>
          <a:p>
            <a:fld id="{FAD751AE-7ABC-314D-AFAD-47B860ED6FFE}" type="slidenum">
              <a:rPr lang="en-US" smtClean="0"/>
              <a:pPr/>
              <a:t>83</a:t>
            </a:fld>
            <a:endParaRPr lang="en-US"/>
          </a:p>
        </p:txBody>
      </p:sp>
    </p:spTree>
    <p:extLst>
      <p:ext uri="{BB962C8B-B14F-4D97-AF65-F5344CB8AC3E}">
        <p14:creationId xmlns:p14="http://schemas.microsoft.com/office/powerpoint/2010/main" val="12098224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Arial" panose="020B0604020202020204" pitchFamily="34" charset="0"/>
                <a:ea typeface="+mn-ea"/>
                <a:cs typeface="+mn-cs"/>
              </a:rPr>
              <a:t>Cascone T, Garcia-Campelo R, Spicer J, et al. </a:t>
            </a:r>
            <a:r>
              <a:rPr lang="en-US" sz="1200" b="0" i="0" u="none" strike="noStrike" kern="1200" dirty="0" err="1">
                <a:solidFill>
                  <a:schemeClr val="tx1"/>
                </a:solidFill>
                <a:effectLst/>
                <a:latin typeface="Arial" panose="020B0604020202020204" pitchFamily="34" charset="0"/>
                <a:ea typeface="+mn-ea"/>
                <a:cs typeface="+mn-cs"/>
              </a:rPr>
              <a:t>NeoCOAST</a:t>
            </a:r>
            <a:r>
              <a:rPr lang="en-US" sz="1200" b="0" i="0" u="none" strike="noStrike" kern="1200" dirty="0">
                <a:solidFill>
                  <a:schemeClr val="tx1"/>
                </a:solidFill>
                <a:effectLst/>
                <a:latin typeface="Arial" panose="020B0604020202020204" pitchFamily="34" charset="0"/>
                <a:ea typeface="+mn-ea"/>
                <a:cs typeface="+mn-cs"/>
              </a:rPr>
              <a:t>: open-label, randomized, phase 2, multidrug platform study of neoadjuvant durvalumab alone or combined with novel agents in patients (pts) with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early-stage non-small-cell lung cancer (NSCLC). </a:t>
            </a:r>
            <a:r>
              <a:rPr lang="en-US" sz="1200" b="0" i="1" u="none" strike="noStrike" kern="1200" dirty="0">
                <a:solidFill>
                  <a:schemeClr val="tx1"/>
                </a:solidFill>
                <a:effectLst/>
                <a:latin typeface="Arial" panose="020B0604020202020204" pitchFamily="34" charset="0"/>
                <a:ea typeface="+mn-ea"/>
                <a:cs typeface="+mn-cs"/>
              </a:rPr>
              <a:t>Cancer Res. </a:t>
            </a:r>
            <a:r>
              <a:rPr lang="en-US" sz="1200" b="0" i="0" u="none" strike="noStrike" kern="1200" dirty="0">
                <a:solidFill>
                  <a:schemeClr val="tx1"/>
                </a:solidFill>
                <a:effectLst/>
                <a:latin typeface="Arial" panose="020B0604020202020204" pitchFamily="34" charset="0"/>
                <a:ea typeface="+mn-ea"/>
                <a:cs typeface="+mn-cs"/>
              </a:rPr>
              <a:t>2022;82(12_Supplement):CT011-CT011.</a:t>
            </a:r>
          </a:p>
          <a:p>
            <a:pPr rtl="0" fontAlgn="base"/>
            <a:r>
              <a:rPr lang="en-US" sz="1200" b="0" i="0" u="none" strike="noStrike" kern="1200" dirty="0">
                <a:solidFill>
                  <a:schemeClr val="tx1"/>
                </a:solidFill>
                <a:effectLst/>
                <a:latin typeface="Arial" panose="020B0604020202020204" pitchFamily="34" charset="0"/>
                <a:ea typeface="+mn-ea"/>
                <a:cs typeface="+mn-cs"/>
              </a:rPr>
              <a:t>Spicer J, Cascone T, et al. </a:t>
            </a:r>
            <a:r>
              <a:rPr lang="en-US" sz="1200" b="0" i="0" u="none" strike="noStrike" kern="1200" dirty="0" err="1">
                <a:solidFill>
                  <a:schemeClr val="tx1"/>
                </a:solidFill>
                <a:effectLst/>
                <a:latin typeface="Arial" panose="020B0604020202020204" pitchFamily="34" charset="0"/>
                <a:ea typeface="+mn-ea"/>
                <a:cs typeface="+mn-cs"/>
              </a:rPr>
              <a:t>NeoCOAST</a:t>
            </a:r>
            <a:r>
              <a:rPr lang="en-US" sz="1200" b="0" i="0" u="none" strike="noStrike" kern="1200" dirty="0">
                <a:solidFill>
                  <a:schemeClr val="tx1"/>
                </a:solidFill>
                <a:effectLst/>
                <a:latin typeface="Arial" panose="020B0604020202020204" pitchFamily="34" charset="0"/>
                <a:ea typeface="+mn-ea"/>
                <a:cs typeface="+mn-cs"/>
              </a:rPr>
              <a:t>: neoadjuvant durvalumab ± novel agents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early-stage (I [&gt;2 cm]–IIIA) non–small cell lung cancer. Abstract presented at: ESMO Congress 2022; Paris, France; September 9-13, 2022. Abstract LBA38.</a:t>
            </a:r>
            <a:r>
              <a:rPr lang="en-US" sz="1200" b="0" i="0" kern="1200" dirty="0">
                <a:solidFill>
                  <a:schemeClr val="tx1"/>
                </a:solidFill>
                <a:effectLst/>
                <a:latin typeface="Arial" panose="020B0604020202020204" pitchFamily="34" charset="0"/>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panose="020B0604020202020204" pitchFamily="34" charset="0"/>
                <a:ea typeface="+mn-ea"/>
                <a:cs typeface="+mn-cs"/>
              </a:rPr>
              <a:t>Cascone T, Kar G, Spicer JD, et al. Neoadjuvant durvalumab alone or combined with novel immuno-oncology agents in </a:t>
            </a:r>
            <a:r>
              <a:rPr lang="en-US" sz="1200" b="0" i="0" kern="1200" dirty="0" err="1">
                <a:solidFill>
                  <a:schemeClr val="tx1"/>
                </a:solidFill>
                <a:effectLst/>
                <a:latin typeface="Arial" panose="020B0604020202020204" pitchFamily="34" charset="0"/>
                <a:ea typeface="+mn-ea"/>
                <a:cs typeface="+mn-cs"/>
              </a:rPr>
              <a:t>resectable</a:t>
            </a:r>
            <a:r>
              <a:rPr lang="en-US" sz="1200" b="0" i="0" kern="1200" dirty="0">
                <a:solidFill>
                  <a:schemeClr val="tx1"/>
                </a:solidFill>
                <a:effectLst/>
                <a:latin typeface="Arial" panose="020B0604020202020204" pitchFamily="34" charset="0"/>
                <a:ea typeface="+mn-ea"/>
                <a:cs typeface="+mn-cs"/>
              </a:rPr>
              <a:t> lung cancer: the phase II </a:t>
            </a:r>
            <a:r>
              <a:rPr lang="en-US" sz="1200" b="0" i="0" kern="1200" dirty="0" err="1">
                <a:solidFill>
                  <a:schemeClr val="tx1"/>
                </a:solidFill>
                <a:effectLst/>
                <a:latin typeface="Arial" panose="020B0604020202020204" pitchFamily="34" charset="0"/>
                <a:ea typeface="+mn-ea"/>
                <a:cs typeface="+mn-cs"/>
              </a:rPr>
              <a:t>NeoCOAST</a:t>
            </a:r>
            <a:r>
              <a:rPr lang="en-US" sz="1200" b="0" i="0" kern="1200" dirty="0">
                <a:solidFill>
                  <a:schemeClr val="tx1"/>
                </a:solidFill>
                <a:effectLst/>
                <a:latin typeface="Arial" panose="020B0604020202020204" pitchFamily="34" charset="0"/>
                <a:ea typeface="+mn-ea"/>
                <a:cs typeface="+mn-cs"/>
              </a:rPr>
              <a:t> platform trial. </a:t>
            </a:r>
            <a:r>
              <a:rPr lang="en-US" sz="1200" b="0" i="1" kern="1200" dirty="0">
                <a:solidFill>
                  <a:schemeClr val="tx1"/>
                </a:solidFill>
                <a:effectLst/>
                <a:latin typeface="Arial" panose="020B0604020202020204" pitchFamily="34" charset="0"/>
                <a:ea typeface="+mn-ea"/>
                <a:cs typeface="+mn-cs"/>
              </a:rPr>
              <a:t>Cancer </a:t>
            </a:r>
            <a:r>
              <a:rPr lang="en-US" sz="1200" b="0" i="1" kern="1200" dirty="0" err="1">
                <a:solidFill>
                  <a:schemeClr val="tx1"/>
                </a:solidFill>
                <a:effectLst/>
                <a:latin typeface="Arial" panose="020B0604020202020204" pitchFamily="34" charset="0"/>
                <a:ea typeface="+mn-ea"/>
                <a:cs typeface="+mn-cs"/>
              </a:rPr>
              <a:t>Discov</a:t>
            </a:r>
            <a:r>
              <a:rPr lang="en-US" sz="1200" b="0" i="1" kern="1200" dirty="0">
                <a:solidFill>
                  <a:schemeClr val="tx1"/>
                </a:solidFill>
                <a:effectLst/>
                <a:latin typeface="Arial" panose="020B0604020202020204" pitchFamily="34" charset="0"/>
                <a:ea typeface="+mn-ea"/>
                <a:cs typeface="+mn-cs"/>
              </a:rPr>
              <a:t>. </a:t>
            </a:r>
            <a:r>
              <a:rPr lang="en-US" sz="1200" b="0" i="0" kern="1200" dirty="0">
                <a:solidFill>
                  <a:schemeClr val="tx1"/>
                </a:solidFill>
                <a:effectLst/>
                <a:latin typeface="Arial" panose="020B0604020202020204" pitchFamily="34" charset="0"/>
                <a:ea typeface="+mn-ea"/>
                <a:cs typeface="+mn-cs"/>
              </a:rPr>
              <a:t>2023;13(11):2394-2411.</a:t>
            </a:r>
          </a:p>
          <a:p>
            <a:pPr rtl="0" fontAlgn="base"/>
            <a:endParaRPr lang="en-US" sz="1200" b="0" i="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u="none" strike="noStrike" cap="none" smtClean="0">
                <a:solidFill>
                  <a:schemeClr val="dk1"/>
                </a:solidFill>
                <a:ea typeface="Calibri"/>
                <a:cs typeface="Arial" panose="020B0604020202020204" pitchFamily="34" charset="0"/>
                <a:sym typeface="Calibri"/>
              </a:rPr>
              <a:t>84</a:t>
            </a:fld>
            <a:endParaRPr lang="en-US" sz="1200" u="none" strike="noStrike" cap="none">
              <a:solidFill>
                <a:schemeClr val="dk1"/>
              </a:solidFill>
              <a:ea typeface="Calibri"/>
              <a:cs typeface="Arial" panose="020B0604020202020204" pitchFamily="34" charset="0"/>
              <a:sym typeface="Calibri"/>
            </a:endParaRPr>
          </a:p>
        </p:txBody>
      </p:sp>
    </p:spTree>
    <p:extLst>
      <p:ext uri="{BB962C8B-B14F-4D97-AF65-F5344CB8AC3E}">
        <p14:creationId xmlns:p14="http://schemas.microsoft.com/office/powerpoint/2010/main" val="26500451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panose="020B0604020202020204" pitchFamily="34" charset="0"/>
                <a:ea typeface="+mn-ea"/>
                <a:cs typeface="+mn-cs"/>
              </a:rPr>
              <a:t>A phase 2, randomized, open-label, multicenter, </a:t>
            </a:r>
            <a:r>
              <a:rPr lang="en-US" sz="1200" b="0" i="0" kern="1200" dirty="0" err="1">
                <a:solidFill>
                  <a:schemeClr val="tx1"/>
                </a:solidFill>
                <a:effectLst/>
                <a:latin typeface="Arial" panose="020B0604020202020204" pitchFamily="34" charset="0"/>
                <a:ea typeface="+mn-ea"/>
                <a:cs typeface="+mn-cs"/>
              </a:rPr>
              <a:t>multiarm</a:t>
            </a:r>
            <a:r>
              <a:rPr lang="en-US" sz="1200" b="0" i="0" kern="1200" dirty="0">
                <a:solidFill>
                  <a:schemeClr val="tx1"/>
                </a:solidFill>
                <a:effectLst/>
                <a:latin typeface="Arial" panose="020B0604020202020204" pitchFamily="34" charset="0"/>
                <a:ea typeface="+mn-ea"/>
                <a:cs typeface="+mn-cs"/>
              </a:rPr>
              <a:t> platform study of neoadjuvant and adjuvant durvalumab ± novel agents in </a:t>
            </a:r>
            <a:r>
              <a:rPr lang="en-US" sz="1200" b="0" i="0" kern="1200" dirty="0" err="1">
                <a:solidFill>
                  <a:schemeClr val="tx1"/>
                </a:solidFill>
                <a:effectLst/>
                <a:latin typeface="Arial" panose="020B0604020202020204" pitchFamily="34" charset="0"/>
                <a:ea typeface="+mn-ea"/>
                <a:cs typeface="+mn-cs"/>
              </a:rPr>
              <a:t>resectable</a:t>
            </a:r>
            <a:r>
              <a:rPr lang="en-US" sz="1200" b="0" i="0" kern="1200" dirty="0">
                <a:solidFill>
                  <a:schemeClr val="tx1"/>
                </a:solidFill>
                <a:effectLst/>
                <a:latin typeface="Arial" panose="020B0604020202020204" pitchFamily="34" charset="0"/>
                <a:ea typeface="+mn-ea"/>
                <a:cs typeface="+mn-cs"/>
              </a:rPr>
              <a:t> non–small-cell lung cancer (NeoCOAST‑2). ClinicalTrials.gov identifier: NCT05061550. Updated June 12, 2025. https://clinicaltrials.gov/study/NCT05061550.</a:t>
            </a:r>
            <a:br>
              <a:rPr lang="en-US" sz="1200" b="0" i="0" kern="1200" dirty="0">
                <a:solidFill>
                  <a:schemeClr val="tx1"/>
                </a:solidFill>
                <a:effectLst/>
                <a:latin typeface="Arial" panose="020B0604020202020204" pitchFamily="34" charset="0"/>
                <a:ea typeface="+mn-ea"/>
                <a:cs typeface="+mn-cs"/>
              </a:rPr>
            </a:br>
            <a:r>
              <a:rPr lang="en-US" sz="1200" b="0" i="0" u="none" strike="noStrike" kern="1200" dirty="0">
                <a:solidFill>
                  <a:schemeClr val="tx1"/>
                </a:solidFill>
                <a:effectLst/>
                <a:latin typeface="Arial" panose="020B0604020202020204" pitchFamily="34" charset="0"/>
                <a:ea typeface="+mn-ea"/>
                <a:cs typeface="+mn-cs"/>
              </a:rPr>
              <a:t>Cascone T, Kar G, Spicer JD, et al. </a:t>
            </a:r>
            <a:r>
              <a:rPr lang="en-US" sz="1200" b="0" i="0" u="none" strike="noStrike" kern="1200" dirty="0" err="1">
                <a:solidFill>
                  <a:schemeClr val="tx1"/>
                </a:solidFill>
                <a:effectLst/>
                <a:latin typeface="Arial" panose="020B0604020202020204" pitchFamily="34" charset="0"/>
                <a:ea typeface="+mn-ea"/>
                <a:cs typeface="+mn-cs"/>
              </a:rPr>
              <a:t>NeoCOAST</a:t>
            </a:r>
            <a:r>
              <a:rPr lang="en-US" sz="1200" b="0" i="0" u="none" strike="noStrike" kern="1200" dirty="0">
                <a:solidFill>
                  <a:schemeClr val="tx1"/>
                </a:solidFill>
                <a:effectLst/>
                <a:latin typeface="Arial" panose="020B0604020202020204" pitchFamily="34" charset="0"/>
                <a:ea typeface="+mn-ea"/>
                <a:cs typeface="+mn-cs"/>
              </a:rPr>
              <a:t>: neoadjuvant durvalumab alone or combined with novel immuno‑oncology agents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non–small‑cell lung cancer: phase II platform trial. Abstract presented at: AACR Annual Meeting; New Orleans, Louisiana; April 8‑13, 2022. Poster CT124.</a:t>
            </a:r>
            <a:r>
              <a:rPr lang="en-US" sz="1200" b="0" i="0" kern="1200" dirty="0">
                <a:solidFill>
                  <a:schemeClr val="tx1"/>
                </a:solidFill>
                <a:effectLst/>
                <a:latin typeface="Arial" panose="020B0604020202020204" pitchFamily="34" charset="0"/>
                <a:ea typeface="+mn-ea"/>
                <a:cs typeface="+mn-cs"/>
              </a:rPr>
              <a:t>​</a:t>
            </a:r>
            <a:br>
              <a:rPr lang="en-US" sz="1200" b="0" i="0" kern="1200" dirty="0">
                <a:solidFill>
                  <a:schemeClr val="tx1"/>
                </a:solidFill>
                <a:effectLst/>
                <a:latin typeface="Arial" panose="020B0604020202020204" pitchFamily="34" charset="0"/>
                <a:ea typeface="+mn-ea"/>
                <a:cs typeface="+mn-cs"/>
              </a:rPr>
            </a:br>
            <a:r>
              <a:rPr lang="en-US" sz="1200" b="0" i="0" u="none" strike="noStrike" kern="1200" dirty="0" err="1">
                <a:solidFill>
                  <a:schemeClr val="tx1"/>
                </a:solidFill>
                <a:effectLst/>
                <a:latin typeface="Arial" panose="020B0604020202020204" pitchFamily="34" charset="0"/>
                <a:ea typeface="+mn-ea"/>
                <a:cs typeface="+mn-cs"/>
              </a:rPr>
              <a:t>Guisier</a:t>
            </a:r>
            <a:r>
              <a:rPr lang="en-US" sz="1200" b="0" i="0" u="none" strike="noStrike" kern="1200" dirty="0">
                <a:solidFill>
                  <a:schemeClr val="tx1"/>
                </a:solidFill>
                <a:effectLst/>
                <a:latin typeface="Arial" panose="020B0604020202020204" pitchFamily="34" charset="0"/>
                <a:ea typeface="+mn-ea"/>
                <a:cs typeface="+mn-cs"/>
              </a:rPr>
              <a:t> F, Insa A, Liberman M, et al. A phase II platform trial of neoadjuvant durvalumab with novel agents in early-stage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NSCLC: design and early translational results. Presented at: ASCO 2023; June 2‑6, 2023; Chicago, IL. Abstract TPS8604.</a:t>
            </a:r>
            <a:r>
              <a:rPr lang="en-US" sz="1200" b="0" i="0" kern="1200" dirty="0">
                <a:solidFill>
                  <a:schemeClr val="tx1"/>
                </a:solidFill>
                <a:effectLst/>
                <a:latin typeface="Arial" panose="020B0604020202020204" pitchFamily="34" charset="0"/>
                <a:ea typeface="+mn-ea"/>
                <a:cs typeface="+mn-cs"/>
              </a:rPr>
              <a:t>​</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85</a:t>
            </a:fld>
            <a:endParaRPr lang="en-US"/>
          </a:p>
        </p:txBody>
      </p:sp>
    </p:spTree>
    <p:extLst>
      <p:ext uri="{BB962C8B-B14F-4D97-AF65-F5344CB8AC3E}">
        <p14:creationId xmlns:p14="http://schemas.microsoft.com/office/powerpoint/2010/main" val="413915911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panose="020B0604020202020204" pitchFamily="34" charset="0"/>
                <a:ea typeface="+mn-ea"/>
                <a:cs typeface="+mn-cs"/>
              </a:rPr>
              <a:t>Cascone T, </a:t>
            </a:r>
            <a:r>
              <a:rPr lang="en-US" sz="1200" b="0" i="0" u="none" strike="noStrike" kern="1200" dirty="0" err="1">
                <a:solidFill>
                  <a:schemeClr val="tx1"/>
                </a:solidFill>
                <a:effectLst/>
                <a:latin typeface="Arial" panose="020B0604020202020204" pitchFamily="34" charset="0"/>
                <a:ea typeface="+mn-ea"/>
                <a:cs typeface="+mn-cs"/>
              </a:rPr>
              <a:t>Guisier</a:t>
            </a:r>
            <a:r>
              <a:rPr lang="en-US" sz="1200" b="0" i="0" u="none" strike="noStrike" kern="1200" dirty="0">
                <a:solidFill>
                  <a:schemeClr val="tx1"/>
                </a:solidFill>
                <a:effectLst/>
                <a:latin typeface="Arial" panose="020B0604020202020204" pitchFamily="34" charset="0"/>
                <a:ea typeface="+mn-ea"/>
                <a:cs typeface="+mn-cs"/>
              </a:rPr>
              <a:t> F, Bonanno L, et al. NeoCOAST‑2: efficacy and safety of neoadjuvant durvalumab plus novel anticancer agents, with chemotherapy, and adjuvant durvalumab ± novel agents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non–small cell lung cancer. Abstract presented at: IASLC World Conference on Lung Cancer (WCLC); San Diego, California; September 8-11, 2024;. Abstract PL02.07.</a:t>
            </a:r>
            <a:r>
              <a:rPr lang="en-US" sz="1200" b="0" i="0" kern="1200" dirty="0">
                <a:solidFill>
                  <a:schemeClr val="tx1"/>
                </a:solidFill>
                <a:effectLst/>
                <a:latin typeface="Arial" panose="020B0604020202020204" pitchFamily="34" charset="0"/>
                <a:ea typeface="+mn-ea"/>
                <a:cs typeface="+mn-cs"/>
              </a:rPr>
              <a:t>​</a:t>
            </a:r>
            <a:endParaRPr lang="en-US" dirty="0"/>
          </a:p>
        </p:txBody>
      </p:sp>
      <p:sp>
        <p:nvSpPr>
          <p:cNvPr id="4" name="Slide Number Placeholder 3"/>
          <p:cNvSpPr>
            <a:spLocks noGrp="1"/>
          </p:cNvSpPr>
          <p:nvPr>
            <p:ph type="sldNum" sz="quarter" idx="5"/>
          </p:nvPr>
        </p:nvSpPr>
        <p:spPr/>
        <p:txBody>
          <a:bodyPr/>
          <a:lstStyle/>
          <a:p>
            <a:fld id="{719BF1FA-8E36-6346-9913-A15D9223FC93}" type="slidenum">
              <a:rPr lang="en-US" smtClean="0"/>
              <a:t>86</a:t>
            </a:fld>
            <a:endParaRPr lang="en-US"/>
          </a:p>
        </p:txBody>
      </p:sp>
    </p:spTree>
    <p:extLst>
      <p:ext uri="{BB962C8B-B14F-4D97-AF65-F5344CB8AC3E}">
        <p14:creationId xmlns:p14="http://schemas.microsoft.com/office/powerpoint/2010/main" val="38824934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H, Kim AW, Felip E, et al. SKYSCRAPER-05: Phase II study of neoadjuvant atezolizumab (</a:t>
            </a:r>
            <a:r>
              <a:rPr lang="en-US" dirty="0" err="1"/>
              <a:t>Atezo</a:t>
            </a:r>
            <a:r>
              <a:rPr lang="en-US" dirty="0"/>
              <a:t>) + </a:t>
            </a:r>
            <a:r>
              <a:rPr lang="en-US" dirty="0" err="1"/>
              <a:t>tiragolumab</a:t>
            </a:r>
            <a:r>
              <a:rPr lang="en-US" dirty="0"/>
              <a:t> (Tira) with or without platinum-based chemotherapy (CT) in patients (pts) with locally advanced </a:t>
            </a:r>
            <a:r>
              <a:rPr lang="en-US" dirty="0" err="1"/>
              <a:t>resectable</a:t>
            </a:r>
            <a:r>
              <a:rPr lang="en-US" dirty="0"/>
              <a:t> stage II‒IIIB NSCLC. Abstract presented at: European Society of Medical Oncology Congress; Paris, France, September 9-13, 2022. Abstract 970TiP.</a:t>
            </a:r>
          </a:p>
          <a:p>
            <a:endParaRPr lang="en-US" dirty="0"/>
          </a:p>
          <a:p>
            <a:r>
              <a:rPr lang="en-US" dirty="0"/>
              <a:t>Pass H, Felip E, Shu CA, et al. SKYSCRAPER-05: Phase II study of perioperative </a:t>
            </a:r>
            <a:r>
              <a:rPr lang="en-US" dirty="0" err="1"/>
              <a:t>tiragolumab</a:t>
            </a:r>
            <a:r>
              <a:rPr lang="en-US" dirty="0"/>
              <a:t> + atezolizumab ±chemotherapy in locally advanced </a:t>
            </a:r>
            <a:r>
              <a:rPr lang="en-US" dirty="0" err="1"/>
              <a:t>resectable</a:t>
            </a:r>
            <a:r>
              <a:rPr lang="en-US" dirty="0"/>
              <a:t> NSCLC. Abstract presented at: IASLC World Conference on Lung Cancer; Barcelona, Spain; September 6-9, 2025. Abstract OA02.01.</a:t>
            </a:r>
          </a:p>
        </p:txBody>
      </p:sp>
      <p:sp>
        <p:nvSpPr>
          <p:cNvPr id="4" name="Slide Number Placeholder 3"/>
          <p:cNvSpPr>
            <a:spLocks noGrp="1"/>
          </p:cNvSpPr>
          <p:nvPr>
            <p:ph type="sldNum" sz="quarter" idx="5"/>
          </p:nvPr>
        </p:nvSpPr>
        <p:spPr/>
        <p:txBody>
          <a:bodyPr/>
          <a:lstStyle/>
          <a:p>
            <a:fld id="{346C45EA-94B1-CB43-BD15-6A8600409710}" type="slidenum">
              <a:rPr lang="en-US" smtClean="0"/>
              <a:pPr/>
              <a:t>87</a:t>
            </a:fld>
            <a:endParaRPr lang="en-US"/>
          </a:p>
        </p:txBody>
      </p:sp>
    </p:spTree>
    <p:extLst>
      <p:ext uri="{BB962C8B-B14F-4D97-AF65-F5344CB8AC3E}">
        <p14:creationId xmlns:p14="http://schemas.microsoft.com/office/powerpoint/2010/main" val="366655636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Pass H, Felip E, Shu CA, et al. SKYSCRAPER-05: Phase II study of perioperative </a:t>
            </a:r>
            <a:r>
              <a:rPr lang="en-US" dirty="0" err="1"/>
              <a:t>tiragolumab</a:t>
            </a:r>
            <a:r>
              <a:rPr lang="en-US" dirty="0"/>
              <a:t> + atezolizumab ±chemotherapy in locally advanced </a:t>
            </a:r>
            <a:r>
              <a:rPr lang="en-US" dirty="0" err="1"/>
              <a:t>resectable</a:t>
            </a:r>
            <a:r>
              <a:rPr lang="en-US" dirty="0"/>
              <a:t> NSCLC. Abstract presented at: IASLC World Conference on Lung Cancer; Barcelona, Spain; September 6-9, 2025. Abstract OA02.01.</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88</a:t>
            </a:fld>
            <a:endParaRPr lang="en-US"/>
          </a:p>
        </p:txBody>
      </p:sp>
    </p:spTree>
    <p:extLst>
      <p:ext uri="{BB962C8B-B14F-4D97-AF65-F5344CB8AC3E}">
        <p14:creationId xmlns:p14="http://schemas.microsoft.com/office/powerpoint/2010/main" val="4794940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Slide Number Placeholder 3">
            <a:extLst>
              <a:ext uri="{FF2B5EF4-FFF2-40B4-BE49-F238E27FC236}">
                <a16:creationId xmlns:a16="http://schemas.microsoft.com/office/drawing/2014/main" id="{627F20A4-77E4-CB6E-7D05-CE4FC2055B05}"/>
              </a:ext>
            </a:extLst>
          </p:cNvPr>
          <p:cNvSpPr>
            <a:spLocks noGrp="1"/>
          </p:cNvSpPr>
          <p:nvPr>
            <p:ph type="sldNum" sz="quarter" idx="4294967295"/>
          </p:nvPr>
        </p:nvSpPr>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ED2923B4-EF08-334A-AE39-A6695B4E49D2}" type="slidenum">
              <a:rPr lang="en-US" altLang="en-US"/>
              <a:pPr/>
              <a:t>89</a:t>
            </a:fld>
            <a:endParaRPr lang="en-US" altLang="en-US"/>
          </a:p>
        </p:txBody>
      </p:sp>
      <p:sp>
        <p:nvSpPr>
          <p:cNvPr id="3" name="Slide Image Placeholder 2">
            <a:extLst>
              <a:ext uri="{FF2B5EF4-FFF2-40B4-BE49-F238E27FC236}">
                <a16:creationId xmlns:a16="http://schemas.microsoft.com/office/drawing/2014/main" id="{358E4A75-2B56-914F-1D53-897C4FFAF68A}"/>
              </a:ext>
            </a:extLst>
          </p:cNvPr>
          <p:cNvSpPr>
            <a:spLocks noGrp="1" noRot="1" noChangeAspect="1"/>
          </p:cNvSpPr>
          <p:nvPr>
            <p:ph type="sldImg"/>
          </p:nvPr>
        </p:nvSpPr>
        <p:spPr/>
      </p:sp>
      <p:sp>
        <p:nvSpPr>
          <p:cNvPr id="4" name="Notes Placeholder 3">
            <a:extLst>
              <a:ext uri="{FF2B5EF4-FFF2-40B4-BE49-F238E27FC236}">
                <a16:creationId xmlns:a16="http://schemas.microsoft.com/office/drawing/2014/main" id="{7BE7CEAD-A755-1AF2-1CD5-2A9AB35AB02E}"/>
              </a:ext>
            </a:extLst>
          </p:cNvPr>
          <p:cNvSpPr>
            <a:spLocks noGrp="1"/>
          </p:cNvSpPr>
          <p:nvPr>
            <p:ph type="body" idx="1"/>
          </p:nvPr>
        </p:nvSpPr>
        <p:spPr/>
        <p:txBody>
          <a:bodyPr/>
          <a:lstStyle/>
          <a:p>
            <a:r>
              <a:rPr lang="en-US" b="1" dirty="0"/>
              <a:t>Slide Notes</a:t>
            </a:r>
          </a:p>
          <a:p>
            <a:r>
              <a:rPr lang="en-US" dirty="0"/>
              <a:t>Sixty-one-year-old patient. He's got some hypertension, hyperlipidemia, he’s smoked for a long time, started early. He presents to his primary care doctor with some blood sputum and some fevers. Gets an X-ray that doesn’t look good, and then had the CT scan, which looks very concerning. </a:t>
            </a: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94200"/>
            <a:ext cx="5486400" cy="3600450"/>
          </a:xfrm>
        </p:spPr>
        <p:txBody>
          <a:bodyPr/>
          <a:lstStyle/>
          <a:p>
            <a:r>
              <a:rPr lang="en-US" sz="1200" b="1" i="0" u="none" strike="noStrike" kern="1200" dirty="0">
                <a:solidFill>
                  <a:schemeClr val="tx1"/>
                </a:solidFill>
                <a:effectLst/>
                <a:latin typeface="Arial" panose="020B0604020202020204" pitchFamily="34" charset="0"/>
                <a:ea typeface="+mn-ea"/>
                <a:cs typeface="+mn-cs"/>
              </a:rPr>
              <a:t>Slide Notes</a:t>
            </a:r>
          </a:p>
          <a:p>
            <a:r>
              <a:rPr lang="en-US" sz="1200" i="0" u="none" strike="noStrike" kern="1200" dirty="0">
                <a:solidFill>
                  <a:schemeClr val="tx1"/>
                </a:solidFill>
                <a:effectLst/>
                <a:latin typeface="Arial" panose="020B0604020202020204" pitchFamily="34" charset="0"/>
                <a:ea typeface="+mn-ea"/>
                <a:cs typeface="+mn-cs"/>
              </a:rPr>
              <a:t>We’ll start our session with a discussion on the theoretical benefits of neoadjuvant. The key point is that if you give the immune checkpoint inhibitor while the tumor is still there, there is a lot more opportunity to find the right new antigens to go after. You're going to get that stronger response because there's more tumor to see and attack.</a:t>
            </a:r>
          </a:p>
          <a:p>
            <a:endParaRPr lang="en-US" sz="1200" b="1" i="0" u="none" strike="noStrike" kern="1200" dirty="0">
              <a:solidFill>
                <a:schemeClr val="tx1"/>
              </a:solidFill>
              <a:effectLst/>
              <a:latin typeface="Arial" panose="020B0604020202020204" pitchFamily="34" charset="0"/>
              <a:ea typeface="+mn-ea"/>
              <a:cs typeface="+mn-cs"/>
            </a:endParaRPr>
          </a:p>
          <a:p>
            <a:r>
              <a:rPr lang="en-US" sz="1200" b="0" i="0" u="none" strike="noStrike" kern="1200" dirty="0">
                <a:solidFill>
                  <a:schemeClr val="tx1"/>
                </a:solidFill>
                <a:effectLst/>
                <a:latin typeface="Arial" panose="020B0604020202020204" pitchFamily="34" charset="0"/>
                <a:ea typeface="+mn-ea"/>
                <a:cs typeface="+mn-cs"/>
              </a:rPr>
              <a:t>Versluis JM, Klinghammer K, Saupe F, et al. Neoadjuvant immunotherapy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non-small cell lung cancer: feasibility and safety results from the NEOSTAR study. </a:t>
            </a:r>
            <a:r>
              <a:rPr lang="en-US" sz="1200" b="0" i="1" u="none" strike="noStrike" kern="1200" dirty="0">
                <a:solidFill>
                  <a:schemeClr val="tx1"/>
                </a:solidFill>
                <a:effectLst/>
                <a:latin typeface="Arial" panose="020B0604020202020204" pitchFamily="34" charset="0"/>
                <a:ea typeface="+mn-ea"/>
                <a:cs typeface="+mn-cs"/>
              </a:rPr>
              <a:t>Nat Med</a:t>
            </a:r>
            <a:r>
              <a:rPr lang="en-US" sz="1200" b="0" i="0" u="none" strike="noStrike" kern="1200" dirty="0">
                <a:solidFill>
                  <a:schemeClr val="tx1"/>
                </a:solidFill>
                <a:effectLst/>
                <a:latin typeface="Arial" panose="020B0604020202020204" pitchFamily="34" charset="0"/>
                <a:ea typeface="+mn-ea"/>
                <a:cs typeface="+mn-cs"/>
              </a:rPr>
              <a:t>. 2020;25(4):475-484.</a:t>
            </a:r>
            <a:r>
              <a:rPr lang="en-US" sz="1200" b="0" i="0" kern="1200" dirty="0">
                <a:solidFill>
                  <a:schemeClr val="tx1"/>
                </a:solidFill>
                <a:effectLst/>
                <a:latin typeface="Arial" panose="020B0604020202020204" pitchFamily="34" charset="0"/>
                <a:ea typeface="+mn-ea"/>
                <a:cs typeface="+mn-cs"/>
              </a:rPr>
              <a:t>​</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9</a:t>
            </a:fld>
            <a:endParaRPr lang="en-US"/>
          </a:p>
        </p:txBody>
      </p:sp>
    </p:spTree>
    <p:extLst>
      <p:ext uri="{BB962C8B-B14F-4D97-AF65-F5344CB8AC3E}">
        <p14:creationId xmlns:p14="http://schemas.microsoft.com/office/powerpoint/2010/main" val="7585682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Slide Number Placeholder 3">
            <a:extLst>
              <a:ext uri="{FF2B5EF4-FFF2-40B4-BE49-F238E27FC236}">
                <a16:creationId xmlns:a16="http://schemas.microsoft.com/office/drawing/2014/main" id="{E511951C-BA9B-3B58-9575-A7245CE1E33E}"/>
              </a:ext>
            </a:extLst>
          </p:cNvPr>
          <p:cNvSpPr>
            <a:spLocks noGrp="1"/>
          </p:cNvSpPr>
          <p:nvPr>
            <p:ph type="sldNum" sz="quarter" idx="4294967295"/>
          </p:nvPr>
        </p:nvSpPr>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3F61A740-4E26-7641-AF27-8684DD0C0FC9}" type="slidenum">
              <a:rPr lang="en-US" altLang="en-US"/>
              <a:pPr/>
              <a:t>90</a:t>
            </a:fld>
            <a:endParaRPr lang="en-US" altLang="en-US"/>
          </a:p>
        </p:txBody>
      </p:sp>
      <p:sp>
        <p:nvSpPr>
          <p:cNvPr id="3" name="Slide Image Placeholder 2">
            <a:extLst>
              <a:ext uri="{FF2B5EF4-FFF2-40B4-BE49-F238E27FC236}">
                <a16:creationId xmlns:a16="http://schemas.microsoft.com/office/drawing/2014/main" id="{B34DB7B7-1DF3-8F6C-43E4-3C92757BCF99}"/>
              </a:ext>
            </a:extLst>
          </p:cNvPr>
          <p:cNvSpPr>
            <a:spLocks noGrp="1" noRot="1" noChangeAspect="1"/>
          </p:cNvSpPr>
          <p:nvPr>
            <p:ph type="sldImg"/>
          </p:nvPr>
        </p:nvSpPr>
        <p:spPr/>
      </p:sp>
      <p:sp>
        <p:nvSpPr>
          <p:cNvPr id="4" name="Notes Placeholder 3">
            <a:extLst>
              <a:ext uri="{FF2B5EF4-FFF2-40B4-BE49-F238E27FC236}">
                <a16:creationId xmlns:a16="http://schemas.microsoft.com/office/drawing/2014/main" id="{00915DBE-0427-CDCB-A585-E1ACD119CFAD}"/>
              </a:ext>
            </a:extLst>
          </p:cNvPr>
          <p:cNvSpPr>
            <a:spLocks noGrp="1"/>
          </p:cNvSpPr>
          <p:nvPr>
            <p:ph type="body" idx="1"/>
          </p:nvPr>
        </p:nvSpPr>
        <p:spPr/>
        <p:txBody>
          <a:bodyPr/>
          <a:lstStyle/>
          <a:p>
            <a:r>
              <a:rPr lang="en-US" b="1" dirty="0"/>
              <a:t>Slide Notes</a:t>
            </a:r>
          </a:p>
          <a:p>
            <a:r>
              <a:rPr lang="en-US" dirty="0"/>
              <a:t>So, in addition to </a:t>
            </a:r>
            <a:r>
              <a:rPr lang="en-US" dirty="0" err="1"/>
              <a:t>biopsying</a:t>
            </a:r>
            <a:r>
              <a:rPr lang="en-US" dirty="0"/>
              <a:t> that primary mass, after tumor board, they talk about doing an endobronchial ultrasound to look at lymph nodes and also to have enough tissue to send for PD-L1, EGFR, and ALK. Most people agree, some of the surgeons are saying they should go straight to surgery, but his PD-L1 is 40%. EGFR and ALK are negative, but he did have some lymph nodes. So neoadjuvant treatment has started. He has 3 cycles chemo and immune therapy. </a:t>
            </a:r>
          </a:p>
          <a:p>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BEAE2-2801-F1AE-361C-C12694BE1E4A}"/>
            </a:ext>
          </a:extLst>
        </p:cNvPr>
        <p:cNvGrpSpPr/>
        <p:nvPr/>
      </p:nvGrpSpPr>
      <p:grpSpPr>
        <a:xfrm>
          <a:off x="0" y="0"/>
          <a:ext cx="0" cy="0"/>
          <a:chOff x="0" y="0"/>
          <a:chExt cx="0" cy="0"/>
        </a:xfrm>
      </p:grpSpPr>
      <p:sp>
        <p:nvSpPr>
          <p:cNvPr id="98307" name="Slide Number Placeholder 3">
            <a:extLst>
              <a:ext uri="{FF2B5EF4-FFF2-40B4-BE49-F238E27FC236}">
                <a16:creationId xmlns:a16="http://schemas.microsoft.com/office/drawing/2014/main" id="{6B2E029D-3D1C-85C8-5BEF-A86373BD99A4}"/>
              </a:ext>
            </a:extLst>
          </p:cNvPr>
          <p:cNvSpPr>
            <a:spLocks noGrp="1"/>
          </p:cNvSpPr>
          <p:nvPr>
            <p:ph type="sldNum" sz="quarter" idx="4294967295"/>
          </p:nvPr>
        </p:nvSpPr>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3F61A740-4E26-7641-AF27-8684DD0C0FC9}" type="slidenum">
              <a:rPr lang="en-US" altLang="en-US"/>
              <a:pPr/>
              <a:t>91</a:t>
            </a:fld>
            <a:endParaRPr lang="en-US" altLang="en-US"/>
          </a:p>
        </p:txBody>
      </p:sp>
      <p:sp>
        <p:nvSpPr>
          <p:cNvPr id="3" name="Slide Image Placeholder 2">
            <a:extLst>
              <a:ext uri="{FF2B5EF4-FFF2-40B4-BE49-F238E27FC236}">
                <a16:creationId xmlns:a16="http://schemas.microsoft.com/office/drawing/2014/main" id="{4633D6FA-76E9-2703-5320-106CE4B895E8}"/>
              </a:ext>
            </a:extLst>
          </p:cNvPr>
          <p:cNvSpPr>
            <a:spLocks noGrp="1" noRot="1" noChangeAspect="1"/>
          </p:cNvSpPr>
          <p:nvPr>
            <p:ph type="sldImg"/>
          </p:nvPr>
        </p:nvSpPr>
        <p:spPr/>
      </p:sp>
      <p:sp>
        <p:nvSpPr>
          <p:cNvPr id="4" name="Notes Placeholder 3">
            <a:extLst>
              <a:ext uri="{FF2B5EF4-FFF2-40B4-BE49-F238E27FC236}">
                <a16:creationId xmlns:a16="http://schemas.microsoft.com/office/drawing/2014/main" id="{4FD1C833-1F14-3B74-F08C-A7EEB6E87504}"/>
              </a:ext>
            </a:extLst>
          </p:cNvPr>
          <p:cNvSpPr>
            <a:spLocks noGrp="1"/>
          </p:cNvSpPr>
          <p:nvPr>
            <p:ph type="body" idx="1"/>
          </p:nvPr>
        </p:nvSpPr>
        <p:spPr/>
        <p:txBody>
          <a:bodyPr/>
          <a:lstStyle/>
          <a:p>
            <a:r>
              <a:rPr lang="en-US" b="1" dirty="0"/>
              <a:t>Slide Notes</a:t>
            </a:r>
          </a:p>
          <a:p>
            <a:r>
              <a:rPr lang="en-US" dirty="0"/>
              <a:t>He starts to feel really tired. TSH is checked; it's high. T4 is low. They check for ACTH and cortisol levels. Important, because you want to make sure you're not dealing with more than just thyroid dysfunction in the endocrine system. Started on thyroid replacement, starts to feel better. Goes to surgery. He still has some viable residual tumor, but it's much improved from where it was at the beginning. </a:t>
            </a:r>
          </a:p>
          <a:p>
            <a:endParaRPr lang="en-US" dirty="0"/>
          </a:p>
        </p:txBody>
      </p:sp>
    </p:spTree>
    <p:extLst>
      <p:ext uri="{BB962C8B-B14F-4D97-AF65-F5344CB8AC3E}">
        <p14:creationId xmlns:p14="http://schemas.microsoft.com/office/powerpoint/2010/main" val="60282516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8883A-FF31-C238-8A41-6DE11BB631C3}"/>
            </a:ext>
          </a:extLst>
        </p:cNvPr>
        <p:cNvGrpSpPr/>
        <p:nvPr/>
      </p:nvGrpSpPr>
      <p:grpSpPr>
        <a:xfrm>
          <a:off x="0" y="0"/>
          <a:ext cx="0" cy="0"/>
          <a:chOff x="0" y="0"/>
          <a:chExt cx="0" cy="0"/>
        </a:xfrm>
      </p:grpSpPr>
      <p:sp>
        <p:nvSpPr>
          <p:cNvPr id="98307" name="Slide Number Placeholder 3">
            <a:extLst>
              <a:ext uri="{FF2B5EF4-FFF2-40B4-BE49-F238E27FC236}">
                <a16:creationId xmlns:a16="http://schemas.microsoft.com/office/drawing/2014/main" id="{8C9C119F-C41F-43E8-2BDA-9B2A9AF9FEFA}"/>
              </a:ext>
            </a:extLst>
          </p:cNvPr>
          <p:cNvSpPr>
            <a:spLocks noGrp="1"/>
          </p:cNvSpPr>
          <p:nvPr>
            <p:ph type="sldNum" sz="quarter" idx="4294967295"/>
          </p:nvPr>
        </p:nvSpPr>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3F61A740-4E26-7641-AF27-8684DD0C0FC9}" type="slidenum">
              <a:rPr lang="en-US" altLang="en-US"/>
              <a:pPr/>
              <a:t>92</a:t>
            </a:fld>
            <a:endParaRPr lang="en-US" altLang="en-US"/>
          </a:p>
        </p:txBody>
      </p:sp>
      <p:sp>
        <p:nvSpPr>
          <p:cNvPr id="3" name="Slide Image Placeholder 2">
            <a:extLst>
              <a:ext uri="{FF2B5EF4-FFF2-40B4-BE49-F238E27FC236}">
                <a16:creationId xmlns:a16="http://schemas.microsoft.com/office/drawing/2014/main" id="{6647F9B8-A754-0D4F-B4D6-FDA8A4F601D9}"/>
              </a:ext>
            </a:extLst>
          </p:cNvPr>
          <p:cNvSpPr>
            <a:spLocks noGrp="1" noRot="1" noChangeAspect="1"/>
          </p:cNvSpPr>
          <p:nvPr>
            <p:ph type="sldImg"/>
          </p:nvPr>
        </p:nvSpPr>
        <p:spPr/>
      </p:sp>
      <p:sp>
        <p:nvSpPr>
          <p:cNvPr id="4" name="Notes Placeholder 3">
            <a:extLst>
              <a:ext uri="{FF2B5EF4-FFF2-40B4-BE49-F238E27FC236}">
                <a16:creationId xmlns:a16="http://schemas.microsoft.com/office/drawing/2014/main" id="{855B0F57-9622-80F7-0A38-82AA2072F880}"/>
              </a:ext>
            </a:extLst>
          </p:cNvPr>
          <p:cNvSpPr>
            <a:spLocks noGrp="1"/>
          </p:cNvSpPr>
          <p:nvPr>
            <p:ph type="body" idx="1"/>
          </p:nvPr>
        </p:nvSpPr>
        <p:spPr/>
        <p:txBody>
          <a:bodyPr/>
          <a:lstStyle/>
          <a:p>
            <a:r>
              <a:rPr lang="en-US" b="1" dirty="0"/>
              <a:t>Slide Notes</a:t>
            </a:r>
          </a:p>
          <a:p>
            <a:r>
              <a:rPr lang="en-US" dirty="0"/>
              <a:t>And so then the question is, do you continue additional treatment or not? He didn't have a major pathological response, but it was good. What if he'd had a path CR? Would you give adjuvant treatment? </a:t>
            </a:r>
          </a:p>
        </p:txBody>
      </p:sp>
    </p:spTree>
    <p:extLst>
      <p:ext uri="{BB962C8B-B14F-4D97-AF65-F5344CB8AC3E}">
        <p14:creationId xmlns:p14="http://schemas.microsoft.com/office/powerpoint/2010/main" val="133907052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 </a:t>
            </a:r>
          </a:p>
          <a:p>
            <a:r>
              <a:rPr lang="en-US" dirty="0"/>
              <a:t>So questions from our case. Who determines </a:t>
            </a:r>
            <a:r>
              <a:rPr lang="en-US" dirty="0" err="1"/>
              <a:t>resectability</a:t>
            </a:r>
            <a:r>
              <a:rPr lang="en-US" dirty="0"/>
              <a:t>? Do we have to wait for overall survival data to mature before we make decisions? Which biomarkers are ready? What about CT DNA? I don't think it's quite there, but getting there. If immune-related adverse events develop, how do you decide when to go to surgery? Do patients with a path CR need adjuvant, and what is the sentiment about potential for subcutaneous immune checkpoint inhibitors? A lot of excitement about that.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93</a:t>
            </a:fld>
            <a:endParaRPr lang="en-US"/>
          </a:p>
        </p:txBody>
      </p:sp>
    </p:spTree>
    <p:extLst>
      <p:ext uri="{BB962C8B-B14F-4D97-AF65-F5344CB8AC3E}">
        <p14:creationId xmlns:p14="http://schemas.microsoft.com/office/powerpoint/2010/main" val="179694003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6900"/>
            <a:ext cx="5486400" cy="3600450"/>
          </a:xfrm>
        </p:spPr>
        <p:txBody>
          <a:bodyPr/>
          <a:lstStyle/>
          <a:p>
            <a:r>
              <a:rPr lang="en-US" b="1" dirty="0"/>
              <a:t>Slide Notes</a:t>
            </a:r>
          </a:p>
          <a:p>
            <a:r>
              <a:rPr lang="en-US" dirty="0"/>
              <a:t>In conclusion, whether you give neoadjuvant, adjuvant, or perioperative, they're all reasonable approaches for certain patients. Multidisciplinary tumor board discussions are critical. Testing for EGFR, ALK, PD-L1 is critical. If you do find EGFR and ALK, we've got great data for adjuvant now in both of those settings, and neoadjuvant with the </a:t>
            </a:r>
            <a:r>
              <a:rPr lang="en-US" dirty="0" err="1"/>
              <a:t>NeoADAURA</a:t>
            </a:r>
            <a:r>
              <a:rPr lang="en-US" dirty="0"/>
              <a:t>. For Stage 3, chemo immune therapy up-front, critical. Stage 1 and 2, maybe some can go to surgery.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94</a:t>
            </a:fld>
            <a:endParaRPr lang="en-US"/>
          </a:p>
        </p:txBody>
      </p:sp>
    </p:spTree>
    <p:extLst>
      <p:ext uri="{BB962C8B-B14F-4D97-AF65-F5344CB8AC3E}">
        <p14:creationId xmlns:p14="http://schemas.microsoft.com/office/powerpoint/2010/main" val="17775566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581F8-F8A3-6760-25BC-21AEC32F9A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6829F7-A9D7-99FA-5619-86A5696080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860E16-B588-0CFD-681D-61F319C5A6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F7EEB7-C647-09E5-9EBE-031A3C8E8164}"/>
              </a:ext>
            </a:extLst>
          </p:cNvPr>
          <p:cNvSpPr>
            <a:spLocks noGrp="1"/>
          </p:cNvSpPr>
          <p:nvPr>
            <p:ph type="sldNum" sz="quarter" idx="5"/>
          </p:nvPr>
        </p:nvSpPr>
        <p:spPr/>
        <p:txBody>
          <a:bodyPr/>
          <a:lstStyle/>
          <a:p>
            <a:fld id="{346C45EA-94B1-CB43-BD15-6A8600409710}" type="slidenum">
              <a:rPr lang="en-US" smtClean="0"/>
              <a:pPr/>
              <a:t>95</a:t>
            </a:fld>
            <a:endParaRPr lang="en-US"/>
          </a:p>
        </p:txBody>
      </p:sp>
    </p:spTree>
    <p:extLst>
      <p:ext uri="{BB962C8B-B14F-4D97-AF65-F5344CB8AC3E}">
        <p14:creationId xmlns:p14="http://schemas.microsoft.com/office/powerpoint/2010/main" val="22228600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userDrawn="1"/>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a:latin typeface="Arial" panose="020B0604020202020204" pitchFamily="34" charset="0"/>
            </a:endParaRPr>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userDrawn="1"/>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1662888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1499E-30FF-E519-D9DE-2160B63460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B15A39-EAEA-851D-F80C-4D34BB4208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27E1D6-75C0-1E4F-CBC1-41D4689E2537}"/>
              </a:ext>
            </a:extLst>
          </p:cNvPr>
          <p:cNvSpPr>
            <a:spLocks noGrp="1"/>
          </p:cNvSpPr>
          <p:nvPr>
            <p:ph type="dt" sz="half" idx="10"/>
          </p:nvPr>
        </p:nvSpPr>
        <p:spPr/>
        <p:txBody>
          <a:bodyPr/>
          <a:lstStyle>
            <a:lvl1pPr>
              <a:defRPr b="0" i="0">
                <a:latin typeface="Arial" panose="020B0604020202020204" pitchFamily="34" charset="0"/>
              </a:defRPr>
            </a:lvl1pPr>
          </a:lstStyle>
          <a:p>
            <a:fld id="{5BBBC4C4-0E4C-6E48-A781-F503012E7CC3}" type="datetimeFigureOut">
              <a:rPr lang="en-US" smtClean="0"/>
              <a:pPr/>
              <a:t>9/29/2025</a:t>
            </a:fld>
            <a:endParaRPr lang="en-US"/>
          </a:p>
        </p:txBody>
      </p:sp>
      <p:sp>
        <p:nvSpPr>
          <p:cNvPr id="5" name="Footer Placeholder 4">
            <a:extLst>
              <a:ext uri="{FF2B5EF4-FFF2-40B4-BE49-F238E27FC236}">
                <a16:creationId xmlns:a16="http://schemas.microsoft.com/office/drawing/2014/main" id="{352A6C41-124C-A95F-4D07-65C589A211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295F7B-B16E-0069-2057-58BD9791776E}"/>
              </a:ext>
            </a:extLst>
          </p:cNvPr>
          <p:cNvSpPr>
            <a:spLocks noGrp="1"/>
          </p:cNvSpPr>
          <p:nvPr>
            <p:ph type="sldNum" sz="quarter" idx="12"/>
          </p:nvPr>
        </p:nvSpPr>
        <p:spPr/>
        <p:txBody>
          <a:bodyPr/>
          <a:lstStyle>
            <a:lvl1pPr>
              <a:defRPr b="0" i="0">
                <a:latin typeface="Arial" panose="020B0604020202020204" pitchFamily="34" charset="0"/>
              </a:defRPr>
            </a:lvl1pPr>
          </a:lstStyle>
          <a:p>
            <a:fld id="{13385F1C-8219-854F-B4A6-341413686433}" type="slidenum">
              <a:rPr lang="en-US" smtClean="0"/>
              <a:pPr/>
              <a:t>‹#›</a:t>
            </a:fld>
            <a:endParaRPr lang="en-US"/>
          </a:p>
        </p:txBody>
      </p:sp>
    </p:spTree>
    <p:extLst>
      <p:ext uri="{BB962C8B-B14F-4D97-AF65-F5344CB8AC3E}">
        <p14:creationId xmlns:p14="http://schemas.microsoft.com/office/powerpoint/2010/main" val="310380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6" y="313267"/>
            <a:ext cx="11436349" cy="914660"/>
          </a:xfrm>
        </p:spPr>
        <p:txBody>
          <a:bodyPr lIns="0" tIns="0" rIns="0" bIns="45720" anchor="b">
            <a:normAutofit/>
          </a:bodyPr>
          <a:lstStyle>
            <a:lvl1pPr>
              <a:defRPr sz="3600" b="0">
                <a:solidFill>
                  <a:schemeClr val="tx1"/>
                </a:solidFill>
                <a:latin typeface="Arial" panose="020B0604020202020204" pitchFamily="34" charset="0"/>
                <a:cs typeface="Arial" panose="020B0604020202020204" pitchFamily="34" charset="0"/>
              </a:defRPr>
            </a:lvl1pPr>
          </a:lstStyle>
          <a:p>
            <a:r>
              <a:rPr lang="en-US"/>
              <a:t>&lt;Slide Title&gt;</a:t>
            </a:r>
          </a:p>
        </p:txBody>
      </p:sp>
      <p:sp>
        <p:nvSpPr>
          <p:cNvPr id="3" name="Content Placeholder 2"/>
          <p:cNvSpPr>
            <a:spLocks noGrp="1"/>
          </p:cNvSpPr>
          <p:nvPr>
            <p:ph idx="1"/>
          </p:nvPr>
        </p:nvSpPr>
        <p:spPr>
          <a:xfrm>
            <a:off x="377827" y="1598086"/>
            <a:ext cx="11436348" cy="4482044"/>
          </a:xfrm>
          <a:prstGeom prst="rect">
            <a:avLst/>
          </a:prstGeom>
        </p:spPr>
        <p:txBody>
          <a:bodyPr lIns="0" tIns="0" rIns="0" bIns="0">
            <a:normAutofit/>
          </a:bodyPr>
          <a:lstStyle>
            <a:lvl1pPr>
              <a:lnSpc>
                <a:spcPct val="100000"/>
              </a:lnSpc>
              <a:spcBef>
                <a:spcPts val="0"/>
              </a:spcBef>
              <a:defRPr sz="2400">
                <a:solidFill>
                  <a:schemeClr val="tx1"/>
                </a:solidFill>
                <a:latin typeface="Arial" panose="020B0604020202020204" pitchFamily="34" charset="0"/>
                <a:cs typeface="Arial" panose="020B0604020202020204" pitchFamily="34" charset="0"/>
              </a:defRPr>
            </a:lvl1pPr>
            <a:lvl2pPr marL="829014" indent="-219445">
              <a:lnSpc>
                <a:spcPct val="100000"/>
              </a:lnSpc>
              <a:spcBef>
                <a:spcPts val="0"/>
              </a:spcBef>
              <a:buClr>
                <a:srgbClr val="00857C"/>
              </a:buClr>
              <a:buSzPct val="100000"/>
              <a:buFont typeface="Arial Narrow" panose="020B0606020202030204" pitchFamily="34" charset="0"/>
              <a:buChar char="–"/>
              <a:defRPr sz="2000">
                <a:solidFill>
                  <a:schemeClr val="tx1"/>
                </a:solidFill>
                <a:latin typeface="Arial" panose="020B0604020202020204" pitchFamily="34" charset="0"/>
                <a:cs typeface="Arial" panose="020B0604020202020204" pitchFamily="34" charset="0"/>
              </a:defRPr>
            </a:lvl2pPr>
            <a:lvl3pPr marL="1377628" indent="-158488">
              <a:lnSpc>
                <a:spcPct val="100000"/>
              </a:lnSpc>
              <a:spcBef>
                <a:spcPts val="0"/>
              </a:spcBef>
              <a:buClr>
                <a:srgbClr val="00857C"/>
              </a:buClr>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3pPr>
            <a:lvl4pPr marL="1828709" indent="-156625">
              <a:lnSpc>
                <a:spcPct val="100000"/>
              </a:lnSpc>
              <a:spcBef>
                <a:spcPts val="0"/>
              </a:spcBef>
              <a:buSzPct val="100000"/>
              <a:tabLst/>
              <a:defRPr sz="1600">
                <a:solidFill>
                  <a:schemeClr val="tx1"/>
                </a:solidFill>
                <a:latin typeface="Arial" panose="020B0604020202020204" pitchFamily="34" charset="0"/>
                <a:cs typeface="Arial" panose="020B0604020202020204" pitchFamily="34" charset="0"/>
              </a:defRPr>
            </a:lvl4pPr>
            <a:lvl5pPr marL="2438278">
              <a:lnSpc>
                <a:spcPct val="100000"/>
              </a:lnSpc>
              <a:spcBef>
                <a:spcPts val="0"/>
              </a:spcBef>
              <a:defRPr sz="1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6" y="1227932"/>
            <a:ext cx="11436351"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0"/>
            <a:ext cx="4572000" cy="252239"/>
          </a:xfrm>
        </p:spPr>
        <p:txBody>
          <a:bodyPr tIns="45720" rIns="137160">
            <a:noAutofit/>
          </a:bodyPr>
          <a:lstStyle>
            <a:lvl1pPr marL="0" indent="0" algn="r">
              <a:buFontTx/>
              <a:buNone/>
              <a:defRPr sz="1200" b="0" i="0">
                <a:latin typeface="Arial" panose="020B0604020202020204" pitchFamily="34" charset="0"/>
              </a:defRPr>
            </a:lvl1pPr>
            <a:lvl2pPr marL="609569" indent="0">
              <a:buFontTx/>
              <a:buNone/>
              <a:defRPr/>
            </a:lvl2pPr>
            <a:lvl3pPr marL="1217022" indent="0">
              <a:buFontTx/>
              <a:buNone/>
              <a:defRPr/>
            </a:lvl3pPr>
            <a:lvl4pPr marL="1680549" indent="0">
              <a:buFontTx/>
              <a:buNone/>
              <a:defRPr/>
            </a:lvl4pPr>
            <a:lvl5pPr marL="2141960" indent="0">
              <a:buFontTx/>
              <a:buNone/>
              <a:defRPr/>
            </a:lvl5pPr>
          </a:lstStyle>
          <a:p>
            <a:pPr lvl="0"/>
            <a:r>
              <a:rPr lang="en-US"/>
              <a:t>Label for locking</a:t>
            </a:r>
          </a:p>
        </p:txBody>
      </p:sp>
      <p:sp>
        <p:nvSpPr>
          <p:cNvPr id="8" name="Footer Placeholder 2">
            <a:extLst>
              <a:ext uri="{FF2B5EF4-FFF2-40B4-BE49-F238E27FC236}">
                <a16:creationId xmlns:a16="http://schemas.microsoft.com/office/drawing/2014/main" id="{57B7DAE8-9A88-41ED-9152-A2693AB22A3F}"/>
              </a:ext>
            </a:extLst>
          </p:cNvPr>
          <p:cNvSpPr>
            <a:spLocks noGrp="1"/>
          </p:cNvSpPr>
          <p:nvPr>
            <p:ph type="ftr" sz="quarter" idx="3"/>
          </p:nvPr>
        </p:nvSpPr>
        <p:spPr>
          <a:xfrm>
            <a:off x="-1" y="6356349"/>
            <a:ext cx="12192001" cy="501651"/>
          </a:xfrm>
          <a:prstGeom prst="rect">
            <a:avLst/>
          </a:prstGeom>
        </p:spPr>
        <p:txBody>
          <a:bodyPr vert="horz" lIns="137160" tIns="0" rIns="137160" bIns="91440" rtlCol="0" anchor="b" anchorCtr="0"/>
          <a:lstStyle>
            <a:lvl1pPr algn="l">
              <a:defRPr sz="1000" b="0" i="0">
                <a:solidFill>
                  <a:schemeClr val="tx1"/>
                </a:solidFill>
                <a:latin typeface="Arial" panose="020B0604020202020204" pitchFamily="34" charset="0"/>
              </a:defRPr>
            </a:lvl1pPr>
          </a:lstStyle>
          <a:p>
            <a:endParaRPr lang="en-US"/>
          </a:p>
        </p:txBody>
      </p:sp>
      <p:cxnSp>
        <p:nvCxnSpPr>
          <p:cNvPr id="7" name="Straight Connector 6">
            <a:extLst>
              <a:ext uri="{FF2B5EF4-FFF2-40B4-BE49-F238E27FC236}">
                <a16:creationId xmlns:a16="http://schemas.microsoft.com/office/drawing/2014/main" id="{7BFEA7A5-3F17-415D-9FE7-A1C5710216A2}"/>
              </a:ext>
            </a:extLst>
          </p:cNvPr>
          <p:cNvCxnSpPr/>
          <p:nvPr userDrawn="1"/>
        </p:nvCxnSpPr>
        <p:spPr>
          <a:xfrm>
            <a:off x="377826" y="1227932"/>
            <a:ext cx="11436351"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18809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00BB-562D-104D-96D2-0A6354843189}"/>
              </a:ext>
            </a:extLst>
          </p:cNvPr>
          <p:cNvSpPr>
            <a:spLocks noGrp="1"/>
          </p:cNvSpPr>
          <p:nvPr>
            <p:ph type="title"/>
          </p:nvPr>
        </p:nvSpPr>
        <p:spPr/>
        <p:txBody>
          <a:bodyPr/>
          <a:lstStyle>
            <a:lvl1pPr>
              <a:defRPr sz="3200">
                <a:solidFill>
                  <a:srgbClr val="433F3F"/>
                </a:solidFill>
              </a:defRPr>
            </a:lvl1pPr>
          </a:lstStyle>
          <a:p>
            <a:r>
              <a:rPr lang="en-US"/>
              <a:t>Click to edit Master title style</a:t>
            </a:r>
          </a:p>
        </p:txBody>
      </p:sp>
      <p:sp>
        <p:nvSpPr>
          <p:cNvPr id="5" name="Text Placeholder 4">
            <a:extLst>
              <a:ext uri="{FF2B5EF4-FFF2-40B4-BE49-F238E27FC236}">
                <a16:creationId xmlns:a16="http://schemas.microsoft.com/office/drawing/2014/main" id="{F6C3CF23-467C-E84B-9ED0-3F6C920E8885}"/>
              </a:ext>
            </a:extLst>
          </p:cNvPr>
          <p:cNvSpPr>
            <a:spLocks noGrp="1"/>
          </p:cNvSpPr>
          <p:nvPr>
            <p:ph type="body" sz="quarter" idx="11"/>
          </p:nvPr>
        </p:nvSpPr>
        <p:spPr>
          <a:xfrm>
            <a:off x="355601" y="1365252"/>
            <a:ext cx="11459633" cy="4986867"/>
          </a:xfrm>
        </p:spPr>
        <p:txBody>
          <a:bodyPr/>
          <a:lstStyle>
            <a:lvl1pPr marL="228600" indent="-228600">
              <a:spcBef>
                <a:spcPts val="1200"/>
              </a:spcBef>
              <a:buClr>
                <a:schemeClr val="tx1"/>
              </a:buClr>
              <a:defRPr sz="2400">
                <a:solidFill>
                  <a:srgbClr val="433F3F"/>
                </a:solidFill>
              </a:defRPr>
            </a:lvl1pPr>
            <a:lvl3pPr>
              <a:buClr>
                <a:schemeClr val="tx1"/>
              </a:buClr>
              <a:defRPr sz="2000">
                <a:solidFill>
                  <a:srgbClr val="433F3F"/>
                </a:solidFill>
              </a:defRPr>
            </a:lvl3pPr>
            <a:lvl4pPr marL="685800">
              <a:buClr>
                <a:schemeClr val="tx1"/>
              </a:buClr>
              <a:defRPr sz="2000">
                <a:solidFill>
                  <a:srgbClr val="433F3F"/>
                </a:solidFill>
              </a:defRPr>
            </a:lvl4pPr>
            <a:lvl5pPr>
              <a:buClr>
                <a:schemeClr val="tx1"/>
              </a:buClr>
              <a:defRPr sz="2000">
                <a:solidFill>
                  <a:srgbClr val="433F3F"/>
                </a:solidFill>
              </a:defRPr>
            </a:lvl5pPr>
          </a:lstStyle>
          <a:p>
            <a:pPr lvl="0"/>
            <a:r>
              <a:rPr lang="en-US"/>
              <a:t>Click to edit Master text styles</a:t>
            </a:r>
          </a:p>
          <a:p>
            <a:pPr lvl="2"/>
            <a:r>
              <a:rPr lang="en-US"/>
              <a:t>Second level</a:t>
            </a:r>
          </a:p>
          <a:p>
            <a:pPr lvl="3"/>
            <a:r>
              <a:rPr lang="en-US"/>
              <a:t>Third level</a:t>
            </a:r>
          </a:p>
          <a:p>
            <a:pPr lvl="4"/>
            <a:r>
              <a:rPr lang="en-US"/>
              <a:t>Fourth level</a:t>
            </a:r>
          </a:p>
        </p:txBody>
      </p:sp>
      <p:sp>
        <p:nvSpPr>
          <p:cNvPr id="6" name="TextBox 5">
            <a:extLst>
              <a:ext uri="{FF2B5EF4-FFF2-40B4-BE49-F238E27FC236}">
                <a16:creationId xmlns:a16="http://schemas.microsoft.com/office/drawing/2014/main" id="{C200E4CC-FB03-544E-8E87-7CDCD6CEC11A}"/>
              </a:ext>
            </a:extLst>
          </p:cNvPr>
          <p:cNvSpPr txBox="1"/>
          <p:nvPr userDrawn="1"/>
        </p:nvSpPr>
        <p:spPr>
          <a:xfrm>
            <a:off x="6233459" y="0"/>
            <a:ext cx="5958543" cy="256352"/>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66" b="0" i="0">
                <a:solidFill>
                  <a:srgbClr val="433F3F"/>
                </a:solidFill>
                <a:latin typeface="Arial" panose="020B0604020202020204" pitchFamily="34" charset="0"/>
              </a:rPr>
              <a:t>CheckMate 816 (NIVO + chemo vs chemo): 3-y results by tumor PD-L1 expression</a:t>
            </a:r>
          </a:p>
        </p:txBody>
      </p:sp>
    </p:spTree>
    <p:extLst>
      <p:ext uri="{BB962C8B-B14F-4D97-AF65-F5344CB8AC3E}">
        <p14:creationId xmlns:p14="http://schemas.microsoft.com/office/powerpoint/2010/main" val="2642909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00BB-562D-104D-96D2-0A6354843189}"/>
              </a:ext>
            </a:extLst>
          </p:cNvPr>
          <p:cNvSpPr>
            <a:spLocks noGrp="1"/>
          </p:cNvSpPr>
          <p:nvPr>
            <p:ph type="title"/>
          </p:nvPr>
        </p:nvSpPr>
        <p:spPr>
          <a:xfrm>
            <a:off x="378462" y="160869"/>
            <a:ext cx="11432977" cy="677333"/>
          </a:xfrm>
        </p:spPr>
        <p:txBody>
          <a:bodyPr/>
          <a:lstStyle>
            <a:lvl1pPr>
              <a:defRPr sz="3200">
                <a:solidFill>
                  <a:srgbClr val="433F3F"/>
                </a:solidFill>
              </a:defRPr>
            </a:lvl1pPr>
          </a:lstStyle>
          <a:p>
            <a:r>
              <a:rPr lang="en-US"/>
              <a:t>Click to edit Master title style</a:t>
            </a:r>
          </a:p>
        </p:txBody>
      </p:sp>
      <p:sp>
        <p:nvSpPr>
          <p:cNvPr id="5" name="Text Placeholder 4">
            <a:extLst>
              <a:ext uri="{FF2B5EF4-FFF2-40B4-BE49-F238E27FC236}">
                <a16:creationId xmlns:a16="http://schemas.microsoft.com/office/drawing/2014/main" id="{F6C3CF23-467C-E84B-9ED0-3F6C920E8885}"/>
              </a:ext>
            </a:extLst>
          </p:cNvPr>
          <p:cNvSpPr>
            <a:spLocks noGrp="1"/>
          </p:cNvSpPr>
          <p:nvPr>
            <p:ph type="body" sz="quarter" idx="11"/>
          </p:nvPr>
        </p:nvSpPr>
        <p:spPr>
          <a:xfrm>
            <a:off x="355601" y="1365252"/>
            <a:ext cx="11459633" cy="4986867"/>
          </a:xfrm>
        </p:spPr>
        <p:txBody>
          <a:bodyPr/>
          <a:lstStyle>
            <a:lvl1pPr marL="228600" indent="-228600">
              <a:spcBef>
                <a:spcPts val="1200"/>
              </a:spcBef>
              <a:buClr>
                <a:schemeClr val="tx1"/>
              </a:buClr>
              <a:defRPr sz="2400">
                <a:solidFill>
                  <a:srgbClr val="433F3F"/>
                </a:solidFill>
              </a:defRPr>
            </a:lvl1pPr>
            <a:lvl3pPr>
              <a:buClr>
                <a:schemeClr val="tx1"/>
              </a:buClr>
              <a:defRPr sz="2000">
                <a:solidFill>
                  <a:srgbClr val="433F3F"/>
                </a:solidFill>
              </a:defRPr>
            </a:lvl3pPr>
            <a:lvl4pPr marL="685800">
              <a:buClr>
                <a:schemeClr val="tx1"/>
              </a:buClr>
              <a:defRPr sz="2000">
                <a:solidFill>
                  <a:srgbClr val="433F3F"/>
                </a:solidFill>
              </a:defRPr>
            </a:lvl4pPr>
            <a:lvl5pPr>
              <a:buClr>
                <a:schemeClr val="tx1"/>
              </a:buClr>
              <a:defRPr sz="2000">
                <a:solidFill>
                  <a:srgbClr val="433F3F"/>
                </a:solidFill>
              </a:defRPr>
            </a:lvl5pPr>
          </a:lstStyle>
          <a:p>
            <a:pPr lvl="0"/>
            <a:r>
              <a:rPr lang="en-US"/>
              <a:t>Click to edit Master text styles</a:t>
            </a:r>
          </a:p>
          <a:p>
            <a:pPr lvl="2"/>
            <a:r>
              <a:rPr lang="en-US"/>
              <a:t>Second level</a:t>
            </a:r>
          </a:p>
          <a:p>
            <a:pPr lvl="3"/>
            <a:r>
              <a:rPr lang="en-US"/>
              <a:t>Third level</a:t>
            </a:r>
          </a:p>
          <a:p>
            <a:pPr lvl="4"/>
            <a:r>
              <a:rPr lang="en-US"/>
              <a:t>Fourth level</a:t>
            </a:r>
          </a:p>
        </p:txBody>
      </p:sp>
      <p:sp>
        <p:nvSpPr>
          <p:cNvPr id="6" name="TextBox 5">
            <a:extLst>
              <a:ext uri="{FF2B5EF4-FFF2-40B4-BE49-F238E27FC236}">
                <a16:creationId xmlns:a16="http://schemas.microsoft.com/office/drawing/2014/main" id="{C200E4CC-FB03-544E-8E87-7CDCD6CEC11A}"/>
              </a:ext>
            </a:extLst>
          </p:cNvPr>
          <p:cNvSpPr txBox="1"/>
          <p:nvPr userDrawn="1"/>
        </p:nvSpPr>
        <p:spPr>
          <a:xfrm>
            <a:off x="9286088" y="0"/>
            <a:ext cx="2905914" cy="256352"/>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66" b="0" i="0" err="1">
                <a:solidFill>
                  <a:srgbClr val="433F3F"/>
                </a:solidFill>
                <a:latin typeface="Arial" panose="020B0604020202020204" pitchFamily="34" charset="0"/>
              </a:rPr>
              <a:t>CheckMate</a:t>
            </a:r>
            <a:r>
              <a:rPr lang="en-US" sz="1066" b="0" i="0">
                <a:solidFill>
                  <a:srgbClr val="433F3F"/>
                </a:solidFill>
                <a:latin typeface="Arial" panose="020B0604020202020204" pitchFamily="34" charset="0"/>
              </a:rPr>
              <a:t> 816: 4-y survival update</a:t>
            </a:r>
          </a:p>
        </p:txBody>
      </p:sp>
    </p:spTree>
    <p:extLst>
      <p:ext uri="{BB962C8B-B14F-4D97-AF65-F5344CB8AC3E}">
        <p14:creationId xmlns:p14="http://schemas.microsoft.com/office/powerpoint/2010/main" val="818554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EA08E02-E49B-4D15-9914-6D64C273885D}"/>
              </a:ext>
            </a:extLst>
          </p:cNvPr>
          <p:cNvSpPr>
            <a:spLocks noGrp="1"/>
          </p:cNvSpPr>
          <p:nvPr>
            <p:ph type="body" sz="quarter" idx="10"/>
          </p:nvPr>
        </p:nvSpPr>
        <p:spPr>
          <a:xfrm>
            <a:off x="553915" y="1019909"/>
            <a:ext cx="11175023" cy="4877971"/>
          </a:xfrm>
          <a:prstGeom prst="rect">
            <a:avLst/>
          </a:prstGeom>
        </p:spPr>
        <p:txBody>
          <a:bodyPr>
            <a:noAutofit/>
          </a:bodyPr>
          <a:lstStyle>
            <a:lvl4pPr marL="274320" indent="-274320">
              <a:buClrTx/>
              <a:buSzPct val="100000"/>
              <a:buFont typeface="Arial" panose="020B0604020202020204" pitchFamily="34" charset="0"/>
              <a:buChar char="•"/>
              <a:defRPr/>
            </a:lvl4pPr>
            <a:lvl5pPr marL="548640" indent="-27463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C8174B3-4957-49CF-83B9-56E0BC94A874}"/>
              </a:ext>
            </a:extLst>
          </p:cNvPr>
          <p:cNvSpPr>
            <a:spLocks noGrp="1"/>
          </p:cNvSpPr>
          <p:nvPr>
            <p:ph type="title"/>
          </p:nvPr>
        </p:nvSpPr>
        <p:spPr>
          <a:xfrm>
            <a:off x="287171" y="376417"/>
            <a:ext cx="10665752" cy="430847"/>
          </a:xfrm>
          <a:prstGeom prst="rect">
            <a:avLst/>
          </a:prstGeom>
        </p:spPr>
        <p:txBody>
          <a:bodyPr/>
          <a:lstStyle/>
          <a:p>
            <a:r>
              <a:rPr lang="en-US"/>
              <a:t>Click to edit Master title style</a:t>
            </a:r>
          </a:p>
        </p:txBody>
      </p:sp>
      <p:sp>
        <p:nvSpPr>
          <p:cNvPr id="3" name="Footer Placeholder 5">
            <a:extLst>
              <a:ext uri="{FF2B5EF4-FFF2-40B4-BE49-F238E27FC236}">
                <a16:creationId xmlns:a16="http://schemas.microsoft.com/office/drawing/2014/main" id="{08A8C96B-FE76-92B2-6A27-4A9FC8F15E1B}"/>
              </a:ext>
            </a:extLst>
          </p:cNvPr>
          <p:cNvSpPr>
            <a:spLocks noGrp="1"/>
          </p:cNvSpPr>
          <p:nvPr>
            <p:ph type="ftr" sz="quarter" idx="3"/>
          </p:nvPr>
        </p:nvSpPr>
        <p:spPr>
          <a:xfrm>
            <a:off x="536330" y="5971032"/>
            <a:ext cx="11192608" cy="201561"/>
          </a:xfrm>
          <a:prstGeom prst="rect">
            <a:avLst/>
          </a:prstGeom>
        </p:spPr>
        <p:txBody>
          <a:bodyPr vert="horz" lIns="91440" tIns="45720" rIns="91440" bIns="45720" rtlCol="0" anchor="ctr"/>
          <a:lstStyle>
            <a:lvl1pPr algn="l">
              <a:defRPr sz="1000" b="0" i="0">
                <a:solidFill>
                  <a:schemeClr val="tx1"/>
                </a:solidFill>
                <a:latin typeface="Arial" panose="020B0604020202020204" pitchFamily="34" charset="0"/>
              </a:defRPr>
            </a:lvl1pPr>
          </a:lstStyle>
          <a:p>
            <a:r>
              <a:rPr lang="en-US"/>
              <a:t>References</a:t>
            </a:r>
          </a:p>
        </p:txBody>
      </p:sp>
    </p:spTree>
    <p:extLst>
      <p:ext uri="{BB962C8B-B14F-4D97-AF65-F5344CB8AC3E}">
        <p14:creationId xmlns:p14="http://schemas.microsoft.com/office/powerpoint/2010/main" val="503748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886B-315B-3B29-586B-D02A8541C7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06589A-39E0-3BB5-C2D2-88C8FD9E6F61}"/>
              </a:ext>
            </a:extLst>
          </p:cNvPr>
          <p:cNvSpPr>
            <a:spLocks noGrp="1"/>
          </p:cNvSpPr>
          <p:nvPr>
            <p:ph type="dt" sz="half" idx="10"/>
          </p:nvPr>
        </p:nvSpPr>
        <p:spPr/>
        <p:txBody>
          <a:bodyPr/>
          <a:lstStyle>
            <a:lvl1pPr>
              <a:defRPr b="0" i="0">
                <a:latin typeface="Arial" panose="020B0604020202020204" pitchFamily="34" charset="0"/>
              </a:defRPr>
            </a:lvl1pPr>
          </a:lstStyle>
          <a:p>
            <a:fld id="{5BBBC4C4-0E4C-6E48-A781-F503012E7CC3}" type="datetimeFigureOut">
              <a:rPr lang="en-US" smtClean="0"/>
              <a:pPr/>
              <a:t>9/29/2025</a:t>
            </a:fld>
            <a:endParaRPr lang="en-US"/>
          </a:p>
        </p:txBody>
      </p:sp>
      <p:sp>
        <p:nvSpPr>
          <p:cNvPr id="4" name="Footer Placeholder 3">
            <a:extLst>
              <a:ext uri="{FF2B5EF4-FFF2-40B4-BE49-F238E27FC236}">
                <a16:creationId xmlns:a16="http://schemas.microsoft.com/office/drawing/2014/main" id="{616AE977-63C5-F59D-3592-C040F451E0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A03680-9B0A-DABE-8E7E-AD915014886E}"/>
              </a:ext>
            </a:extLst>
          </p:cNvPr>
          <p:cNvSpPr>
            <a:spLocks noGrp="1"/>
          </p:cNvSpPr>
          <p:nvPr>
            <p:ph type="sldNum" sz="quarter" idx="12"/>
          </p:nvPr>
        </p:nvSpPr>
        <p:spPr/>
        <p:txBody>
          <a:bodyPr/>
          <a:lstStyle>
            <a:lvl1pPr>
              <a:defRPr b="0" i="0">
                <a:latin typeface="Arial" panose="020B0604020202020204" pitchFamily="34" charset="0"/>
              </a:defRPr>
            </a:lvl1pPr>
          </a:lstStyle>
          <a:p>
            <a:fld id="{13385F1C-8219-854F-B4A6-341413686433}" type="slidenum">
              <a:rPr lang="en-US" smtClean="0"/>
              <a:pPr/>
              <a:t>‹#›</a:t>
            </a:fld>
            <a:endParaRPr lang="en-US"/>
          </a:p>
        </p:txBody>
      </p:sp>
    </p:spTree>
    <p:extLst>
      <p:ext uri="{BB962C8B-B14F-4D97-AF65-F5344CB8AC3E}">
        <p14:creationId xmlns:p14="http://schemas.microsoft.com/office/powerpoint/2010/main" val="3041565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93EC895-2E52-6F45-B102-0F3EE0FB7CEC}"/>
              </a:ext>
            </a:extLst>
          </p:cNvPr>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66B2BAA9-6307-2AC0-20D6-7F644E643543}"/>
              </a:ext>
            </a:extLst>
          </p:cNvPr>
          <p:cNvSpPr>
            <a:spLocks noGrp="1"/>
          </p:cNvSpPr>
          <p:nvPr>
            <p:ph type="title"/>
          </p:nvPr>
        </p:nvSpPr>
        <p:spPr>
          <a:xfrm>
            <a:off x="609600" y="160336"/>
            <a:ext cx="10972800" cy="1143000"/>
          </a:xfrm>
          <a:prstGeom prst="rect">
            <a:avLst/>
          </a:prstGeom>
          <a:noFill/>
        </p:spPr>
        <p:txBody>
          <a:bodyPr/>
          <a:lstStyle>
            <a:lvl1pPr algn="ctr">
              <a:defRPr>
                <a:solidFill>
                  <a:schemeClr val="tx1"/>
                </a:solidFill>
              </a:defRPr>
            </a:lvl1pPr>
          </a:lstStyle>
          <a:p>
            <a:r>
              <a:rPr lang="en-US"/>
              <a:t>Click to edit Master title style</a:t>
            </a:r>
          </a:p>
        </p:txBody>
      </p:sp>
      <p:sp>
        <p:nvSpPr>
          <p:cNvPr id="5" name="Google Shape;20;p56">
            <a:extLst>
              <a:ext uri="{FF2B5EF4-FFF2-40B4-BE49-F238E27FC236}">
                <a16:creationId xmlns:a16="http://schemas.microsoft.com/office/drawing/2014/main" id="{B295F119-F0DF-83CB-898D-4D47AB051494}"/>
              </a:ext>
            </a:extLst>
          </p:cNvPr>
          <p:cNvSpPr txBox="1">
            <a:spLocks noGrp="1"/>
          </p:cNvSpPr>
          <p:nvPr>
            <p:ph type="sldNum" idx="12"/>
          </p:nvPr>
        </p:nvSpPr>
        <p:spPr>
          <a:xfrm>
            <a:off x="9347200" y="649287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333" b="0" i="0" u="none" strike="noStrike" cap="none">
                <a:solidFill>
                  <a:schemeClr val="bg2">
                    <a:lumMod val="10000"/>
                  </a:schemeClr>
                </a:solidFill>
                <a:latin typeface="Arial" panose="020B0604020202020204" pitchFamily="34" charset="0"/>
                <a:ea typeface="Helvetica Neue"/>
                <a:cs typeface="Arial" panose="020B0604020202020204" pitchFamily="34" charset="0"/>
                <a:sym typeface="Helvetica Neue"/>
              </a:defRPr>
            </a:lvl1pPr>
            <a:lvl2pPr marL="0" lvl="1" indent="0" algn="r">
              <a:spcBef>
                <a:spcPts val="0"/>
              </a:spcBef>
              <a:buNone/>
              <a:defRPr sz="1200" b="0" i="0" u="none" strike="noStrike" cap="none">
                <a:solidFill>
                  <a:srgbClr val="FFFFFF"/>
                </a:solidFill>
                <a:latin typeface="Helvetica Neue"/>
                <a:ea typeface="Helvetica Neue"/>
                <a:cs typeface="Helvetica Neue"/>
                <a:sym typeface="Helvetica Neue"/>
              </a:defRPr>
            </a:lvl2pPr>
            <a:lvl3pPr marL="0" lvl="2" indent="0" algn="r">
              <a:spcBef>
                <a:spcPts val="0"/>
              </a:spcBef>
              <a:buNone/>
              <a:defRPr sz="1200" b="0" i="0" u="none" strike="noStrike" cap="none">
                <a:solidFill>
                  <a:srgbClr val="FFFFFF"/>
                </a:solidFill>
                <a:latin typeface="Helvetica Neue"/>
                <a:ea typeface="Helvetica Neue"/>
                <a:cs typeface="Helvetica Neue"/>
                <a:sym typeface="Helvetica Neue"/>
              </a:defRPr>
            </a:lvl3pPr>
            <a:lvl4pPr marL="0" lvl="3" indent="0" algn="r">
              <a:spcBef>
                <a:spcPts val="0"/>
              </a:spcBef>
              <a:buNone/>
              <a:defRPr sz="1200" b="0" i="0" u="none" strike="noStrike" cap="none">
                <a:solidFill>
                  <a:srgbClr val="FFFFFF"/>
                </a:solidFill>
                <a:latin typeface="Helvetica Neue"/>
                <a:ea typeface="Helvetica Neue"/>
                <a:cs typeface="Helvetica Neue"/>
                <a:sym typeface="Helvetica Neue"/>
              </a:defRPr>
            </a:lvl4pPr>
            <a:lvl5pPr marL="0" lvl="4" indent="0" algn="r">
              <a:spcBef>
                <a:spcPts val="0"/>
              </a:spcBef>
              <a:buNone/>
              <a:defRPr sz="1200" b="0" i="0" u="none" strike="noStrike" cap="none">
                <a:solidFill>
                  <a:srgbClr val="FFFFFF"/>
                </a:solidFill>
                <a:latin typeface="Helvetica Neue"/>
                <a:ea typeface="Helvetica Neue"/>
                <a:cs typeface="Helvetica Neue"/>
                <a:sym typeface="Helvetica Neue"/>
              </a:defRPr>
            </a:lvl5pPr>
            <a:lvl6pPr marL="0" lvl="5" indent="0" algn="r">
              <a:spcBef>
                <a:spcPts val="0"/>
              </a:spcBef>
              <a:buNone/>
              <a:defRPr sz="1200" b="0" i="0" u="none" strike="noStrike" cap="none">
                <a:solidFill>
                  <a:srgbClr val="FFFFFF"/>
                </a:solidFill>
                <a:latin typeface="Helvetica Neue"/>
                <a:ea typeface="Helvetica Neue"/>
                <a:cs typeface="Helvetica Neue"/>
                <a:sym typeface="Helvetica Neue"/>
              </a:defRPr>
            </a:lvl6pPr>
            <a:lvl7pPr marL="0" lvl="6" indent="0" algn="r">
              <a:spcBef>
                <a:spcPts val="0"/>
              </a:spcBef>
              <a:buNone/>
              <a:defRPr sz="1200" b="0" i="0" u="none" strike="noStrike" cap="none">
                <a:solidFill>
                  <a:srgbClr val="FFFFFF"/>
                </a:solidFill>
                <a:latin typeface="Helvetica Neue"/>
                <a:ea typeface="Helvetica Neue"/>
                <a:cs typeface="Helvetica Neue"/>
                <a:sym typeface="Helvetica Neue"/>
              </a:defRPr>
            </a:lvl7pPr>
            <a:lvl8pPr marL="0" lvl="7" indent="0" algn="r">
              <a:spcBef>
                <a:spcPts val="0"/>
              </a:spcBef>
              <a:buNone/>
              <a:defRPr sz="1200" b="0" i="0" u="none" strike="noStrike" cap="none">
                <a:solidFill>
                  <a:srgbClr val="FFFFFF"/>
                </a:solidFill>
                <a:latin typeface="Helvetica Neue"/>
                <a:ea typeface="Helvetica Neue"/>
                <a:cs typeface="Helvetica Neue"/>
                <a:sym typeface="Helvetica Neue"/>
              </a:defRPr>
            </a:lvl8pPr>
            <a:lvl9pPr marL="0" lvl="8" indent="0" algn="r">
              <a:spcBef>
                <a:spcPts val="0"/>
              </a:spcBef>
              <a:buNone/>
              <a:defRPr sz="1200" b="0" i="0" u="none" strike="noStrike" cap="none">
                <a:solidFill>
                  <a:srgbClr val="FFFFFF"/>
                </a:solidFill>
                <a:latin typeface="Helvetica Neue"/>
                <a:ea typeface="Helvetica Neue"/>
                <a:cs typeface="Helvetica Neue"/>
                <a:sym typeface="Helvetica Neue"/>
              </a:defRPr>
            </a:lvl9pPr>
          </a:lstStyle>
          <a:p>
            <a:r>
              <a:rPr lang="en-US"/>
              <a:t>Click to add Reference</a:t>
            </a:r>
          </a:p>
        </p:txBody>
      </p:sp>
    </p:spTree>
    <p:extLst>
      <p:ext uri="{BB962C8B-B14F-4D97-AF65-F5344CB8AC3E}">
        <p14:creationId xmlns:p14="http://schemas.microsoft.com/office/powerpoint/2010/main" val="3090185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D8B1-1581-4488-A1A4-886D01EEFD4F}"/>
              </a:ext>
            </a:extLst>
          </p:cNvPr>
          <p:cNvSpPr>
            <a:spLocks noGrp="1"/>
          </p:cNvSpPr>
          <p:nvPr>
            <p:ph type="title" hasCustomPrompt="1"/>
          </p:nvPr>
        </p:nvSpPr>
        <p:spPr/>
        <p:txBody>
          <a:bodyPr/>
          <a:lstStyle>
            <a:lvl1pPr>
              <a:defRPr/>
            </a:lvl1pPr>
          </a:lstStyle>
          <a:p>
            <a:r>
              <a:rPr lang="en-US"/>
              <a:t>[Slide title]</a:t>
            </a:r>
          </a:p>
        </p:txBody>
      </p:sp>
      <p:sp>
        <p:nvSpPr>
          <p:cNvPr id="5" name="Slide Number Placeholder 2">
            <a:extLst>
              <a:ext uri="{FF2B5EF4-FFF2-40B4-BE49-F238E27FC236}">
                <a16:creationId xmlns:a16="http://schemas.microsoft.com/office/drawing/2014/main" id="{6CF9CDAC-EC28-4BA6-9827-D58133E18874}"/>
              </a:ext>
            </a:extLst>
          </p:cNvPr>
          <p:cNvSpPr>
            <a:spLocks noGrp="1"/>
          </p:cNvSpPr>
          <p:nvPr>
            <p:ph type="sldNum" sz="quarter" idx="12"/>
          </p:nvPr>
        </p:nvSpPr>
        <p:spPr/>
        <p:txBody>
          <a:bodyPr/>
          <a:lstStyle>
            <a:lvl1pPr>
              <a:defRPr b="0" i="0">
                <a:latin typeface="Arial" panose="020B0604020202020204" pitchFamily="34" charset="0"/>
              </a:defRPr>
            </a:lvl1pPr>
          </a:lstStyle>
          <a:p>
            <a:fld id="{B58DE5F1-E0F9-4CCA-92B7-7A6FC4DFEE14}" type="slidenum">
              <a:rPr lang="en-US" smtClean="0"/>
              <a:pPr/>
              <a:t>‹#›</a:t>
            </a:fld>
            <a:endParaRPr lang="en-US"/>
          </a:p>
        </p:txBody>
      </p:sp>
      <p:sp>
        <p:nvSpPr>
          <p:cNvPr id="3" name="TextBox 2">
            <a:extLst>
              <a:ext uri="{FF2B5EF4-FFF2-40B4-BE49-F238E27FC236}">
                <a16:creationId xmlns:a16="http://schemas.microsoft.com/office/drawing/2014/main" id="{094C976E-E013-ED9A-63B7-A441EC9FBDC7}"/>
              </a:ext>
            </a:extLst>
          </p:cNvPr>
          <p:cNvSpPr txBox="1"/>
          <p:nvPr userDrawn="1"/>
        </p:nvSpPr>
        <p:spPr>
          <a:xfrm>
            <a:off x="9286088" y="0"/>
            <a:ext cx="2905914" cy="256352"/>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66" b="0" i="0">
                <a:solidFill>
                  <a:srgbClr val="433F3F"/>
                </a:solidFill>
                <a:latin typeface="Arial" panose="020B0604020202020204" pitchFamily="34" charset="0"/>
              </a:rPr>
              <a:t>CheckMate 816: 5-y OS final analysis</a:t>
            </a:r>
          </a:p>
        </p:txBody>
      </p:sp>
    </p:spTree>
    <p:extLst>
      <p:ext uri="{BB962C8B-B14F-4D97-AF65-F5344CB8AC3E}">
        <p14:creationId xmlns:p14="http://schemas.microsoft.com/office/powerpoint/2010/main" val="44635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00BB-562D-104D-96D2-0A6354843189}"/>
              </a:ext>
            </a:extLst>
          </p:cNvPr>
          <p:cNvSpPr>
            <a:spLocks noGrp="1"/>
          </p:cNvSpPr>
          <p:nvPr>
            <p:ph type="title"/>
          </p:nvPr>
        </p:nvSpPr>
        <p:spPr>
          <a:xfrm>
            <a:off x="378462" y="160869"/>
            <a:ext cx="11432977" cy="677333"/>
          </a:xfrm>
        </p:spPr>
        <p:txBody>
          <a:bodyPr/>
          <a:lstStyle>
            <a:lvl1pPr>
              <a:defRPr sz="3200">
                <a:solidFill>
                  <a:srgbClr val="433F3F"/>
                </a:solidFill>
              </a:defRPr>
            </a:lvl1pPr>
          </a:lstStyle>
          <a:p>
            <a:r>
              <a:rPr lang="en-US"/>
              <a:t>Click to edit Master title style</a:t>
            </a:r>
          </a:p>
        </p:txBody>
      </p:sp>
      <p:sp>
        <p:nvSpPr>
          <p:cNvPr id="5" name="Text Placeholder 4">
            <a:extLst>
              <a:ext uri="{FF2B5EF4-FFF2-40B4-BE49-F238E27FC236}">
                <a16:creationId xmlns:a16="http://schemas.microsoft.com/office/drawing/2014/main" id="{F6C3CF23-467C-E84B-9ED0-3F6C920E8885}"/>
              </a:ext>
            </a:extLst>
          </p:cNvPr>
          <p:cNvSpPr>
            <a:spLocks noGrp="1"/>
          </p:cNvSpPr>
          <p:nvPr>
            <p:ph type="body" sz="quarter" idx="11"/>
          </p:nvPr>
        </p:nvSpPr>
        <p:spPr>
          <a:xfrm>
            <a:off x="355601" y="1365252"/>
            <a:ext cx="11459633" cy="4986867"/>
          </a:xfrm>
        </p:spPr>
        <p:txBody>
          <a:bodyPr/>
          <a:lstStyle>
            <a:lvl1pPr marL="228600" indent="-228600">
              <a:spcBef>
                <a:spcPts val="1200"/>
              </a:spcBef>
              <a:buClr>
                <a:schemeClr val="tx1"/>
              </a:buClr>
              <a:defRPr sz="2400">
                <a:solidFill>
                  <a:srgbClr val="433F3F"/>
                </a:solidFill>
              </a:defRPr>
            </a:lvl1pPr>
            <a:lvl3pPr>
              <a:buClr>
                <a:schemeClr val="tx1"/>
              </a:buClr>
              <a:defRPr sz="2000">
                <a:solidFill>
                  <a:srgbClr val="433F3F"/>
                </a:solidFill>
              </a:defRPr>
            </a:lvl3pPr>
            <a:lvl4pPr marL="685800">
              <a:buClr>
                <a:schemeClr val="tx1"/>
              </a:buClr>
              <a:defRPr sz="2000">
                <a:solidFill>
                  <a:srgbClr val="433F3F"/>
                </a:solidFill>
              </a:defRPr>
            </a:lvl4pPr>
            <a:lvl5pPr>
              <a:buClr>
                <a:schemeClr val="tx1"/>
              </a:buClr>
              <a:defRPr sz="2000">
                <a:solidFill>
                  <a:srgbClr val="433F3F"/>
                </a:solidFill>
              </a:defRPr>
            </a:lvl5pPr>
          </a:lstStyle>
          <a:p>
            <a:pPr lvl="0"/>
            <a:r>
              <a:rPr lang="en-US"/>
              <a:t>Click to edit Master text styles</a:t>
            </a:r>
          </a:p>
          <a:p>
            <a:pPr lvl="2"/>
            <a:r>
              <a:rPr lang="en-US"/>
              <a:t>Second level</a:t>
            </a:r>
          </a:p>
          <a:p>
            <a:pPr lvl="3"/>
            <a:r>
              <a:rPr lang="en-US"/>
              <a:t>Third level</a:t>
            </a:r>
          </a:p>
          <a:p>
            <a:pPr lvl="4"/>
            <a:r>
              <a:rPr lang="en-US"/>
              <a:t>Fourth level</a:t>
            </a:r>
          </a:p>
        </p:txBody>
      </p:sp>
      <p:sp>
        <p:nvSpPr>
          <p:cNvPr id="6" name="TextBox 5">
            <a:extLst>
              <a:ext uri="{FF2B5EF4-FFF2-40B4-BE49-F238E27FC236}">
                <a16:creationId xmlns:a16="http://schemas.microsoft.com/office/drawing/2014/main" id="{C200E4CC-FB03-544E-8E87-7CDCD6CEC11A}"/>
              </a:ext>
            </a:extLst>
          </p:cNvPr>
          <p:cNvSpPr txBox="1"/>
          <p:nvPr userDrawn="1"/>
        </p:nvSpPr>
        <p:spPr>
          <a:xfrm>
            <a:off x="9286088" y="0"/>
            <a:ext cx="2905914" cy="256352"/>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66" b="0" i="0">
                <a:solidFill>
                  <a:srgbClr val="433F3F"/>
                </a:solidFill>
                <a:latin typeface="Arial" panose="020B0604020202020204" pitchFamily="34" charset="0"/>
              </a:rPr>
              <a:t>CheckMate 816: 5-y OS final analysis</a:t>
            </a:r>
          </a:p>
        </p:txBody>
      </p:sp>
    </p:spTree>
    <p:extLst>
      <p:ext uri="{BB962C8B-B14F-4D97-AF65-F5344CB8AC3E}">
        <p14:creationId xmlns:p14="http://schemas.microsoft.com/office/powerpoint/2010/main" val="712752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00BB-562D-104D-96D2-0A6354843189}"/>
              </a:ext>
            </a:extLst>
          </p:cNvPr>
          <p:cNvSpPr>
            <a:spLocks noGrp="1"/>
          </p:cNvSpPr>
          <p:nvPr>
            <p:ph type="title"/>
          </p:nvPr>
        </p:nvSpPr>
        <p:spPr>
          <a:xfrm>
            <a:off x="378462" y="160869"/>
            <a:ext cx="11432977" cy="677333"/>
          </a:xfrm>
        </p:spPr>
        <p:txBody>
          <a:bodyPr/>
          <a:lstStyle>
            <a:lvl1pPr>
              <a:defRPr sz="3200">
                <a:solidFill>
                  <a:srgbClr val="433F3F"/>
                </a:solidFill>
              </a:defRPr>
            </a:lvl1pPr>
          </a:lstStyle>
          <a:p>
            <a:r>
              <a:rPr lang="en-US"/>
              <a:t>Click to edit Master title style</a:t>
            </a:r>
          </a:p>
        </p:txBody>
      </p:sp>
      <p:sp>
        <p:nvSpPr>
          <p:cNvPr id="5" name="Text Placeholder 4">
            <a:extLst>
              <a:ext uri="{FF2B5EF4-FFF2-40B4-BE49-F238E27FC236}">
                <a16:creationId xmlns:a16="http://schemas.microsoft.com/office/drawing/2014/main" id="{F6C3CF23-467C-E84B-9ED0-3F6C920E8885}"/>
              </a:ext>
            </a:extLst>
          </p:cNvPr>
          <p:cNvSpPr>
            <a:spLocks noGrp="1"/>
          </p:cNvSpPr>
          <p:nvPr>
            <p:ph type="body" sz="quarter" idx="11"/>
          </p:nvPr>
        </p:nvSpPr>
        <p:spPr>
          <a:xfrm>
            <a:off x="355601" y="1365252"/>
            <a:ext cx="11459633" cy="4986867"/>
          </a:xfrm>
        </p:spPr>
        <p:txBody>
          <a:bodyPr/>
          <a:lstStyle>
            <a:lvl1pPr marL="228600" indent="-228600">
              <a:spcBef>
                <a:spcPts val="1200"/>
              </a:spcBef>
              <a:buClr>
                <a:schemeClr val="tx1"/>
              </a:buClr>
              <a:defRPr sz="2400">
                <a:solidFill>
                  <a:srgbClr val="433F3F"/>
                </a:solidFill>
              </a:defRPr>
            </a:lvl1pPr>
            <a:lvl3pPr>
              <a:buClr>
                <a:schemeClr val="tx1"/>
              </a:buClr>
              <a:defRPr sz="2000">
                <a:solidFill>
                  <a:srgbClr val="433F3F"/>
                </a:solidFill>
              </a:defRPr>
            </a:lvl3pPr>
            <a:lvl4pPr marL="685800">
              <a:buClr>
                <a:schemeClr val="tx1"/>
              </a:buClr>
              <a:defRPr sz="2000">
                <a:solidFill>
                  <a:srgbClr val="433F3F"/>
                </a:solidFill>
              </a:defRPr>
            </a:lvl4pPr>
            <a:lvl5pPr>
              <a:buClr>
                <a:schemeClr val="tx1"/>
              </a:buClr>
              <a:defRPr sz="2000">
                <a:solidFill>
                  <a:srgbClr val="433F3F"/>
                </a:solidFill>
              </a:defRPr>
            </a:lvl5pPr>
          </a:lstStyle>
          <a:p>
            <a:pPr lvl="0"/>
            <a:r>
              <a:rPr lang="en-US"/>
              <a:t>Click to edit Master text styles</a:t>
            </a:r>
          </a:p>
          <a:p>
            <a:pPr lvl="2"/>
            <a:r>
              <a:rPr lang="en-US"/>
              <a:t>Second level</a:t>
            </a:r>
          </a:p>
          <a:p>
            <a:pPr lvl="3"/>
            <a:r>
              <a:rPr lang="en-US"/>
              <a:t>Third level</a:t>
            </a:r>
          </a:p>
          <a:p>
            <a:pPr lvl="4"/>
            <a:r>
              <a:rPr lang="en-US"/>
              <a:t>Fourth level</a:t>
            </a:r>
          </a:p>
        </p:txBody>
      </p:sp>
      <p:sp>
        <p:nvSpPr>
          <p:cNvPr id="6" name="TextBox 5">
            <a:extLst>
              <a:ext uri="{FF2B5EF4-FFF2-40B4-BE49-F238E27FC236}">
                <a16:creationId xmlns:a16="http://schemas.microsoft.com/office/drawing/2014/main" id="{C200E4CC-FB03-544E-8E87-7CDCD6CEC11A}"/>
              </a:ext>
            </a:extLst>
          </p:cNvPr>
          <p:cNvSpPr txBox="1"/>
          <p:nvPr userDrawn="1"/>
        </p:nvSpPr>
        <p:spPr>
          <a:xfrm>
            <a:off x="9286088" y="0"/>
            <a:ext cx="2905914" cy="256352"/>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66" b="0" i="0">
                <a:solidFill>
                  <a:srgbClr val="433F3F"/>
                </a:solidFill>
                <a:latin typeface="Arial" panose="020B0604020202020204" pitchFamily="34" charset="0"/>
              </a:rPr>
              <a:t>CheckMate 816: 5-y OS final analysis</a:t>
            </a:r>
          </a:p>
        </p:txBody>
      </p:sp>
    </p:spTree>
    <p:extLst>
      <p:ext uri="{BB962C8B-B14F-4D97-AF65-F5344CB8AC3E}">
        <p14:creationId xmlns:p14="http://schemas.microsoft.com/office/powerpoint/2010/main" val="2110286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829889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lvl1pPr>
              <a:defRPr b="0" i="0">
                <a:latin typeface="Arial" panose="020B0604020202020204" pitchFamily="34" charset="0"/>
              </a:defRPr>
            </a:lvl1pPr>
          </a:lstStyle>
          <a:p>
            <a:fld id="{BE33F7A0-71F0-446B-9DE8-6D75BE64EE0F}" type="slidenum">
              <a:rPr lang="en-US" smtClean="0"/>
              <a:pPr/>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90760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b="0" i="0">
                <a:solidFill>
                  <a:schemeClr val="bg1"/>
                </a:solidFill>
                <a:latin typeface="Arial" panose="020B0604020202020204" pitchFamily="34" charset="0"/>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665003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b="0" i="0">
                <a:solidFill>
                  <a:schemeClr val="bg1"/>
                </a:solidFill>
                <a:latin typeface="Arial" panose="020B0604020202020204" pitchFamily="34" charset="0"/>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008186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b="0" i="0">
                <a:solidFill>
                  <a:schemeClr val="bg1"/>
                </a:solidFill>
                <a:latin typeface="Arial" panose="020B0604020202020204" pitchFamily="34" charset="0"/>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337227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00BB-562D-104D-96D2-0A6354843189}"/>
              </a:ext>
            </a:extLst>
          </p:cNvPr>
          <p:cNvSpPr>
            <a:spLocks noGrp="1"/>
          </p:cNvSpPr>
          <p:nvPr>
            <p:ph type="title"/>
          </p:nvPr>
        </p:nvSpPr>
        <p:spPr>
          <a:xfrm>
            <a:off x="378462" y="160869"/>
            <a:ext cx="11432977" cy="677333"/>
          </a:xfrm>
        </p:spPr>
        <p:txBody>
          <a:bodyPr/>
          <a:lstStyle>
            <a:lvl1pPr>
              <a:defRPr sz="3200">
                <a:solidFill>
                  <a:srgbClr val="433F3F"/>
                </a:solidFill>
              </a:defRPr>
            </a:lvl1pPr>
          </a:lstStyle>
          <a:p>
            <a:r>
              <a:rPr lang="en-US"/>
              <a:t>Click to edit Master title style</a:t>
            </a:r>
          </a:p>
        </p:txBody>
      </p:sp>
      <p:sp>
        <p:nvSpPr>
          <p:cNvPr id="5" name="Text Placeholder 4">
            <a:extLst>
              <a:ext uri="{FF2B5EF4-FFF2-40B4-BE49-F238E27FC236}">
                <a16:creationId xmlns:a16="http://schemas.microsoft.com/office/drawing/2014/main" id="{F6C3CF23-467C-E84B-9ED0-3F6C920E8885}"/>
              </a:ext>
            </a:extLst>
          </p:cNvPr>
          <p:cNvSpPr>
            <a:spLocks noGrp="1"/>
          </p:cNvSpPr>
          <p:nvPr>
            <p:ph type="body" sz="quarter" idx="11"/>
          </p:nvPr>
        </p:nvSpPr>
        <p:spPr>
          <a:xfrm>
            <a:off x="355601" y="1365252"/>
            <a:ext cx="11459633" cy="4986867"/>
          </a:xfrm>
        </p:spPr>
        <p:txBody>
          <a:bodyPr/>
          <a:lstStyle>
            <a:lvl1pPr marL="228600" indent="-228600">
              <a:spcBef>
                <a:spcPts val="1200"/>
              </a:spcBef>
              <a:buClr>
                <a:schemeClr val="tx1"/>
              </a:buClr>
              <a:defRPr sz="2400">
                <a:solidFill>
                  <a:srgbClr val="433F3F"/>
                </a:solidFill>
              </a:defRPr>
            </a:lvl1pPr>
            <a:lvl3pPr>
              <a:buClr>
                <a:schemeClr val="tx1"/>
              </a:buClr>
              <a:defRPr sz="2000">
                <a:solidFill>
                  <a:srgbClr val="433F3F"/>
                </a:solidFill>
              </a:defRPr>
            </a:lvl3pPr>
            <a:lvl4pPr marL="685800">
              <a:buClr>
                <a:schemeClr val="tx1"/>
              </a:buClr>
              <a:defRPr sz="2000">
                <a:solidFill>
                  <a:srgbClr val="433F3F"/>
                </a:solidFill>
              </a:defRPr>
            </a:lvl4pPr>
            <a:lvl5pPr>
              <a:buClr>
                <a:schemeClr val="tx1"/>
              </a:buClr>
              <a:defRPr sz="2000">
                <a:solidFill>
                  <a:srgbClr val="433F3F"/>
                </a:solidFill>
              </a:defRPr>
            </a:lvl5pPr>
          </a:lstStyle>
          <a:p>
            <a:pPr lvl="0"/>
            <a:r>
              <a:rPr lang="en-US"/>
              <a:t>Click to edit Master text styles</a:t>
            </a:r>
          </a:p>
          <a:p>
            <a:pPr lvl="2"/>
            <a:r>
              <a:rPr lang="en-US"/>
              <a:t>Second level</a:t>
            </a:r>
          </a:p>
          <a:p>
            <a:pPr lvl="3"/>
            <a:r>
              <a:rPr lang="en-US"/>
              <a:t>Third level</a:t>
            </a:r>
          </a:p>
          <a:p>
            <a:pPr lvl="4"/>
            <a:r>
              <a:rPr lang="en-US"/>
              <a:t>Fourth level</a:t>
            </a:r>
          </a:p>
        </p:txBody>
      </p:sp>
      <p:sp>
        <p:nvSpPr>
          <p:cNvPr id="6" name="TextBox 5">
            <a:extLst>
              <a:ext uri="{FF2B5EF4-FFF2-40B4-BE49-F238E27FC236}">
                <a16:creationId xmlns:a16="http://schemas.microsoft.com/office/drawing/2014/main" id="{C200E4CC-FB03-544E-8E87-7CDCD6CEC11A}"/>
              </a:ext>
            </a:extLst>
          </p:cNvPr>
          <p:cNvSpPr txBox="1"/>
          <p:nvPr userDrawn="1"/>
        </p:nvSpPr>
        <p:spPr>
          <a:xfrm>
            <a:off x="9286088" y="0"/>
            <a:ext cx="2905914" cy="256352"/>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66" b="0" i="0">
                <a:solidFill>
                  <a:srgbClr val="433F3F"/>
                </a:solidFill>
                <a:latin typeface="Arial" panose="020B0604020202020204" pitchFamily="34" charset="0"/>
              </a:rPr>
              <a:t>CheckMate 816: 5-y OS final analysis</a:t>
            </a:r>
          </a:p>
        </p:txBody>
      </p:sp>
    </p:spTree>
    <p:extLst>
      <p:ext uri="{BB962C8B-B14F-4D97-AF65-F5344CB8AC3E}">
        <p14:creationId xmlns:p14="http://schemas.microsoft.com/office/powerpoint/2010/main" val="7320570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555316-0716-794F-FFBA-9CF162BC9D6D}"/>
              </a:ext>
            </a:extLst>
          </p:cNvPr>
          <p:cNvPicPr>
            <a:picLocks noChangeAspect="1"/>
          </p:cNvPicPr>
          <p:nvPr userDrawn="1"/>
        </p:nvPicPr>
        <p:blipFill>
          <a:blip r:embed="rId3"/>
          <a:srcRect/>
          <a:stretch/>
        </p:blipFill>
        <p:spPr>
          <a:xfrm>
            <a:off x="0" y="-16565"/>
            <a:ext cx="12192001" cy="6891131"/>
          </a:xfrm>
          <a:prstGeom prst="rect">
            <a:avLst/>
          </a:prstGeom>
        </p:spPr>
      </p:pic>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3001617" y="1041400"/>
            <a:ext cx="6188765" cy="2387600"/>
          </a:xfrm>
        </p:spPr>
        <p:txBody>
          <a:bodyPr anchor="b">
            <a:normAutofit/>
          </a:bodyPr>
          <a:lstStyle>
            <a:lvl1pPr algn="ctr">
              <a:defRPr sz="5400" b="1">
                <a:solidFill>
                  <a:schemeClr val="accent2"/>
                </a:solidFill>
              </a:defRPr>
            </a:lvl1pPr>
          </a:lstStyle>
          <a:p>
            <a:r>
              <a:rPr lang="en-US" dirty="0"/>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3001617" y="3602038"/>
            <a:ext cx="618876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4"/>
          <a:stretch>
            <a:fillRect/>
          </a:stretch>
        </p:blipFill>
        <p:spPr>
          <a:xfrm>
            <a:off x="248281" y="6105335"/>
            <a:ext cx="908164" cy="701763"/>
          </a:xfrm>
          <a:prstGeom prst="rect">
            <a:avLst/>
          </a:prstGeom>
        </p:spPr>
      </p:pic>
    </p:spTree>
    <p:extLst>
      <p:ext uri="{BB962C8B-B14F-4D97-AF65-F5344CB8AC3E}">
        <p14:creationId xmlns:p14="http://schemas.microsoft.com/office/powerpoint/2010/main" val="3251934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a:latin typeface="Arial" panose="020B0604020202020204" pitchFamily="34" charset="0"/>
            </a:endParaRPr>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32519349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447139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2195118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a:latin typeface="Arial" panose="020B0604020202020204" pitchFamily="34" charset="0"/>
            </a:endParaRPr>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539804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8152935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5819369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16622258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5655937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247659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C7D73-112F-7D4C-844B-DB58E26B8454}"/>
              </a:ext>
            </a:extLst>
          </p:cNvPr>
          <p:cNvSpPr>
            <a:spLocks noGrp="1"/>
          </p:cNvSpPr>
          <p:nvPr>
            <p:ph type="ctrTitle"/>
          </p:nvPr>
        </p:nvSpPr>
        <p:spPr>
          <a:xfrm>
            <a:off x="1524000" y="1122363"/>
            <a:ext cx="9144000" cy="2387600"/>
          </a:xfrm>
        </p:spPr>
        <p:txBody>
          <a:bodyPr anchor="b"/>
          <a:lstStyle>
            <a:lvl1pPr algn="ctr">
              <a:defRPr sz="6000">
                <a:solidFill>
                  <a:schemeClr val="accent2"/>
                </a:solidFill>
              </a:defRPr>
            </a:lvl1pPr>
          </a:lstStyle>
          <a:p>
            <a:r>
              <a:rPr lang="en-US"/>
              <a:t>Click to edit Master title style</a:t>
            </a:r>
          </a:p>
        </p:txBody>
      </p:sp>
      <p:sp>
        <p:nvSpPr>
          <p:cNvPr id="3" name="Subtitle 2">
            <a:extLst>
              <a:ext uri="{FF2B5EF4-FFF2-40B4-BE49-F238E27FC236}">
                <a16:creationId xmlns:a16="http://schemas.microsoft.com/office/drawing/2014/main" id="{540EF9F5-E516-D445-A503-442205BC52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EAD089CD-F014-0C43-A6B2-23E6800D6E5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417495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40939876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3884959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dirty="0"/>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dirty="0"/>
              <a:t>Click to edit Call Out Text</a:t>
            </a:r>
          </a:p>
        </p:txBody>
      </p:sp>
    </p:spTree>
    <p:extLst>
      <p:ext uri="{BB962C8B-B14F-4D97-AF65-F5344CB8AC3E}">
        <p14:creationId xmlns:p14="http://schemas.microsoft.com/office/powerpoint/2010/main" val="272085828"/>
      </p:ext>
    </p:extLst>
  </p:cSld>
  <p:clrMapOvr>
    <a:masterClrMapping/>
  </p:clrMapOvr>
  <p:hf sldNum="0"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dirty="0"/>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42126902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799788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userDrawn="1"/>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a:latin typeface="Arial" panose="020B0604020202020204" pitchFamily="34" charset="0"/>
            </a:endParaRPr>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userDrawn="1"/>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3741081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dirty="0"/>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dirty="0"/>
              <a:t>Click to edit Call Out Text</a:t>
            </a:r>
          </a:p>
        </p:txBody>
      </p:sp>
    </p:spTree>
    <p:extLst>
      <p:ext uri="{BB962C8B-B14F-4D97-AF65-F5344CB8AC3E}">
        <p14:creationId xmlns:p14="http://schemas.microsoft.com/office/powerpoint/2010/main" val="2861663937"/>
      </p:ext>
    </p:extLst>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8134832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428831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E3E0B13-B254-A001-AAA6-0AEDEC99C851}"/>
              </a:ext>
            </a:extLst>
          </p:cNvPr>
          <p:cNvSpPr>
            <a:spLocks noGrp="1"/>
          </p:cNvSpPr>
          <p:nvPr>
            <p:ph type="ftr" sz="quarter" idx="11"/>
          </p:nvPr>
        </p:nvSpPr>
        <p:spPr/>
        <p:txBody>
          <a:bodyPr/>
          <a:lstStyle>
            <a:lvl1pPr>
              <a:defRPr sz="1000"/>
            </a:lvl1pPr>
          </a:lstStyle>
          <a:p>
            <a:endParaRPr lang="en-US" dirty="0"/>
          </a:p>
        </p:txBody>
      </p:sp>
    </p:spTree>
    <p:extLst>
      <p:ext uri="{BB962C8B-B14F-4D97-AF65-F5344CB8AC3E}">
        <p14:creationId xmlns:p14="http://schemas.microsoft.com/office/powerpoint/2010/main" val="42297756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914E8-1787-8C3E-E82D-E9A3138BA5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CC39F4-7A27-DBE7-B2E9-B56AEC6990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4A3CCF-80CD-5106-0A11-19BD7CEC108D}"/>
              </a:ext>
            </a:extLst>
          </p:cNvPr>
          <p:cNvSpPr>
            <a:spLocks noGrp="1"/>
          </p:cNvSpPr>
          <p:nvPr>
            <p:ph type="dt" sz="half" idx="10"/>
          </p:nvPr>
        </p:nvSpPr>
        <p:spPr/>
        <p:txBody>
          <a:bodyPr/>
          <a:lstStyle/>
          <a:p>
            <a:fld id="{27C9DF6B-33CF-3F42-B930-AFCAC22BACA8}" type="datetimeFigureOut">
              <a:rPr lang="en-US" smtClean="0"/>
              <a:t>9/29/2025</a:t>
            </a:fld>
            <a:endParaRPr lang="en-US" dirty="0"/>
          </a:p>
        </p:txBody>
      </p:sp>
      <p:sp>
        <p:nvSpPr>
          <p:cNvPr id="5" name="Footer Placeholder 4">
            <a:extLst>
              <a:ext uri="{FF2B5EF4-FFF2-40B4-BE49-F238E27FC236}">
                <a16:creationId xmlns:a16="http://schemas.microsoft.com/office/drawing/2014/main" id="{259E31F0-49F6-C72F-C6DD-573799103B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9A28FA-0628-B0DD-28DC-31C1A54246B8}"/>
              </a:ext>
            </a:extLst>
          </p:cNvPr>
          <p:cNvSpPr>
            <a:spLocks noGrp="1"/>
          </p:cNvSpPr>
          <p:nvPr>
            <p:ph type="sldNum" sz="quarter" idx="12"/>
          </p:nvPr>
        </p:nvSpPr>
        <p:spPr/>
        <p:txBody>
          <a:bodyPr/>
          <a:lstStyle/>
          <a:p>
            <a:fld id="{872EEFA7-5DC5-6846-8E7B-0B6F149FD5E5}" type="slidenum">
              <a:rPr lang="en-US" smtClean="0"/>
              <a:t>‹#›</a:t>
            </a:fld>
            <a:endParaRPr lang="en-US" dirty="0"/>
          </a:p>
        </p:txBody>
      </p:sp>
    </p:spTree>
    <p:extLst>
      <p:ext uri="{BB962C8B-B14F-4D97-AF65-F5344CB8AC3E}">
        <p14:creationId xmlns:p14="http://schemas.microsoft.com/office/powerpoint/2010/main" val="1546596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8F3C0F-79BE-57ED-2B56-9578A648BBFB}"/>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25612432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3DD6EE70-201A-7784-D7C2-A6526FFC6C9E}"/>
              </a:ext>
            </a:extLst>
          </p:cNvPr>
          <p:cNvSpPr>
            <a:spLocks noGrp="1"/>
          </p:cNvSpPr>
          <p:nvPr>
            <p:ph type="body" sz="quarter" idx="12"/>
          </p:nvPr>
        </p:nvSpPr>
        <p:spPr>
          <a:xfrm>
            <a:off x="1524001" y="6320101"/>
            <a:ext cx="8597900" cy="447675"/>
          </a:xfrm>
        </p:spPr>
        <p:txBody>
          <a:bodyPr anchor="b">
            <a:noAutofit/>
          </a:bodyPr>
          <a:lstStyle>
            <a:lvl1pPr marL="0" indent="0">
              <a:buNone/>
              <a:defRPr sz="10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a:t>Click to edit Master text styles</a:t>
            </a:r>
          </a:p>
        </p:txBody>
      </p:sp>
    </p:spTree>
    <p:extLst>
      <p:ext uri="{BB962C8B-B14F-4D97-AF65-F5344CB8AC3E}">
        <p14:creationId xmlns:p14="http://schemas.microsoft.com/office/powerpoint/2010/main" val="27356463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alphaModFix amt="7001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7">
            <a:extLst>
              <a:ext uri="{FF2B5EF4-FFF2-40B4-BE49-F238E27FC236}">
                <a16:creationId xmlns:a16="http://schemas.microsoft.com/office/drawing/2014/main" id="{64EC20E7-971B-9C32-398B-8F11BAC3EEE2}"/>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4309686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1221-AEC8-4F20-A19B-7F1DDF899361}"/>
              </a:ext>
            </a:extLst>
          </p:cNvPr>
          <p:cNvSpPr>
            <a:spLocks noGrp="1"/>
          </p:cNvSpPr>
          <p:nvPr>
            <p:ph type="ctrTitle"/>
          </p:nvPr>
        </p:nvSpPr>
        <p:spPr>
          <a:xfrm>
            <a:off x="763932" y="607061"/>
            <a:ext cx="10683433" cy="2078267"/>
          </a:xfrm>
        </p:spPr>
        <p:txBody>
          <a:bodyPr anchor="ctr">
            <a:normAutofit/>
          </a:bodyPr>
          <a:lstStyle>
            <a:lvl1pPr algn="ctr">
              <a:defRPr sz="3600"/>
            </a:lvl1pPr>
          </a:lstStyle>
          <a:p>
            <a:r>
              <a:rPr lang="en-US"/>
              <a:t>Click to edit Master title style</a:t>
            </a:r>
          </a:p>
        </p:txBody>
      </p:sp>
      <p:sp>
        <p:nvSpPr>
          <p:cNvPr id="3" name="Subtitle 2">
            <a:extLst>
              <a:ext uri="{FF2B5EF4-FFF2-40B4-BE49-F238E27FC236}">
                <a16:creationId xmlns:a16="http://schemas.microsoft.com/office/drawing/2014/main" id="{DBE16377-A904-4475-ACD2-C5EE764AB30C}"/>
              </a:ext>
            </a:extLst>
          </p:cNvPr>
          <p:cNvSpPr>
            <a:spLocks noGrp="1"/>
          </p:cNvSpPr>
          <p:nvPr>
            <p:ph type="subTitle" idx="1"/>
          </p:nvPr>
        </p:nvSpPr>
        <p:spPr>
          <a:xfrm>
            <a:off x="763932" y="3124873"/>
            <a:ext cx="10683433" cy="1655763"/>
          </a:xfrm>
        </p:spPr>
        <p:txBody>
          <a:bodyPr>
            <a:normAutofit/>
          </a:bodyPr>
          <a:lstStyle>
            <a:lvl1pPr marL="0" indent="0" algn="ctr">
              <a:buNone/>
              <a:defRPr sz="18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65874EA-58E4-43D8-83A9-0F00DC593793}"/>
              </a:ext>
            </a:extLst>
          </p:cNvPr>
          <p:cNvSpPr>
            <a:spLocks noGrp="1"/>
          </p:cNvSpPr>
          <p:nvPr>
            <p:ph type="body" sz="quarter" idx="10"/>
          </p:nvPr>
        </p:nvSpPr>
        <p:spPr>
          <a:xfrm>
            <a:off x="763929" y="5220183"/>
            <a:ext cx="10683435" cy="1181100"/>
          </a:xfrm>
        </p:spPr>
        <p:txBody>
          <a:bodyPr>
            <a:normAutofit/>
          </a:bodyPr>
          <a:lstStyle>
            <a:lvl1pPr marL="0" indent="0" algn="ctr">
              <a:buFontTx/>
              <a:buNone/>
              <a:defRPr sz="1200"/>
            </a:lvl1pPr>
            <a:lvl2pPr marL="457178" indent="0" algn="ctr">
              <a:buFontTx/>
              <a:buNone/>
              <a:defRPr/>
            </a:lvl2pPr>
            <a:lvl3pPr marL="914354" indent="0" algn="ctr">
              <a:buFontTx/>
              <a:buNone/>
              <a:defRPr/>
            </a:lvl3pPr>
            <a:lvl4pPr marL="1371532" indent="0" algn="ctr">
              <a:buFontTx/>
              <a:buNone/>
              <a:defRPr/>
            </a:lvl4pPr>
            <a:lvl5pPr marL="1828709" indent="0" algn="ctr">
              <a:buFontTx/>
              <a:buNone/>
              <a:defRPr/>
            </a:lvl5pPr>
          </a:lstStyle>
          <a:p>
            <a:pPr lvl="0"/>
            <a:endParaRPr lang="en-US"/>
          </a:p>
        </p:txBody>
      </p:sp>
    </p:spTree>
    <p:extLst>
      <p:ext uri="{BB962C8B-B14F-4D97-AF65-F5344CB8AC3E}">
        <p14:creationId xmlns:p14="http://schemas.microsoft.com/office/powerpoint/2010/main" val="12383679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899811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7631925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400"/>
            </a:lvl1pPr>
            <a:lvl2pPr>
              <a:defRPr sz="2000"/>
            </a:lvl2pPr>
            <a:lvl3pPr marL="1022325" indent="-215895">
              <a:buFont typeface="Arial" pitchFamily="34" charset="0"/>
              <a:buChar char="•"/>
              <a:defRPr lang="en-US" sz="2000" b="0" dirty="0">
                <a:solidFill>
                  <a:schemeClr val="bg2"/>
                </a:solidFill>
                <a:latin typeface="+mn-lt"/>
              </a:defRPr>
            </a:lvl3pPr>
            <a:lvl4pPr marL="1142971" indent="-228594">
              <a:defRPr lang="en-US" sz="2000" b="1" dirty="0" smtClean="0">
                <a:solidFill>
                  <a:schemeClr val="bg2"/>
                </a:solidFill>
                <a:latin typeface="+mn-lt"/>
              </a:defRPr>
            </a:lvl4pPr>
            <a:lvl5pPr marL="1142971" indent="-228594">
              <a:defRPr lang="en-US" sz="2000" b="1" dirty="0">
                <a:solidFill>
                  <a:schemeClr val="bg2"/>
                </a:solidFill>
                <a:latin typeface="+mn-lt"/>
              </a:defRPr>
            </a:lvl5pPr>
          </a:lstStyle>
          <a:p>
            <a:pPr lvl="0"/>
            <a:r>
              <a:rPr lang="en-US" dirty="0"/>
              <a:t>Edit Master text styles</a:t>
            </a:r>
          </a:p>
          <a:p>
            <a:pPr lvl="1"/>
            <a:r>
              <a:rPr lang="en-US" dirty="0"/>
              <a:t>Second level</a:t>
            </a:r>
          </a:p>
          <a:p>
            <a:pPr lvl="2"/>
            <a:r>
              <a:rPr lang="en-US" dirty="0"/>
              <a:t>Third level</a:t>
            </a:r>
          </a:p>
        </p:txBody>
      </p:sp>
      <p:sp>
        <p:nvSpPr>
          <p:cNvPr id="10" name="Slide Number Placeholder 2">
            <a:extLst>
              <a:ext uri="{FF2B5EF4-FFF2-40B4-BE49-F238E27FC236}">
                <a16:creationId xmlns:a16="http://schemas.microsoft.com/office/drawing/2014/main" id="{48B87A3C-E35D-E34E-A62C-3D2FAD114905}"/>
              </a:ext>
            </a:extLst>
          </p:cNvPr>
          <p:cNvSpPr>
            <a:spLocks noGrp="1"/>
          </p:cNvSpPr>
          <p:nvPr>
            <p:ph type="sldNum" sz="quarter" idx="4"/>
          </p:nvPr>
        </p:nvSpPr>
        <p:spPr>
          <a:xfrm>
            <a:off x="48967" y="66307"/>
            <a:ext cx="471965" cy="290604"/>
          </a:xfrm>
          <a:prstGeom prst="rect">
            <a:avLst/>
          </a:prstGeom>
        </p:spPr>
        <p:txBody>
          <a:bodyPr vert="horz" lIns="91440" tIns="45720" rIns="91440" bIns="45720" rtlCol="0" anchor="ctr"/>
          <a:lstStyle>
            <a:lvl1pPr algn="ctr">
              <a:defRPr sz="1400">
                <a:solidFill>
                  <a:schemeClr val="accent3"/>
                </a:solidFill>
                <a:latin typeface="Calibri"/>
                <a:cs typeface="Calibri"/>
              </a:defRPr>
            </a:lvl1pPr>
          </a:lstStyle>
          <a:p>
            <a:fld id="{52DF0245-2CA1-6445-9E71-A40071F6548D}" type="slidenum">
              <a:rPr lang="en-US" smtClean="0"/>
              <a:pPr/>
              <a:t>‹#›</a:t>
            </a:fld>
            <a:endParaRPr lang="en-US" dirty="0"/>
          </a:p>
        </p:txBody>
      </p:sp>
      <p:sp>
        <p:nvSpPr>
          <p:cNvPr id="7" name="Text Placeholder 4">
            <a:extLst>
              <a:ext uri="{FF2B5EF4-FFF2-40B4-BE49-F238E27FC236}">
                <a16:creationId xmlns:a16="http://schemas.microsoft.com/office/drawing/2014/main" id="{18A9EA37-F4D3-5143-8514-195AC434C700}"/>
              </a:ext>
            </a:extLst>
          </p:cNvPr>
          <p:cNvSpPr>
            <a:spLocks noGrp="1"/>
          </p:cNvSpPr>
          <p:nvPr>
            <p:ph type="body" sz="quarter" idx="14" hasCustomPrompt="1"/>
          </p:nvPr>
        </p:nvSpPr>
        <p:spPr>
          <a:xfrm>
            <a:off x="3945234" y="6378883"/>
            <a:ext cx="4322785" cy="418483"/>
          </a:xfrm>
        </p:spPr>
        <p:txBody>
          <a:bodyPr anchor="t">
            <a:noAutofit/>
          </a:bodyPr>
          <a:lstStyle>
            <a:lvl1pPr marL="0" indent="0">
              <a:buNone/>
              <a:defRPr sz="1000"/>
            </a:lvl1pPr>
            <a:lvl2pPr marL="457189" indent="0">
              <a:buNone/>
              <a:defRPr sz="1000"/>
            </a:lvl2pPr>
            <a:lvl3pPr marL="914377" indent="0">
              <a:buNone/>
              <a:defRPr sz="1000"/>
            </a:lvl3pPr>
            <a:lvl4pPr marL="1371566" indent="0">
              <a:buFont typeface="Arial" panose="020B0604020202020204" pitchFamily="34" charset="0"/>
              <a:buNone/>
              <a:defRPr sz="1000"/>
            </a:lvl4pPr>
            <a:lvl5pPr marL="1828754" indent="0">
              <a:buNone/>
              <a:defRPr sz="1000"/>
            </a:lvl5pPr>
          </a:lstStyle>
          <a:p>
            <a:pPr lvl="0"/>
            <a:r>
              <a:rPr lang="en-US" dirty="0"/>
              <a:t>References and Footnotes</a:t>
            </a:r>
          </a:p>
        </p:txBody>
      </p:sp>
    </p:spTree>
    <p:extLst>
      <p:ext uri="{BB962C8B-B14F-4D97-AF65-F5344CB8AC3E}">
        <p14:creationId xmlns:p14="http://schemas.microsoft.com/office/powerpoint/2010/main" val="13415343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p:cSld name="3_Title and Content">
    <p:spTree>
      <p:nvGrpSpPr>
        <p:cNvPr id="1" name="Shape 22"/>
        <p:cNvGrpSpPr/>
        <p:nvPr/>
      </p:nvGrpSpPr>
      <p:grpSpPr>
        <a:xfrm>
          <a:off x="0" y="0"/>
          <a:ext cx="0" cy="0"/>
          <a:chOff x="0" y="0"/>
          <a:chExt cx="0" cy="0"/>
        </a:xfrm>
      </p:grpSpPr>
      <p:sp>
        <p:nvSpPr>
          <p:cNvPr id="23" name="Google Shape;23;p55"/>
          <p:cNvSpPr txBox="1">
            <a:spLocks noGrp="1"/>
          </p:cNvSpPr>
          <p:nvPr>
            <p:ph type="body" idx="1"/>
          </p:nvPr>
        </p:nvSpPr>
        <p:spPr>
          <a:xfrm>
            <a:off x="121920" y="1238691"/>
            <a:ext cx="11948160" cy="4998720"/>
          </a:xfrm>
          <a:prstGeom prst="rect">
            <a:avLst/>
          </a:prstGeom>
          <a:noFill/>
          <a:ln>
            <a:noFill/>
          </a:ln>
        </p:spPr>
        <p:txBody>
          <a:bodyPr spcFirstLastPara="1" wrap="square" lIns="91425" tIns="45700" rIns="91425" bIns="45700" anchor="t" anchorCtr="0">
            <a:noAutofit/>
          </a:bodyPr>
          <a:lstStyle>
            <a:lvl1pPr marL="316984" lvl="0" indent="-316984" algn="l">
              <a:lnSpc>
                <a:spcPct val="100000"/>
              </a:lnSpc>
              <a:spcBef>
                <a:spcPts val="0"/>
              </a:spcBef>
              <a:spcAft>
                <a:spcPts val="0"/>
              </a:spcAft>
              <a:buClr>
                <a:schemeClr val="dk1"/>
              </a:buClr>
              <a:buSzPts val="2200"/>
              <a:buFont typeface="Arial"/>
              <a:buChar char="•"/>
              <a:defRPr sz="2933"/>
            </a:lvl1pPr>
            <a:lvl2pPr marL="1219170" lvl="1" indent="-491054" algn="l">
              <a:lnSpc>
                <a:spcPct val="100000"/>
              </a:lnSpc>
              <a:spcBef>
                <a:spcPts val="800"/>
              </a:spcBef>
              <a:spcAft>
                <a:spcPts val="0"/>
              </a:spcAft>
              <a:buClr>
                <a:schemeClr val="dk1"/>
              </a:buClr>
              <a:buSzPts val="2200"/>
              <a:buFont typeface="Arial"/>
              <a:buChar char="–"/>
              <a:defRPr sz="2933"/>
            </a:lvl2pPr>
            <a:lvl3pPr marL="1828754" lvl="2" indent="-435174" algn="l">
              <a:lnSpc>
                <a:spcPct val="100000"/>
              </a:lnSpc>
              <a:spcBef>
                <a:spcPts val="800"/>
              </a:spcBef>
              <a:spcAft>
                <a:spcPts val="0"/>
              </a:spcAft>
              <a:buClr>
                <a:schemeClr val="dk1"/>
              </a:buClr>
              <a:buSzPts val="1540"/>
              <a:buFont typeface="Noto Sans Symbols"/>
              <a:buChar char="⮚"/>
              <a:defRPr sz="2933"/>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dirty="0"/>
          </a:p>
        </p:txBody>
      </p:sp>
      <p:sp>
        <p:nvSpPr>
          <p:cNvPr id="26" name="Google Shape;26;p55"/>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Footer Placeholder 6"/>
          <p:cNvSpPr>
            <a:spLocks noGrp="1"/>
          </p:cNvSpPr>
          <p:nvPr>
            <p:ph type="ftr" sz="quarter" idx="13"/>
          </p:nvPr>
        </p:nvSpPr>
        <p:spPr>
          <a:xfrm>
            <a:off x="126568" y="6419015"/>
            <a:ext cx="10265664" cy="365125"/>
          </a:xfrm>
          <a:prstGeom prst="rect">
            <a:avLst/>
          </a:prstGeom>
        </p:spPr>
        <p:txBody>
          <a:bodyPr lIns="45718" tIns="45718" bIns="45718"/>
          <a:lstStyle/>
          <a:p>
            <a:endParaRPr lang="en-US" dirty="0">
              <a:solidFill>
                <a:srgbClr val="000000"/>
              </a:solidFill>
            </a:endParaRPr>
          </a:p>
        </p:txBody>
      </p:sp>
    </p:spTree>
    <p:extLst>
      <p:ext uri="{BB962C8B-B14F-4D97-AF65-F5344CB8AC3E}">
        <p14:creationId xmlns:p14="http://schemas.microsoft.com/office/powerpoint/2010/main" val="33361290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lvl1pPr>
              <a:defRPr>
                <a:solidFill>
                  <a:srgbClr val="558FCC"/>
                </a:solidFill>
              </a:defRPr>
            </a:lvl1pPr>
          </a:lstStyle>
          <a:p>
            <a:fld id="{D02699DE-8633-4E96-BE3D-DAA3910DD488}" type="slidenum">
              <a:rPr lang="en-US" smtClean="0"/>
              <a:t>‹#›</a:t>
            </a:fld>
            <a:endParaRPr lang="en-US" dirty="0"/>
          </a:p>
        </p:txBody>
      </p:sp>
      <p:sp>
        <p:nvSpPr>
          <p:cNvPr id="4" name="Text Placeholder 4">
            <a:extLst>
              <a:ext uri="{FF2B5EF4-FFF2-40B4-BE49-F238E27FC236}">
                <a16:creationId xmlns:a16="http://schemas.microsoft.com/office/drawing/2014/main" id="{F46259FF-AEE4-4177-B9AB-10AA87E134D2}"/>
              </a:ext>
            </a:extLst>
          </p:cNvPr>
          <p:cNvSpPr>
            <a:spLocks noGrp="1"/>
          </p:cNvSpPr>
          <p:nvPr>
            <p:ph type="body" sz="quarter" idx="13" hasCustomPrompt="1"/>
          </p:nvPr>
        </p:nvSpPr>
        <p:spPr>
          <a:xfrm>
            <a:off x="13585" y="6415243"/>
            <a:ext cx="10328351" cy="364067"/>
          </a:xfrm>
        </p:spPr>
        <p:txBody>
          <a:bodyPr>
            <a:normAutofit/>
          </a:bodyPr>
          <a:lstStyle>
            <a:lvl1pPr>
              <a:buNone/>
              <a:defRPr sz="1200">
                <a:solidFill>
                  <a:schemeClr val="tx1">
                    <a:lumMod val="50000"/>
                    <a:lumOff val="50000"/>
                  </a:schemeClr>
                </a:solidFill>
              </a:defRPr>
            </a:lvl1pPr>
            <a:lvl2pPr>
              <a:buNone/>
              <a:defRPr sz="1400">
                <a:solidFill>
                  <a:schemeClr val="tx1">
                    <a:lumMod val="50000"/>
                    <a:lumOff val="50000"/>
                  </a:schemeClr>
                </a:solidFill>
              </a:defRPr>
            </a:lvl2pPr>
            <a:lvl3pPr>
              <a:buNone/>
              <a:defRPr sz="1400">
                <a:solidFill>
                  <a:schemeClr val="tx1">
                    <a:lumMod val="50000"/>
                    <a:lumOff val="50000"/>
                  </a:schemeClr>
                </a:solidFill>
              </a:defRPr>
            </a:lvl3pPr>
            <a:lvl4pPr>
              <a:buNone/>
              <a:defRPr sz="1400">
                <a:solidFill>
                  <a:schemeClr val="tx1">
                    <a:lumMod val="50000"/>
                    <a:lumOff val="50000"/>
                  </a:schemeClr>
                </a:solidFill>
              </a:defRPr>
            </a:lvl4pPr>
            <a:lvl5pPr>
              <a:buNone/>
              <a:defRPr sz="1400">
                <a:solidFill>
                  <a:schemeClr val="tx1">
                    <a:lumMod val="50000"/>
                    <a:lumOff val="50000"/>
                  </a:schemeClr>
                </a:solidFill>
              </a:defRPr>
            </a:lvl5pPr>
          </a:lstStyle>
          <a:p>
            <a:pPr lvl="0"/>
            <a:r>
              <a:rPr lang="en-US"/>
              <a:t>References</a:t>
            </a:r>
          </a:p>
        </p:txBody>
      </p:sp>
    </p:spTree>
    <p:extLst>
      <p:ext uri="{BB962C8B-B14F-4D97-AF65-F5344CB8AC3E}">
        <p14:creationId xmlns:p14="http://schemas.microsoft.com/office/powerpoint/2010/main" val="33128120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itle &amp; Conte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15BB44-52EA-FB43-91DE-D502A1555655}"/>
              </a:ext>
            </a:extLst>
          </p:cNvPr>
          <p:cNvSpPr>
            <a:spLocks noGrp="1"/>
          </p:cNvSpPr>
          <p:nvPr>
            <p:ph type="sldNum" sz="quarter" idx="12"/>
          </p:nvPr>
        </p:nvSpPr>
        <p:spPr/>
        <p:txBody>
          <a:bodyPr/>
          <a:lstStyle/>
          <a:p>
            <a:endParaRPr lang="en-US" dirty="0"/>
          </a:p>
        </p:txBody>
      </p:sp>
      <p:sp>
        <p:nvSpPr>
          <p:cNvPr id="7" name="Title 6">
            <a:extLst>
              <a:ext uri="{FF2B5EF4-FFF2-40B4-BE49-F238E27FC236}">
                <a16:creationId xmlns:a16="http://schemas.microsoft.com/office/drawing/2014/main" id="{7B2DCCF1-1875-8B44-AA03-B42E52F089DE}"/>
              </a:ext>
            </a:extLst>
          </p:cNvPr>
          <p:cNvSpPr>
            <a:spLocks noGrp="1"/>
          </p:cNvSpPr>
          <p:nvPr>
            <p:ph type="title"/>
          </p:nvPr>
        </p:nvSpPr>
        <p:spPr>
          <a:xfrm>
            <a:off x="344557" y="400872"/>
            <a:ext cx="11500800" cy="1083373"/>
          </a:xfrm>
        </p:spPr>
        <p:txBody>
          <a:bodyPr wrap="square" anchor="b">
            <a:normAutofit/>
          </a:bodyPr>
          <a:lstStyle>
            <a:lvl1pPr>
              <a:defRPr sz="3467" b="1">
                <a:solidFill>
                  <a:schemeClr val="tx1"/>
                </a:solidFill>
              </a:defRPr>
            </a:lvl1pPr>
          </a:lstStyle>
          <a:p>
            <a:r>
              <a:rPr lang="en-US" dirty="0"/>
              <a:t>Click to edit Master title style</a:t>
            </a:r>
          </a:p>
        </p:txBody>
      </p:sp>
      <p:sp>
        <p:nvSpPr>
          <p:cNvPr id="6" name="Content Placeholder 5">
            <a:extLst>
              <a:ext uri="{FF2B5EF4-FFF2-40B4-BE49-F238E27FC236}">
                <a16:creationId xmlns:a16="http://schemas.microsoft.com/office/drawing/2014/main" id="{4E0CDAA6-331F-A04C-8D03-5F2A3E85E93E}"/>
              </a:ext>
            </a:extLst>
          </p:cNvPr>
          <p:cNvSpPr>
            <a:spLocks noGrp="1"/>
          </p:cNvSpPr>
          <p:nvPr>
            <p:ph sz="quarter" idx="13"/>
          </p:nvPr>
        </p:nvSpPr>
        <p:spPr>
          <a:xfrm>
            <a:off x="345017" y="1583268"/>
            <a:ext cx="11502427" cy="468942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60462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3152360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5A11942B-E38F-D79B-FAB4-CCA4B14117CA}"/>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2930155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732313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223596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696836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E3E0B13-B254-A001-AAA6-0AEDEC99C851}"/>
              </a:ext>
            </a:extLst>
          </p:cNvPr>
          <p:cNvSpPr>
            <a:spLocks noGrp="1"/>
          </p:cNvSpPr>
          <p:nvPr>
            <p:ph type="ftr" sz="quarter" idx="11"/>
          </p:nvPr>
        </p:nvSpPr>
        <p:spPr/>
        <p:txBody>
          <a:bodyPr/>
          <a:lstStyle>
            <a:lvl1pPr>
              <a:defRPr sz="1000"/>
            </a:lvl1pPr>
          </a:lstStyle>
          <a:p>
            <a:endParaRPr lang="en-US"/>
          </a:p>
        </p:txBody>
      </p:sp>
    </p:spTree>
    <p:extLst>
      <p:ext uri="{BB962C8B-B14F-4D97-AF65-F5344CB8AC3E}">
        <p14:creationId xmlns:p14="http://schemas.microsoft.com/office/powerpoint/2010/main" val="2491457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1.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2.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image" Target="../media/image3.png"/><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image" Target="../media/image2.png"/><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image" Target="../media/image1.png"/><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3"/>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27"/>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27"/>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userDrawn="1"/>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a:latin typeface="Arial" panose="020B0604020202020204" pitchFamily="34" charset="0"/>
            </a:endParaRPr>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userDrawn="1"/>
        </p:nvPicPr>
        <p:blipFill>
          <a:blip r:embed="rId28"/>
          <a:stretch>
            <a:fillRect/>
          </a:stretch>
        </p:blipFill>
        <p:spPr>
          <a:xfrm>
            <a:off x="149033" y="6105335"/>
            <a:ext cx="908164" cy="701763"/>
          </a:xfrm>
          <a:prstGeom prst="rect">
            <a:avLst/>
          </a:prstGeom>
        </p:spPr>
      </p:pic>
    </p:spTree>
    <p:extLst>
      <p:ext uri="{BB962C8B-B14F-4D97-AF65-F5344CB8AC3E}">
        <p14:creationId xmlns:p14="http://schemas.microsoft.com/office/powerpoint/2010/main" val="26900252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84" r:id="rId3"/>
    <p:sldLayoutId id="2147483679" r:id="rId4"/>
    <p:sldLayoutId id="2147483680" r:id="rId5"/>
    <p:sldLayoutId id="2147483685" r:id="rId6"/>
    <p:sldLayoutId id="2147483681" r:id="rId7"/>
    <p:sldLayoutId id="2147483682" r:id="rId8"/>
    <p:sldLayoutId id="2147483683" r:id="rId9"/>
    <p:sldLayoutId id="2147483686" r:id="rId10"/>
    <p:sldLayoutId id="2147483690" r:id="rId11"/>
    <p:sldLayoutId id="2147483692" r:id="rId12"/>
    <p:sldLayoutId id="2147483693" r:id="rId13"/>
    <p:sldLayoutId id="2147483694" r:id="rId14"/>
    <p:sldLayoutId id="2147483695"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8" r:id="rId24"/>
  </p:sldLayoutIdLst>
  <p:hf sldNum="0" hdr="0" dt="0"/>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13"/>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13"/>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a:latin typeface="Arial" panose="020B0604020202020204" pitchFamily="34" charset="0"/>
            </a:endParaRPr>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14"/>
          <a:stretch>
            <a:fillRect/>
          </a:stretch>
        </p:blipFill>
        <p:spPr>
          <a:xfrm>
            <a:off x="149033" y="6105335"/>
            <a:ext cx="908164" cy="701763"/>
          </a:xfrm>
          <a:prstGeom prst="rect">
            <a:avLst/>
          </a:prstGeom>
        </p:spPr>
      </p:pic>
    </p:spTree>
    <p:extLst>
      <p:ext uri="{BB962C8B-B14F-4D97-AF65-F5344CB8AC3E}">
        <p14:creationId xmlns:p14="http://schemas.microsoft.com/office/powerpoint/2010/main" val="192791726"/>
      </p:ext>
    </p:extLst>
  </p:cSld>
  <p:clrMap bg1="lt1" tx1="dk1" bg2="lt2" tx2="dk2" accent1="accent1" accent2="accent2" accent3="accent3" accent4="accent4" accent5="accent5" accent6="accent6" hlink="hlink" folHlink="folHlink"/>
  <p:sldLayoutIdLst>
    <p:sldLayoutId id="2147483766"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42" r:id="rId10"/>
  </p:sldLayoutIdLst>
  <p:hf sldNum="0" hdr="0" dt="0"/>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dirty="0"/>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24"/>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24"/>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25"/>
          <a:stretch>
            <a:fillRect/>
          </a:stretch>
        </p:blipFill>
        <p:spPr>
          <a:xfrm>
            <a:off x="149033" y="6105335"/>
            <a:ext cx="908164" cy="701763"/>
          </a:xfrm>
          <a:prstGeom prst="rect">
            <a:avLst/>
          </a:prstGeom>
        </p:spPr>
      </p:pic>
    </p:spTree>
    <p:extLst>
      <p:ext uri="{BB962C8B-B14F-4D97-AF65-F5344CB8AC3E}">
        <p14:creationId xmlns:p14="http://schemas.microsoft.com/office/powerpoint/2010/main" val="85527374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Lst>
  <p:hf sldNum="0" hdr="0" dt="0"/>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7.xml"/><Relationship Id="rId1" Type="http://schemas.openxmlformats.org/officeDocument/2006/relationships/tags" Target="../tags/tag2.xml"/><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2.e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0.xml"/><Relationship Id="rId1" Type="http://schemas.openxmlformats.org/officeDocument/2006/relationships/slideLayout" Target="../slideLayouts/slideLayout27.xml"/><Relationship Id="rId4" Type="http://schemas.openxmlformats.org/officeDocument/2006/relationships/image" Target="../media/image28.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3.xml"/><Relationship Id="rId1" Type="http://schemas.openxmlformats.org/officeDocument/2006/relationships/slideLayout" Target="../slideLayouts/slideLayout27.xml"/><Relationship Id="rId4" Type="http://schemas.openxmlformats.org/officeDocument/2006/relationships/image" Target="../media/image31.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7.xml"/><Relationship Id="rId1" Type="http://schemas.openxmlformats.org/officeDocument/2006/relationships/tags" Target="../tags/tag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33.xml"/><Relationship Id="rId5" Type="http://schemas.openxmlformats.org/officeDocument/2006/relationships/image" Target="../media/image41.pn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7.xml"/><Relationship Id="rId1" Type="http://schemas.openxmlformats.org/officeDocument/2006/relationships/tags" Target="../tags/tag6.xml"/></Relationships>
</file>

<file path=ppt/slides/_rels/slide5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51.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27.xml"/><Relationship Id="rId5" Type="http://schemas.openxmlformats.org/officeDocument/2006/relationships/image" Target="../media/image45.png"/><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5.xml"/><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8.xml"/><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27.xml"/><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7.xml"/><Relationship Id="rId1" Type="http://schemas.openxmlformats.org/officeDocument/2006/relationships/tags" Target="../tags/tag7.xml"/><Relationship Id="rId4" Type="http://schemas.openxmlformats.org/officeDocument/2006/relationships/image" Target="../media/image49.emf"/></Relationships>
</file>

<file path=ppt/slides/_rels/slide6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66.xml"/><Relationship Id="rId1" Type="http://schemas.openxmlformats.org/officeDocument/2006/relationships/slideLayout" Target="../slideLayouts/slideLayout27.xml"/><Relationship Id="rId5" Type="http://schemas.openxmlformats.org/officeDocument/2006/relationships/image" Target="../media/image52.png"/><Relationship Id="rId4" Type="http://schemas.openxmlformats.org/officeDocument/2006/relationships/image" Target="../media/image51.emf"/></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7.xml"/><Relationship Id="rId1" Type="http://schemas.openxmlformats.org/officeDocument/2006/relationships/slideLayout" Target="../slideLayouts/slideLayout27.xml"/><Relationship Id="rId6" Type="http://schemas.openxmlformats.org/officeDocument/2006/relationships/image" Target="../media/image56.emf"/><Relationship Id="rId5" Type="http://schemas.openxmlformats.org/officeDocument/2006/relationships/image" Target="../media/image55.png"/><Relationship Id="rId4" Type="http://schemas.openxmlformats.org/officeDocument/2006/relationships/image" Target="../media/image54.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7.xml"/><Relationship Id="rId1" Type="http://schemas.openxmlformats.org/officeDocument/2006/relationships/tags" Target="../tags/tag8.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9.xml"/><Relationship Id="rId1" Type="http://schemas.openxmlformats.org/officeDocument/2006/relationships/slideLayout" Target="../slideLayouts/slideLayout27.xml"/><Relationship Id="rId5" Type="http://schemas.openxmlformats.org/officeDocument/2006/relationships/image" Target="../media/image59.png"/><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3.xml"/><Relationship Id="rId1" Type="http://schemas.openxmlformats.org/officeDocument/2006/relationships/tags" Target="../tags/tag1.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0.xml"/><Relationship Id="rId1" Type="http://schemas.openxmlformats.org/officeDocument/2006/relationships/slideLayout" Target="../slideLayouts/slideLayout27.xml"/><Relationship Id="rId4" Type="http://schemas.openxmlformats.org/officeDocument/2006/relationships/image" Target="../media/image61.jpeg"/></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1.xml"/><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72.xml"/><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4.xml"/><Relationship Id="rId1" Type="http://schemas.openxmlformats.org/officeDocument/2006/relationships/slideLayout" Target="../slideLayouts/slideLayout27.xml"/><Relationship Id="rId5" Type="http://schemas.openxmlformats.org/officeDocument/2006/relationships/image" Target="../media/image66.png"/><Relationship Id="rId4" Type="http://schemas.openxmlformats.org/officeDocument/2006/relationships/image" Target="../media/image65.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7.xml"/></Relationships>
</file>

<file path=ppt/slides/_rels/slide7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79.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80.xml"/><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81.xml"/><Relationship Id="rId1" Type="http://schemas.openxmlformats.org/officeDocument/2006/relationships/slideLayout" Target="../slideLayouts/slideLayout27.xml"/><Relationship Id="rId4" Type="http://schemas.openxmlformats.org/officeDocument/2006/relationships/image" Target="../media/image70.emf"/></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3.xml"/><Relationship Id="rId1" Type="http://schemas.openxmlformats.org/officeDocument/2006/relationships/slideLayout" Target="../slideLayouts/slideLayout27.xml"/><Relationship Id="rId5" Type="http://schemas.openxmlformats.org/officeDocument/2006/relationships/image" Target="../media/image73.png"/><Relationship Id="rId4" Type="http://schemas.openxmlformats.org/officeDocument/2006/relationships/image" Target="../media/image72.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5.xml"/><Relationship Id="rId1" Type="http://schemas.openxmlformats.org/officeDocument/2006/relationships/slideLayout" Target="../slideLayouts/slideLayout27.xml"/></Relationships>
</file>

<file path=ppt/slides/_rels/slide8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6.xml"/><Relationship Id="rId1" Type="http://schemas.openxmlformats.org/officeDocument/2006/relationships/slideLayout" Target="../slideLayouts/slideLayout27.xml"/><Relationship Id="rId6" Type="http://schemas.openxmlformats.org/officeDocument/2006/relationships/image" Target="../media/image75.emf"/><Relationship Id="rId5" Type="http://schemas.openxmlformats.org/officeDocument/2006/relationships/chart" Target="../charts/chart6.xml"/><Relationship Id="rId4" Type="http://schemas.openxmlformats.org/officeDocument/2006/relationships/chart" Target="../charts/chart5.xml"/></Relationships>
</file>

<file path=ppt/slides/_rels/slide8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7.xml"/><Relationship Id="rId1" Type="http://schemas.openxmlformats.org/officeDocument/2006/relationships/slideLayout" Target="../slideLayouts/slideLayout30.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8.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7.xml"/><Relationship Id="rId1" Type="http://schemas.openxmlformats.org/officeDocument/2006/relationships/tags" Target="../tags/tag9.xml"/><Relationship Id="rId5" Type="http://schemas.openxmlformats.org/officeDocument/2006/relationships/image" Target="../media/image78.png"/><Relationship Id="rId4" Type="http://schemas.openxmlformats.org/officeDocument/2006/relationships/image" Target="../media/image7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7.xml"/><Relationship Id="rId1" Type="http://schemas.openxmlformats.org/officeDocument/2006/relationships/tags" Target="../tags/tag11.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7.xml"/><Relationship Id="rId1" Type="http://schemas.openxmlformats.org/officeDocument/2006/relationships/tags" Target="../tags/tag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EFBB37E-4429-5616-ED50-0A0B2304D9E3}"/>
              </a:ext>
            </a:extLst>
          </p:cNvPr>
          <p:cNvSpPr>
            <a:spLocks noGrp="1"/>
          </p:cNvSpPr>
          <p:nvPr>
            <p:ph type="ctrTitle"/>
          </p:nvPr>
        </p:nvSpPr>
        <p:spPr>
          <a:xfrm>
            <a:off x="3001617" y="1612900"/>
            <a:ext cx="6188765" cy="2387600"/>
          </a:xfrm>
        </p:spPr>
        <p:txBody>
          <a:bodyPr anchor="t">
            <a:noAutofit/>
          </a:bodyPr>
          <a:lstStyle/>
          <a:p>
            <a:r>
              <a:rPr lang="en-US" sz="4400" dirty="0"/>
              <a:t>Optimizing Perioperative Therapy in Early-Stage NSCLC: </a:t>
            </a:r>
            <a:br>
              <a:rPr lang="en-US" sz="4400" dirty="0"/>
            </a:br>
            <a:r>
              <a:rPr lang="en-US" sz="4400" b="0" dirty="0"/>
              <a:t>A Multidisciplinary Approach </a:t>
            </a:r>
          </a:p>
        </p:txBody>
      </p:sp>
    </p:spTree>
    <p:extLst>
      <p:ext uri="{BB962C8B-B14F-4D97-AF65-F5344CB8AC3E}">
        <p14:creationId xmlns:p14="http://schemas.microsoft.com/office/powerpoint/2010/main" val="2876065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838200" y="365125"/>
            <a:ext cx="10515600" cy="1325563"/>
          </a:xfrm>
        </p:spPr>
        <p:txBody>
          <a:bodyPr vert="horz" lIns="91355" tIns="45679" rIns="91355" bIns="45679" rtlCol="0" anchor="ctr" anchorCtr="0">
            <a:normAutofit/>
          </a:bodyPr>
          <a:lstStyle>
            <a:lvl1pPr algn="l" defTabSz="822960" rtl="0" eaLnBrk="1" latinLnBrk="0" hangingPunct="1">
              <a:spcBef>
                <a:spcPct val="0"/>
              </a:spcBef>
              <a:buNone/>
              <a:defRPr sz="3240" b="0" i="0" kern="1200" spc="0" baseline="0">
                <a:solidFill>
                  <a:srgbClr val="990000"/>
                </a:solidFill>
                <a:latin typeface="Century Gothic"/>
                <a:ea typeface="+mj-ea"/>
                <a:cs typeface="Century Gothic"/>
              </a:defRPr>
            </a:lvl1pPr>
          </a:lstStyle>
          <a:p>
            <a:r>
              <a:rPr lang="en-US">
                <a:solidFill>
                  <a:schemeClr val="accent2"/>
                </a:solidFill>
                <a:latin typeface="Arial" panose="020B0604020202020204" pitchFamily="34" charset="0"/>
                <a:cs typeface="Arial" panose="020B0604020202020204" pitchFamily="34" charset="0"/>
              </a:rPr>
              <a:t>First Phase III: CheckMate816</a:t>
            </a:r>
          </a:p>
        </p:txBody>
      </p:sp>
      <p:grpSp>
        <p:nvGrpSpPr>
          <p:cNvPr id="45" name="Group 44">
            <a:extLst>
              <a:ext uri="{FF2B5EF4-FFF2-40B4-BE49-F238E27FC236}">
                <a16:creationId xmlns:a16="http://schemas.microsoft.com/office/drawing/2014/main" id="{8A56E42D-E165-40B6-BE56-87AE45F1EB1F}"/>
              </a:ext>
            </a:extLst>
          </p:cNvPr>
          <p:cNvGrpSpPr/>
          <p:nvPr/>
        </p:nvGrpSpPr>
        <p:grpSpPr>
          <a:xfrm>
            <a:off x="939583" y="1476142"/>
            <a:ext cx="10803625" cy="4378356"/>
            <a:chOff x="358542" y="1365249"/>
            <a:chExt cx="12659510" cy="2944819"/>
          </a:xfrm>
        </p:grpSpPr>
        <p:sp>
          <p:nvSpPr>
            <p:cNvPr id="46" name="Left Brace 45">
              <a:extLst>
                <a:ext uri="{FF2B5EF4-FFF2-40B4-BE49-F238E27FC236}">
                  <a16:creationId xmlns:a16="http://schemas.microsoft.com/office/drawing/2014/main" id="{15D8D26F-98FC-4361-87F4-234A5D496609}"/>
                </a:ext>
              </a:extLst>
            </p:cNvPr>
            <p:cNvSpPr/>
            <p:nvPr/>
          </p:nvSpPr>
          <p:spPr>
            <a:xfrm>
              <a:off x="3888585" y="2368051"/>
              <a:ext cx="913764" cy="1220679"/>
            </a:xfrm>
            <a:prstGeom prst="leftBrace">
              <a:avLst>
                <a:gd name="adj1" fmla="val 0"/>
                <a:gd name="adj2" fmla="val 48223"/>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85134">
                <a:defRPr/>
              </a:pPr>
              <a:endParaRPr lang="en-GB" sz="1349">
                <a:solidFill>
                  <a:srgbClr val="595454"/>
                </a:solidFill>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6E137E3D-0E6A-4418-A9F1-BA6055E11124}"/>
                </a:ext>
              </a:extLst>
            </p:cNvPr>
            <p:cNvSpPr/>
            <p:nvPr/>
          </p:nvSpPr>
          <p:spPr bwMode="auto">
            <a:xfrm>
              <a:off x="4893137" y="3235707"/>
              <a:ext cx="2476937" cy="1008000"/>
            </a:xfrm>
            <a:prstGeom prst="rect">
              <a:avLst/>
            </a:prstGeom>
            <a:solidFill>
              <a:srgbClr val="A6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4">
                <a:spcBef>
                  <a:spcPts val="169"/>
                </a:spcBef>
                <a:defRPr/>
              </a:pPr>
              <a:r>
                <a:rPr lang="en-US" sz="1400" b="1">
                  <a:solidFill>
                    <a:srgbClr val="FFFFFF"/>
                  </a:solidFill>
                  <a:latin typeface="Arial" panose="020B0604020202020204" pitchFamily="34" charset="0"/>
                  <a:cs typeface="Arial" panose="020B0604020202020204" pitchFamily="34" charset="0"/>
                </a:rPr>
                <a:t>Chemo</a:t>
              </a:r>
              <a:r>
                <a:rPr lang="en-US" sz="1400" baseline="30000">
                  <a:solidFill>
                    <a:srgbClr val="FFFFFF"/>
                  </a:solidFill>
                  <a:latin typeface="Arial" panose="020B0604020202020204" pitchFamily="34" charset="0"/>
                  <a:cs typeface="Arial" panose="020B0604020202020204" pitchFamily="34" charset="0"/>
                </a:rPr>
                <a:t> </a:t>
              </a:r>
              <a:r>
                <a:rPr lang="en-US" sz="1400" b="1">
                  <a:solidFill>
                    <a:srgbClr val="FFFFFF"/>
                  </a:solidFill>
                  <a:latin typeface="Arial" panose="020B0604020202020204" pitchFamily="34" charset="0"/>
                  <a:cs typeface="Arial" panose="020B0604020202020204" pitchFamily="34" charset="0"/>
                </a:rPr>
                <a:t>Q3W (3 cycles)</a:t>
              </a:r>
            </a:p>
          </p:txBody>
        </p:sp>
        <p:sp>
          <p:nvSpPr>
            <p:cNvPr id="49" name="Rectangle 48">
              <a:extLst>
                <a:ext uri="{FF2B5EF4-FFF2-40B4-BE49-F238E27FC236}">
                  <a16:creationId xmlns:a16="http://schemas.microsoft.com/office/drawing/2014/main" id="{BB247244-BA71-4C65-88E8-C68A1BDBC7D7}"/>
                </a:ext>
              </a:extLst>
            </p:cNvPr>
            <p:cNvSpPr/>
            <p:nvPr/>
          </p:nvSpPr>
          <p:spPr bwMode="auto">
            <a:xfrm>
              <a:off x="4901996" y="1723227"/>
              <a:ext cx="2476938" cy="1008000"/>
            </a:xfrm>
            <a:prstGeom prst="rect">
              <a:avLst/>
            </a:prstGeom>
            <a:solidFill>
              <a:schemeClr val="accent5"/>
            </a:solidFill>
            <a:ln w="12700" cap="flat" cmpd="sng" algn="ctr">
              <a:noFill/>
              <a:prstDash val="solid"/>
              <a:round/>
              <a:headEnd type="none" w="sm" len="sm"/>
              <a:tailEnd type="none" w="sm" len="sm"/>
            </a:ln>
            <a:effectLst/>
          </p:spPr>
          <p:txBody>
            <a:bodyPr vert="horz" wrap="square" lIns="19271" tIns="19271" rIns="19271" bIns="19271" numCol="1" rtlCol="0" anchor="ctr" anchorCtr="0" compatLnSpc="1">
              <a:prstTxWarp prst="textNoShape">
                <a:avLst/>
              </a:prstTxWarp>
              <a:noAutofit/>
            </a:bodyPr>
            <a:lstStyle/>
            <a:p>
              <a:pPr algn="ctr" defTabSz="349702">
                <a:spcBef>
                  <a:spcPts val="169"/>
                </a:spcBef>
                <a:defRPr/>
              </a:pPr>
              <a:r>
                <a:rPr lang="en-US" sz="1400" b="1">
                  <a:solidFill>
                    <a:prstClr val="white"/>
                  </a:solidFill>
                  <a:latin typeface="Arial" panose="020B0604020202020204" pitchFamily="34" charset="0"/>
                  <a:cs typeface="Arial" panose="020B0604020202020204" pitchFamily="34" charset="0"/>
                </a:rPr>
                <a:t>NIVO 360 mg Q3W </a:t>
              </a:r>
              <a:br>
                <a:rPr lang="en-US" sz="1400" b="1">
                  <a:solidFill>
                    <a:prstClr val="white"/>
                  </a:solidFill>
                  <a:latin typeface="Arial" panose="020B0604020202020204" pitchFamily="34" charset="0"/>
                  <a:cs typeface="Arial" panose="020B0604020202020204" pitchFamily="34" charset="0"/>
                </a:rPr>
              </a:br>
              <a:r>
                <a:rPr lang="en-US" sz="1400" b="1">
                  <a:solidFill>
                    <a:prstClr val="white"/>
                  </a:solidFill>
                  <a:latin typeface="Arial" panose="020B0604020202020204" pitchFamily="34" charset="0"/>
                  <a:cs typeface="Arial" panose="020B0604020202020204" pitchFamily="34" charset="0"/>
                </a:rPr>
                <a:t>+ </a:t>
              </a:r>
            </a:p>
            <a:p>
              <a:pPr algn="ctr" defTabSz="349702">
                <a:spcBef>
                  <a:spcPts val="169"/>
                </a:spcBef>
                <a:defRPr/>
              </a:pPr>
              <a:r>
                <a:rPr lang="en-US" sz="1400" b="1">
                  <a:solidFill>
                    <a:srgbClr val="FFFFFF"/>
                  </a:solidFill>
                  <a:latin typeface="Arial" panose="020B0604020202020204" pitchFamily="34" charset="0"/>
                  <a:cs typeface="Arial" panose="020B0604020202020204" pitchFamily="34" charset="0"/>
                </a:rPr>
                <a:t>chemo</a:t>
              </a:r>
              <a:r>
                <a:rPr lang="en-US" sz="1400">
                  <a:solidFill>
                    <a:srgbClr val="FFFFFF"/>
                  </a:solidFill>
                  <a:latin typeface="Arial" panose="020B0604020202020204" pitchFamily="34" charset="0"/>
                  <a:cs typeface="Arial" panose="020B0604020202020204" pitchFamily="34" charset="0"/>
                </a:rPr>
                <a:t> </a:t>
              </a:r>
              <a:r>
                <a:rPr lang="en-US" sz="1400" b="1">
                  <a:solidFill>
                    <a:srgbClr val="FFFFFF"/>
                  </a:solidFill>
                  <a:latin typeface="Arial" panose="020B0604020202020204" pitchFamily="34" charset="0"/>
                  <a:cs typeface="Arial" panose="020B0604020202020204" pitchFamily="34" charset="0"/>
                </a:rPr>
                <a:t>Q3W (3 cycles)</a:t>
              </a:r>
              <a:endParaRPr lang="en-US" sz="1400" b="1" baseline="30000">
                <a:solidFill>
                  <a:srgbClr val="FFFFFF"/>
                </a:solidFill>
                <a:latin typeface="Arial" panose="020B0604020202020204" pitchFamily="34" charset="0"/>
                <a:cs typeface="Arial" panose="020B0604020202020204" pitchFamily="34" charset="0"/>
              </a:endParaRPr>
            </a:p>
          </p:txBody>
        </p:sp>
        <p:sp>
          <p:nvSpPr>
            <p:cNvPr id="52" name="Oval 51">
              <a:extLst>
                <a:ext uri="{FF2B5EF4-FFF2-40B4-BE49-F238E27FC236}">
                  <a16:creationId xmlns:a16="http://schemas.microsoft.com/office/drawing/2014/main" id="{1E8AB7F2-82D4-4552-8F12-53DC185A0A8E}"/>
                </a:ext>
              </a:extLst>
            </p:cNvPr>
            <p:cNvSpPr/>
            <p:nvPr/>
          </p:nvSpPr>
          <p:spPr bwMode="auto">
            <a:xfrm>
              <a:off x="3551529" y="2741455"/>
              <a:ext cx="708964" cy="423061"/>
            </a:xfrm>
            <a:prstGeom prst="ellipse">
              <a:avLst/>
            </a:prstGeom>
            <a:solidFill>
              <a:srgbClr val="595454"/>
            </a:solidFill>
            <a:ln>
              <a:noFill/>
              <a:headEnd type="none" w="med" len="med"/>
              <a:tailEnd type="none" w="med" len="med"/>
            </a:ln>
            <a:effectLst/>
            <a:scene3d>
              <a:camera prst="orthographicFront">
                <a:rot lat="0" lon="0" rev="0"/>
              </a:camera>
              <a:lightRig rig="threePt" dir="t">
                <a:rot lat="0" lon="0" rev="1200000"/>
              </a:lightRig>
            </a:scene3d>
            <a:sp3d/>
          </p:spPr>
          <p:txBody>
            <a:bodyPr wrap="none" anchor="ctr">
              <a:noAutofit/>
            </a:bodyPr>
            <a:lstStyle/>
            <a:p>
              <a:pPr algn="ctr" defTabSz="513850">
                <a:spcBef>
                  <a:spcPts val="169"/>
                </a:spcBef>
                <a:defRPr/>
              </a:pPr>
              <a:r>
                <a:rPr lang="en-US" sz="1400" b="1">
                  <a:solidFill>
                    <a:prstClr val="white"/>
                  </a:solidFill>
                  <a:latin typeface="Arial" panose="020B0604020202020204" pitchFamily="34" charset="0"/>
                  <a:cs typeface="Arial" panose="020B0604020202020204" pitchFamily="34" charset="0"/>
                </a:rPr>
                <a:t>R</a:t>
              </a:r>
            </a:p>
            <a:p>
              <a:pPr algn="ctr" defTabSz="513850">
                <a:spcBef>
                  <a:spcPts val="169"/>
                </a:spcBef>
                <a:defRPr/>
              </a:pPr>
              <a:r>
                <a:rPr lang="en-US" sz="1400" b="1">
                  <a:solidFill>
                    <a:prstClr val="white"/>
                  </a:solidFill>
                  <a:latin typeface="Arial" panose="020B0604020202020204" pitchFamily="34" charset="0"/>
                  <a:cs typeface="Arial" panose="020B0604020202020204" pitchFamily="34" charset="0"/>
                </a:rPr>
                <a:t>1:1</a:t>
              </a:r>
              <a:endParaRPr lang="en-US" sz="1400" b="1" baseline="30000">
                <a:solidFill>
                  <a:prstClr val="white"/>
                </a:solidFill>
                <a:latin typeface="Arial" panose="020B0604020202020204" pitchFamily="34" charset="0"/>
                <a:cs typeface="Arial" panose="020B0604020202020204" pitchFamily="34" charset="0"/>
              </a:endParaRPr>
            </a:p>
          </p:txBody>
        </p:sp>
        <p:sp>
          <p:nvSpPr>
            <p:cNvPr id="53" name="Rounded Rectangle 38">
              <a:extLst>
                <a:ext uri="{FF2B5EF4-FFF2-40B4-BE49-F238E27FC236}">
                  <a16:creationId xmlns:a16="http://schemas.microsoft.com/office/drawing/2014/main" id="{623C060B-F5FA-4A0C-9B0F-EDE57646C63C}"/>
                </a:ext>
              </a:extLst>
            </p:cNvPr>
            <p:cNvSpPr/>
            <p:nvPr/>
          </p:nvSpPr>
          <p:spPr bwMode="auto">
            <a:xfrm>
              <a:off x="358542" y="1365249"/>
              <a:ext cx="3102199" cy="2944819"/>
            </a:xfrm>
            <a:prstGeom prst="roundRect">
              <a:avLst>
                <a:gd name="adj" fmla="val 0"/>
              </a:avLst>
            </a:prstGeom>
            <a:solidFill>
              <a:schemeClr val="accent1"/>
            </a:solidFill>
            <a:ln w="28575" cap="flat" cmpd="sng" algn="ctr">
              <a:noFill/>
              <a:prstDash val="solid"/>
              <a:round/>
              <a:headEnd type="none" w="sm" len="sm"/>
              <a:tailEnd type="none" w="sm" len="sm"/>
            </a:ln>
            <a:effectLst/>
          </p:spPr>
          <p:txBody>
            <a:bodyPr vert="horz" wrap="square" lIns="274320" tIns="51387" rIns="274320" bIns="51387" numCol="1" rtlCol="0" anchor="ctr" anchorCtr="0" compatLnSpc="1">
              <a:prstTxWarp prst="textNoShape">
                <a:avLst/>
              </a:prstTxWarp>
              <a:noAutofit/>
            </a:bodyPr>
            <a:lstStyle/>
            <a:p>
              <a:pPr defTabSz="483519" eaLnBrk="0">
                <a:spcBef>
                  <a:spcPts val="169"/>
                </a:spcBef>
                <a:spcAft>
                  <a:spcPts val="169"/>
                </a:spcAft>
                <a:buClr>
                  <a:schemeClr val="accent2"/>
                </a:buClr>
                <a:defRPr/>
              </a:pPr>
              <a:r>
                <a:rPr lang="en-US" sz="1400" b="1">
                  <a:solidFill>
                    <a:schemeClr val="bg1"/>
                  </a:solidFill>
                  <a:latin typeface="Arial" panose="020B0604020202020204" pitchFamily="34" charset="0"/>
                  <a:cs typeface="Arial" panose="020B0604020202020204" pitchFamily="34" charset="0"/>
                </a:rPr>
                <a:t>Key eligibility criteria</a:t>
              </a:r>
            </a:p>
            <a:p>
              <a:pPr marL="160583" indent="-93674" defTabSz="483519" eaLnBrk="0">
                <a:spcBef>
                  <a:spcPts val="169"/>
                </a:spcBef>
                <a:buClr>
                  <a:schemeClr val="accent2"/>
                </a:buClr>
                <a:buFont typeface="Arial" panose="020B0604020202020204" pitchFamily="34" charset="0"/>
                <a:buChar char="•"/>
                <a:defRPr/>
              </a:pPr>
              <a:r>
                <a:rPr lang="en-US" sz="1400">
                  <a:solidFill>
                    <a:schemeClr val="bg1"/>
                  </a:solidFill>
                  <a:latin typeface="Arial" panose="020B0604020202020204" pitchFamily="34" charset="0"/>
                  <a:cs typeface="Arial" panose="020B0604020202020204" pitchFamily="34" charset="0"/>
                </a:rPr>
                <a:t>Newly diagnosed, resectable, stage IB (≥ 4 cm)–IIIA NSCLC </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(per TNM 7</a:t>
              </a:r>
              <a:r>
                <a:rPr lang="en-US" sz="1400" baseline="30000">
                  <a:solidFill>
                    <a:schemeClr val="bg1"/>
                  </a:solidFill>
                  <a:latin typeface="Arial" panose="020B0604020202020204" pitchFamily="34" charset="0"/>
                  <a:cs typeface="Arial" panose="020B0604020202020204" pitchFamily="34" charset="0"/>
                </a:rPr>
                <a:t>th</a:t>
              </a:r>
              <a:r>
                <a:rPr lang="en-US" sz="1400">
                  <a:solidFill>
                    <a:schemeClr val="bg1"/>
                  </a:solidFill>
                  <a:latin typeface="Arial" panose="020B0604020202020204" pitchFamily="34" charset="0"/>
                  <a:cs typeface="Arial" panose="020B0604020202020204" pitchFamily="34" charset="0"/>
                </a:rPr>
                <a:t> edition)</a:t>
              </a:r>
            </a:p>
            <a:p>
              <a:pPr marL="160583" indent="-93674" defTabSz="483519" eaLnBrk="0">
                <a:spcBef>
                  <a:spcPts val="169"/>
                </a:spcBef>
                <a:buClr>
                  <a:schemeClr val="accent2"/>
                </a:buClr>
                <a:buFont typeface="Arial" panose="020B0604020202020204" pitchFamily="34" charset="0"/>
                <a:buChar char="•"/>
                <a:defRPr/>
              </a:pPr>
              <a:r>
                <a:rPr lang="en-US" sz="1400">
                  <a:solidFill>
                    <a:schemeClr val="bg1"/>
                  </a:solidFill>
                  <a:latin typeface="Arial" panose="020B0604020202020204" pitchFamily="34" charset="0"/>
                  <a:cs typeface="Arial" panose="020B0604020202020204" pitchFamily="34" charset="0"/>
                </a:rPr>
                <a:t>ECOG PS 0–1</a:t>
              </a:r>
            </a:p>
            <a:p>
              <a:pPr marL="160583" indent="-93674" defTabSz="483519" eaLnBrk="0">
                <a:spcBef>
                  <a:spcPts val="169"/>
                </a:spcBef>
                <a:buClr>
                  <a:schemeClr val="accent2"/>
                </a:buClr>
                <a:buFont typeface="Arial" panose="020B0604020202020204" pitchFamily="34" charset="0"/>
                <a:buChar char="•"/>
                <a:defRPr/>
              </a:pPr>
              <a:r>
                <a:rPr lang="en-US" sz="1400" u="sng">
                  <a:solidFill>
                    <a:schemeClr val="bg1"/>
                  </a:solidFill>
                  <a:latin typeface="Arial" panose="020B0604020202020204" pitchFamily="34" charset="0"/>
                  <a:cs typeface="Arial" panose="020B0604020202020204" pitchFamily="34" charset="0"/>
                </a:rPr>
                <a:t>No known sensitizing </a:t>
              </a:r>
              <a:r>
                <a:rPr lang="en-US" sz="1400" i="1" u="sng">
                  <a:solidFill>
                    <a:schemeClr val="bg1"/>
                  </a:solidFill>
                  <a:latin typeface="Arial" panose="020B0604020202020204" pitchFamily="34" charset="0"/>
                  <a:cs typeface="Arial" panose="020B0604020202020204" pitchFamily="34" charset="0"/>
                </a:rPr>
                <a:t>EGFR</a:t>
              </a:r>
              <a:r>
                <a:rPr lang="en-US" sz="1400" u="sng">
                  <a:solidFill>
                    <a:schemeClr val="bg1"/>
                  </a:solidFill>
                  <a:latin typeface="Arial" panose="020B0604020202020204" pitchFamily="34" charset="0"/>
                  <a:cs typeface="Arial" panose="020B0604020202020204" pitchFamily="34" charset="0"/>
                </a:rPr>
                <a:t> mutations or </a:t>
              </a:r>
              <a:r>
                <a:rPr lang="en-US" sz="1400" i="1" u="sng">
                  <a:solidFill>
                    <a:schemeClr val="bg1"/>
                  </a:solidFill>
                  <a:latin typeface="Arial" panose="020B0604020202020204" pitchFamily="34" charset="0"/>
                  <a:cs typeface="Arial" panose="020B0604020202020204" pitchFamily="34" charset="0"/>
                </a:rPr>
                <a:t>ALK </a:t>
              </a:r>
              <a:r>
                <a:rPr lang="en-US" sz="1400" u="sng">
                  <a:solidFill>
                    <a:schemeClr val="bg1"/>
                  </a:solidFill>
                  <a:latin typeface="Arial" panose="020B0604020202020204" pitchFamily="34" charset="0"/>
                  <a:cs typeface="Arial" panose="020B0604020202020204" pitchFamily="34" charset="0"/>
                </a:rPr>
                <a:t>alterations</a:t>
              </a:r>
            </a:p>
            <a:p>
              <a:pPr defTabSz="483519" eaLnBrk="0">
                <a:spcBef>
                  <a:spcPts val="169"/>
                </a:spcBef>
                <a:buClr>
                  <a:schemeClr val="accent2"/>
                </a:buClr>
                <a:defRPr/>
              </a:pPr>
              <a:endParaRPr lang="en-US" sz="1400" b="1">
                <a:solidFill>
                  <a:schemeClr val="bg1"/>
                </a:solidFill>
                <a:latin typeface="Arial" panose="020B0604020202020204" pitchFamily="34" charset="0"/>
                <a:cs typeface="Arial" panose="020B0604020202020204" pitchFamily="34" charset="0"/>
              </a:endParaRPr>
            </a:p>
            <a:p>
              <a:pPr algn="ctr" defTabSz="483519" eaLnBrk="0">
                <a:spcBef>
                  <a:spcPts val="169"/>
                </a:spcBef>
                <a:buClr>
                  <a:schemeClr val="accent2"/>
                </a:buClr>
                <a:defRPr/>
              </a:pPr>
              <a:r>
                <a:rPr lang="en-US" sz="1400" b="1">
                  <a:solidFill>
                    <a:schemeClr val="bg1"/>
                  </a:solidFill>
                  <a:latin typeface="Arial" panose="020B0604020202020204" pitchFamily="34" charset="0"/>
                  <a:cs typeface="Arial" panose="020B0604020202020204" pitchFamily="34" charset="0"/>
                </a:rPr>
                <a:t>Stratified by</a:t>
              </a:r>
              <a:br>
                <a:rPr lang="en-US" sz="1400" b="1">
                  <a:solidFill>
                    <a:schemeClr val="bg1"/>
                  </a:solidFill>
                  <a:latin typeface="Arial" panose="020B0604020202020204" pitchFamily="34" charset="0"/>
                  <a:cs typeface="Arial" panose="020B0604020202020204" pitchFamily="34" charset="0"/>
                </a:rPr>
              </a:br>
              <a:r>
                <a:rPr lang="en-US" sz="1400" b="1">
                  <a:solidFill>
                    <a:schemeClr val="bg1"/>
                  </a:solidFill>
                  <a:latin typeface="Arial" panose="020B0604020202020204" pitchFamily="34" charset="0"/>
                  <a:cs typeface="Arial" panose="020B0604020202020204" pitchFamily="34" charset="0"/>
                </a:rPr>
                <a:t>stage (IB/II vs IIIA), </a:t>
              </a:r>
              <a:br>
                <a:rPr lang="en-US" sz="1400" b="1">
                  <a:solidFill>
                    <a:schemeClr val="bg1"/>
                  </a:solidFill>
                  <a:latin typeface="Arial" panose="020B0604020202020204" pitchFamily="34" charset="0"/>
                  <a:cs typeface="Arial" panose="020B0604020202020204" pitchFamily="34" charset="0"/>
                </a:rPr>
              </a:br>
              <a:r>
                <a:rPr lang="en-US" sz="1400" b="1">
                  <a:solidFill>
                    <a:schemeClr val="bg1"/>
                  </a:solidFill>
                  <a:latin typeface="Arial" panose="020B0604020202020204" pitchFamily="34" charset="0"/>
                  <a:cs typeface="Arial" panose="020B0604020202020204" pitchFamily="34" charset="0"/>
                </a:rPr>
                <a:t>PD-L1</a:t>
              </a:r>
              <a:r>
                <a:rPr lang="en-US" sz="1400" b="1" baseline="30000">
                  <a:solidFill>
                    <a:schemeClr val="bg1"/>
                  </a:solidFill>
                  <a:latin typeface="Arial" panose="020B0604020202020204" pitchFamily="34" charset="0"/>
                  <a:cs typeface="Arial" panose="020B0604020202020204" pitchFamily="34" charset="0"/>
                </a:rPr>
                <a:t>b </a:t>
              </a:r>
              <a:r>
                <a:rPr lang="en-US" sz="1400" b="1">
                  <a:solidFill>
                    <a:schemeClr val="bg1"/>
                  </a:solidFill>
                  <a:latin typeface="Arial" panose="020B0604020202020204" pitchFamily="34" charset="0"/>
                  <a:cs typeface="Arial" panose="020B0604020202020204" pitchFamily="34" charset="0"/>
                </a:rPr>
                <a:t>(≥ 1% vs &lt; 1%), and sex</a:t>
              </a:r>
            </a:p>
          </p:txBody>
        </p:sp>
        <p:sp>
          <p:nvSpPr>
            <p:cNvPr id="54" name="Rectangle 53">
              <a:extLst>
                <a:ext uri="{FF2B5EF4-FFF2-40B4-BE49-F238E27FC236}">
                  <a16:creationId xmlns:a16="http://schemas.microsoft.com/office/drawing/2014/main" id="{F0313307-2BFC-4B5D-A396-5E69D7FA38B3}"/>
                </a:ext>
              </a:extLst>
            </p:cNvPr>
            <p:cNvSpPr/>
            <p:nvPr/>
          </p:nvSpPr>
          <p:spPr bwMode="auto">
            <a:xfrm>
              <a:off x="8297942" y="2076350"/>
              <a:ext cx="1224518" cy="1778334"/>
            </a:xfrm>
            <a:prstGeom prst="rect">
              <a:avLst/>
            </a:prstGeom>
            <a:solidFill>
              <a:schemeClr val="accent1"/>
            </a:solidFill>
            <a:ln w="28575" cap="flat" cmpd="sng" algn="ctr">
              <a:noFill/>
              <a:prstDash val="solid"/>
              <a:round/>
              <a:headEnd type="none" w="sm" len="sm"/>
              <a:tailEnd type="none" w="sm" len="sm"/>
            </a:ln>
            <a:effectLst/>
          </p:spPr>
          <p:txBody>
            <a:bodyPr vert="horz" wrap="square" lIns="19271" tIns="19271" rIns="19271" bIns="19271" numCol="1" rtlCol="0" anchor="ctr" anchorCtr="0" compatLnSpc="1">
              <a:prstTxWarp prst="textNoShape">
                <a:avLst/>
              </a:prstTxWarp>
              <a:noAutofit/>
            </a:bodyPr>
            <a:lstStyle/>
            <a:p>
              <a:pPr algn="ctr" defTabSz="349702">
                <a:spcBef>
                  <a:spcPts val="169"/>
                </a:spcBef>
                <a:defRPr/>
              </a:pPr>
              <a:r>
                <a:rPr lang="en-US" sz="1400">
                  <a:solidFill>
                    <a:schemeClr val="bg1"/>
                  </a:solidFill>
                  <a:latin typeface="Arial" panose="020B0604020202020204" pitchFamily="34" charset="0"/>
                  <a:cs typeface="Arial" panose="020B0604020202020204" pitchFamily="34" charset="0"/>
                </a:rPr>
                <a:t>Surgery </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(within 6 weeks</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post-treatment) </a:t>
              </a:r>
              <a:br>
                <a:rPr lang="en-US" sz="1400">
                  <a:solidFill>
                    <a:schemeClr val="bg1"/>
                  </a:solidFill>
                  <a:latin typeface="Arial" panose="020B0604020202020204" pitchFamily="34" charset="0"/>
                  <a:cs typeface="Arial" panose="020B0604020202020204" pitchFamily="34" charset="0"/>
                </a:rPr>
              </a:br>
              <a:endParaRPr lang="en-US" sz="1400" baseline="30000">
                <a:solidFill>
                  <a:schemeClr val="bg1"/>
                </a:solidFill>
                <a:latin typeface="Arial" panose="020B0604020202020204" pitchFamily="34" charset="0"/>
                <a:cs typeface="Arial" panose="020B0604020202020204" pitchFamily="34" charset="0"/>
              </a:endParaRPr>
            </a:p>
          </p:txBody>
        </p:sp>
        <p:cxnSp>
          <p:nvCxnSpPr>
            <p:cNvPr id="55" name="Straight Arrow Connector 54">
              <a:extLst>
                <a:ext uri="{FF2B5EF4-FFF2-40B4-BE49-F238E27FC236}">
                  <a16:creationId xmlns:a16="http://schemas.microsoft.com/office/drawing/2014/main" id="{EAC919FA-69ED-4A9E-87D3-1E2196673671}"/>
                </a:ext>
              </a:extLst>
            </p:cNvPr>
            <p:cNvCxnSpPr>
              <a:cxnSpLocks/>
            </p:cNvCxnSpPr>
            <p:nvPr/>
          </p:nvCxnSpPr>
          <p:spPr>
            <a:xfrm>
              <a:off x="7501516" y="2952986"/>
              <a:ext cx="731520" cy="0"/>
            </a:xfrm>
            <a:prstGeom prst="straightConnector1">
              <a:avLst/>
            </a:prstGeom>
            <a:ln w="3492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56" name="Rectangle 55">
              <a:extLst>
                <a:ext uri="{FF2B5EF4-FFF2-40B4-BE49-F238E27FC236}">
                  <a16:creationId xmlns:a16="http://schemas.microsoft.com/office/drawing/2014/main" id="{F2D4F547-9058-401E-9ABA-6BBC3171FDF5}"/>
                </a:ext>
              </a:extLst>
            </p:cNvPr>
            <p:cNvSpPr/>
            <p:nvPr/>
          </p:nvSpPr>
          <p:spPr bwMode="auto">
            <a:xfrm>
              <a:off x="10057441" y="2076350"/>
              <a:ext cx="1188720" cy="1778336"/>
            </a:xfrm>
            <a:prstGeom prst="rect">
              <a:avLst/>
            </a:prstGeom>
            <a:solidFill>
              <a:schemeClr val="accent1"/>
            </a:solidFill>
            <a:ln w="28575" cap="flat" cmpd="sng" algn="ctr">
              <a:noFill/>
              <a:prstDash val="solid"/>
              <a:round/>
              <a:headEnd type="none" w="sm" len="sm"/>
              <a:tailEnd type="none" w="sm" len="sm"/>
            </a:ln>
            <a:effectLst/>
          </p:spPr>
          <p:txBody>
            <a:bodyPr vert="horz" wrap="square" lIns="19271" tIns="19271" rIns="19271" bIns="19271" numCol="1" rtlCol="0" anchor="ctr" anchorCtr="0" compatLnSpc="1">
              <a:prstTxWarp prst="textNoShape">
                <a:avLst/>
              </a:prstTxWarp>
              <a:noAutofit/>
            </a:bodyPr>
            <a:lstStyle/>
            <a:p>
              <a:pPr algn="ctr" defTabSz="349702">
                <a:spcBef>
                  <a:spcPts val="169"/>
                </a:spcBef>
                <a:defRPr/>
              </a:pPr>
              <a:r>
                <a:rPr lang="en-US" sz="1400">
                  <a:solidFill>
                    <a:schemeClr val="bg1"/>
                  </a:solidFill>
                  <a:latin typeface="Arial" panose="020B0604020202020204" pitchFamily="34" charset="0"/>
                  <a:cs typeface="Arial" panose="020B0604020202020204" pitchFamily="34" charset="0"/>
                </a:rPr>
                <a:t>Optional adjuvant chemo ± RT</a:t>
              </a:r>
              <a:endParaRPr lang="en-US" sz="1400" baseline="30000">
                <a:solidFill>
                  <a:schemeClr val="bg1"/>
                </a:solidFill>
                <a:latin typeface="Arial" panose="020B0604020202020204" pitchFamily="34" charset="0"/>
                <a:cs typeface="Arial" panose="020B0604020202020204" pitchFamily="34" charset="0"/>
              </a:endParaRPr>
            </a:p>
          </p:txBody>
        </p:sp>
        <p:cxnSp>
          <p:nvCxnSpPr>
            <p:cNvPr id="57" name="Straight Arrow Connector 56">
              <a:extLst>
                <a:ext uri="{FF2B5EF4-FFF2-40B4-BE49-F238E27FC236}">
                  <a16:creationId xmlns:a16="http://schemas.microsoft.com/office/drawing/2014/main" id="{5C86C1A7-2A05-4C91-83D4-C1F0C180F498}"/>
                </a:ext>
              </a:extLst>
            </p:cNvPr>
            <p:cNvCxnSpPr/>
            <p:nvPr/>
          </p:nvCxnSpPr>
          <p:spPr>
            <a:xfrm>
              <a:off x="9570652" y="2953119"/>
              <a:ext cx="396000" cy="0"/>
            </a:xfrm>
            <a:prstGeom prst="straightConnector1">
              <a:avLst/>
            </a:prstGeom>
            <a:ln w="3492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58" name="TextBox 57">
              <a:extLst>
                <a:ext uri="{FF2B5EF4-FFF2-40B4-BE49-F238E27FC236}">
                  <a16:creationId xmlns:a16="http://schemas.microsoft.com/office/drawing/2014/main" id="{3971BA7F-9F1E-45A1-8A4E-4482C7B1DAE7}"/>
                </a:ext>
              </a:extLst>
            </p:cNvPr>
            <p:cNvSpPr txBox="1"/>
            <p:nvPr/>
          </p:nvSpPr>
          <p:spPr>
            <a:xfrm>
              <a:off x="11935581" y="2781405"/>
              <a:ext cx="1082471" cy="370252"/>
            </a:xfrm>
            <a:prstGeom prst="rect">
              <a:avLst/>
            </a:prstGeom>
            <a:noFill/>
          </p:spPr>
          <p:txBody>
            <a:bodyPr wrap="square" lIns="51387" tIns="25695" rIns="51387" bIns="25695" rtlCol="0" anchor="t">
              <a:spAutoFit/>
            </a:bodyPr>
            <a:lstStyle/>
            <a:p>
              <a:pPr algn="ctr" defTabSz="349702">
                <a:lnSpc>
                  <a:spcPct val="90000"/>
                </a:lnSpc>
                <a:spcAft>
                  <a:spcPct val="35000"/>
                </a:spcAft>
                <a:defRPr/>
              </a:pPr>
              <a:r>
                <a:rPr lang="en-US">
                  <a:solidFill>
                    <a:srgbClr val="595454"/>
                  </a:solidFill>
                  <a:latin typeface="Arial" panose="020B0604020202020204" pitchFamily="34" charset="0"/>
                  <a:cs typeface="Arial" panose="020B0604020202020204" pitchFamily="34" charset="0"/>
                </a:rPr>
                <a:t>Follow-up</a:t>
              </a:r>
            </a:p>
          </p:txBody>
        </p:sp>
        <p:sp>
          <p:nvSpPr>
            <p:cNvPr id="59" name="TextBox 58">
              <a:extLst>
                <a:ext uri="{FF2B5EF4-FFF2-40B4-BE49-F238E27FC236}">
                  <a16:creationId xmlns:a16="http://schemas.microsoft.com/office/drawing/2014/main" id="{774B6189-1E24-4E47-8517-BA2B78CB1E26}"/>
                </a:ext>
              </a:extLst>
            </p:cNvPr>
            <p:cNvSpPr txBox="1"/>
            <p:nvPr/>
          </p:nvSpPr>
          <p:spPr>
            <a:xfrm>
              <a:off x="3481338" y="2355840"/>
              <a:ext cx="857122" cy="179806"/>
            </a:xfrm>
            <a:prstGeom prst="rect">
              <a:avLst/>
            </a:prstGeom>
            <a:noFill/>
          </p:spPr>
          <p:txBody>
            <a:bodyPr vert="horz" wrap="square" lIns="51387" tIns="25695" rIns="51387" bIns="25695" rtlCol="0">
              <a:spAutoFit/>
            </a:bodyPr>
            <a:lstStyle>
              <a:lvl1pPr indent="0" defTabSz="457200">
                <a:spcBef>
                  <a:spcPts val="600"/>
                </a:spcBef>
                <a:buFont typeface="Arial"/>
                <a:buNone/>
                <a:defRPr sz="1200"/>
              </a:lvl1pPr>
              <a:lvl2pPr marL="346075" indent="-346075" defTabSz="457200">
                <a:spcBef>
                  <a:spcPts val="600"/>
                </a:spcBef>
                <a:buFont typeface="Arial" panose="020B0604020202020204" pitchFamily="34" charset="0"/>
                <a:buChar char="•"/>
                <a:defRPr sz="1600"/>
              </a:lvl2pPr>
              <a:lvl3pPr marL="685800" indent="-339725" defTabSz="457200">
                <a:spcBef>
                  <a:spcPts val="600"/>
                </a:spcBef>
                <a:buFont typeface="Arial" panose="020B0604020202020204" pitchFamily="34" charset="0"/>
                <a:buChar char="–"/>
                <a:defRPr sz="1600"/>
              </a:lvl3pPr>
              <a:lvl4pPr marL="1031875" indent="-346075" defTabSz="457200">
                <a:spcBef>
                  <a:spcPts val="600"/>
                </a:spcBef>
                <a:buFont typeface="Arial" panose="020B0604020202020204" pitchFamily="34" charset="0"/>
                <a:buChar char="•"/>
                <a:defRPr sz="1600"/>
              </a:lvl4pPr>
              <a:lvl5pPr marL="1371600" indent="-339725" defTabSz="457200">
                <a:spcBef>
                  <a:spcPts val="600"/>
                </a:spcBef>
                <a:buFont typeface="Arial"/>
                <a:buChar char="»"/>
                <a:defRPr sz="16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lgn="ctr" defTabSz="256924">
                <a:spcBef>
                  <a:spcPts val="339"/>
                </a:spcBef>
                <a:defRPr/>
              </a:pPr>
              <a:r>
                <a:rPr lang="en-US" sz="1400" b="1">
                  <a:solidFill>
                    <a:srgbClr val="595454"/>
                  </a:solidFill>
                  <a:latin typeface="Arial" panose="020B0604020202020204" pitchFamily="34" charset="0"/>
                  <a:cs typeface="Arial" panose="020B0604020202020204" pitchFamily="34" charset="0"/>
                </a:rPr>
                <a:t>N = 358</a:t>
              </a:r>
              <a:endParaRPr lang="en-US" sz="1400" b="1" baseline="30000">
                <a:solidFill>
                  <a:srgbClr val="595454"/>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C42C14EA-E6E8-497E-AF1D-06AFE7F7BD32}"/>
                </a:ext>
              </a:extLst>
            </p:cNvPr>
            <p:cNvSpPr txBox="1"/>
            <p:nvPr/>
          </p:nvSpPr>
          <p:spPr>
            <a:xfrm>
              <a:off x="6465875" y="2828325"/>
              <a:ext cx="1116375" cy="295729"/>
            </a:xfrm>
            <a:prstGeom prst="rect">
              <a:avLst/>
            </a:prstGeom>
            <a:noFill/>
          </p:spPr>
          <p:txBody>
            <a:bodyPr wrap="square" lIns="51387" tIns="25695" rIns="51387" bIns="25695" rtlCol="0" anchor="t">
              <a:spAutoFit/>
            </a:bodyPr>
            <a:lstStyle/>
            <a:p>
              <a:pPr algn="ctr" defTabSz="349702">
                <a:lnSpc>
                  <a:spcPct val="90000"/>
                </a:lnSpc>
                <a:spcAft>
                  <a:spcPct val="35000"/>
                </a:spcAft>
                <a:defRPr/>
              </a:pPr>
              <a:r>
                <a:rPr lang="en-US" sz="1400">
                  <a:solidFill>
                    <a:srgbClr val="595454"/>
                  </a:solidFill>
                  <a:latin typeface="Arial" panose="020B0604020202020204" pitchFamily="34" charset="0"/>
                  <a:cs typeface="Arial" panose="020B0604020202020204" pitchFamily="34" charset="0"/>
                </a:rPr>
                <a:t>Radiologic </a:t>
              </a:r>
              <a:br>
                <a:rPr lang="en-US" sz="1400">
                  <a:solidFill>
                    <a:srgbClr val="595454"/>
                  </a:solidFill>
                  <a:latin typeface="Arial" panose="020B0604020202020204" pitchFamily="34" charset="0"/>
                  <a:cs typeface="Arial" panose="020B0604020202020204" pitchFamily="34" charset="0"/>
                </a:rPr>
              </a:br>
              <a:r>
                <a:rPr lang="en-US" sz="1400">
                  <a:solidFill>
                    <a:srgbClr val="595454"/>
                  </a:solidFill>
                  <a:latin typeface="Arial" panose="020B0604020202020204" pitchFamily="34" charset="0"/>
                  <a:cs typeface="Arial" panose="020B0604020202020204" pitchFamily="34" charset="0"/>
                </a:rPr>
                <a:t>restaging</a:t>
              </a:r>
            </a:p>
          </p:txBody>
        </p:sp>
        <p:cxnSp>
          <p:nvCxnSpPr>
            <p:cNvPr id="61" name="Straight Arrow Connector 60">
              <a:extLst>
                <a:ext uri="{FF2B5EF4-FFF2-40B4-BE49-F238E27FC236}">
                  <a16:creationId xmlns:a16="http://schemas.microsoft.com/office/drawing/2014/main" id="{EAC919FA-69ED-4A9E-87D3-1E2196673671}"/>
                </a:ext>
              </a:extLst>
            </p:cNvPr>
            <p:cNvCxnSpPr>
              <a:cxnSpLocks/>
            </p:cNvCxnSpPr>
            <p:nvPr/>
          </p:nvCxnSpPr>
          <p:spPr>
            <a:xfrm>
              <a:off x="11324472" y="2952986"/>
              <a:ext cx="640080" cy="0"/>
            </a:xfrm>
            <a:prstGeom prst="straightConnector1">
              <a:avLst/>
            </a:prstGeom>
            <a:ln w="34925">
              <a:headEnd type="none" w="med" len="med"/>
              <a:tailEnd type="triangle" w="med" len="med"/>
            </a:ln>
          </p:spPr>
          <p:style>
            <a:lnRef idx="1">
              <a:schemeClr val="dk1"/>
            </a:lnRef>
            <a:fillRef idx="0">
              <a:schemeClr val="dk1"/>
            </a:fillRef>
            <a:effectRef idx="0">
              <a:schemeClr val="dk1"/>
            </a:effectRef>
            <a:fontRef idx="minor">
              <a:schemeClr val="tx1"/>
            </a:fontRef>
          </p:style>
        </p:cxnSp>
      </p:grpSp>
      <p:sp>
        <p:nvSpPr>
          <p:cNvPr id="3" name="TextBox 2">
            <a:extLst>
              <a:ext uri="{FF2B5EF4-FFF2-40B4-BE49-F238E27FC236}">
                <a16:creationId xmlns:a16="http://schemas.microsoft.com/office/drawing/2014/main" id="{AC997033-9F06-4647-8CC7-535BCA75C1E1}"/>
              </a:ext>
            </a:extLst>
          </p:cNvPr>
          <p:cNvSpPr txBox="1"/>
          <p:nvPr/>
        </p:nvSpPr>
        <p:spPr>
          <a:xfrm>
            <a:off x="8069663" y="642294"/>
            <a:ext cx="3499635" cy="1015663"/>
          </a:xfrm>
          <a:prstGeom prst="rect">
            <a:avLst/>
          </a:prstGeom>
          <a:solidFill>
            <a:schemeClr val="accent1"/>
          </a:solidFill>
          <a:ln>
            <a:noFill/>
          </a:ln>
        </p:spPr>
        <p:txBody>
          <a:bodyPr wrap="square" lIns="274320" tIns="182880" bIns="182880" rtlCol="0">
            <a:spAutoFit/>
          </a:bodyPr>
          <a:lstStyle/>
          <a:p>
            <a:r>
              <a:rPr lang="en-US" sz="1400">
                <a:solidFill>
                  <a:schemeClr val="bg1"/>
                </a:solidFill>
                <a:latin typeface="Arial" panose="020B0604020202020204" pitchFamily="34" charset="0"/>
              </a:rPr>
              <a:t>37% stage IB/II; 63% Stage IIIA</a:t>
            </a:r>
          </a:p>
          <a:p>
            <a:r>
              <a:rPr lang="en-US" sz="1400">
                <a:solidFill>
                  <a:schemeClr val="bg1"/>
                </a:solidFill>
                <a:latin typeface="Arial" panose="020B0604020202020204" pitchFamily="34" charset="0"/>
              </a:rPr>
              <a:t>50% PD-L1 &gt;1%</a:t>
            </a:r>
          </a:p>
          <a:p>
            <a:r>
              <a:rPr lang="en-US" sz="1400">
                <a:solidFill>
                  <a:schemeClr val="bg1"/>
                </a:solidFill>
                <a:latin typeface="Arial" panose="020B0604020202020204" pitchFamily="34" charset="0"/>
              </a:rPr>
              <a:t>No EGFR/ALK</a:t>
            </a:r>
          </a:p>
        </p:txBody>
      </p:sp>
      <p:sp>
        <p:nvSpPr>
          <p:cNvPr id="51" name="Footer Placeholder 50">
            <a:extLst>
              <a:ext uri="{FF2B5EF4-FFF2-40B4-BE49-F238E27FC236}">
                <a16:creationId xmlns:a16="http://schemas.microsoft.com/office/drawing/2014/main" id="{0035D6F7-1C4F-88B5-8EB7-605C1DFF5025}"/>
              </a:ext>
            </a:extLst>
          </p:cNvPr>
          <p:cNvSpPr>
            <a:spLocks noGrp="1"/>
          </p:cNvSpPr>
          <p:nvPr>
            <p:ph type="ftr" sz="quarter" idx="10"/>
          </p:nvPr>
        </p:nvSpPr>
        <p:spPr>
          <a:xfrm>
            <a:off x="1416735" y="6054437"/>
            <a:ext cx="9136517" cy="803564"/>
          </a:xfrm>
        </p:spPr>
        <p:txBody>
          <a:bodyPr/>
          <a:lstStyle/>
          <a:p>
            <a:pPr fontAlgn="base"/>
            <a:r>
              <a:rPr lang="en-GB" dirty="0"/>
              <a:t>ALK, anaplastic lymphoma kinase; ECOG, Eastern Cooperative Oncology Group; EGFR, epidermal growth factor receptor; NSCLC, non–small cell lung cancer; PD-L1, programmed death-ligand 1; Q3W, every 3 weeks; RT, radiation therapy; TNM, </a:t>
            </a:r>
            <a:r>
              <a:rPr lang="en-GB" dirty="0" err="1"/>
              <a:t>tumor</a:t>
            </a:r>
            <a:r>
              <a:rPr lang="en-GB" dirty="0"/>
              <a:t>, node, metastasis.</a:t>
            </a:r>
            <a:r>
              <a:rPr lang="en-US" dirty="0"/>
              <a:t>​</a:t>
            </a:r>
          </a:p>
          <a:p>
            <a:pPr fontAlgn="base"/>
            <a:r>
              <a:rPr lang="en-GB" dirty="0"/>
              <a:t>Spicer J, et al. </a:t>
            </a:r>
            <a:r>
              <a:rPr lang="en-GB" i="1" dirty="0"/>
              <a:t>J Clin Oncol. </a:t>
            </a:r>
            <a:r>
              <a:rPr lang="en-GB" dirty="0"/>
              <a:t>2021;39(15_suppl):8503. Forde PM, et al</a:t>
            </a:r>
            <a:r>
              <a:rPr lang="en-GB" i="1" dirty="0"/>
              <a:t>. J Clin Oncol.</a:t>
            </a:r>
            <a:r>
              <a:rPr lang="en-GB" dirty="0"/>
              <a:t> 2025;43(17_suppl):LBA8000. Forde PM, et al. </a:t>
            </a:r>
            <a:r>
              <a:rPr lang="en-GB" i="1" dirty="0"/>
              <a:t>N Engl J Med.</a:t>
            </a:r>
            <a:r>
              <a:rPr lang="en-GB" dirty="0"/>
              <a:t> Published online June 2, 2025.</a:t>
            </a:r>
            <a:r>
              <a:rPr lang="en-US" dirty="0"/>
              <a:t>​ </a:t>
            </a:r>
            <a:r>
              <a:rPr lang="en-GB" dirty="0"/>
              <a:t>doi:10.1056/NEJMoa2502931.</a:t>
            </a:r>
            <a:endParaRPr lang="en-US" dirty="0"/>
          </a:p>
        </p:txBody>
      </p:sp>
    </p:spTree>
    <p:extLst>
      <p:ext uri="{BB962C8B-B14F-4D97-AF65-F5344CB8AC3E}">
        <p14:creationId xmlns:p14="http://schemas.microsoft.com/office/powerpoint/2010/main" val="282238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CCE78-5F64-1ECE-F27B-DE2EBBD0CAE4}"/>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ECEA3A26-E837-09BA-E662-77488A4A5F18}"/>
              </a:ext>
            </a:extLst>
          </p:cNvPr>
          <p:cNvSpPr>
            <a:spLocks noGrp="1"/>
          </p:cNvSpPr>
          <p:nvPr>
            <p:ph type="title"/>
          </p:nvPr>
        </p:nvSpPr>
        <p:spPr>
          <a:xfrm>
            <a:off x="838200" y="365125"/>
            <a:ext cx="10515600" cy="1325563"/>
          </a:xfrm>
        </p:spPr>
        <p:txBody>
          <a:bodyPr>
            <a:normAutofit/>
          </a:bodyPr>
          <a:lstStyle/>
          <a:p>
            <a:r>
              <a:rPr lang="en-US"/>
              <a:t>CM816 EFS: 5-Year Analysis  </a:t>
            </a:r>
          </a:p>
        </p:txBody>
      </p:sp>
      <p:pic>
        <p:nvPicPr>
          <p:cNvPr id="593" name="Picture 592">
            <a:extLst>
              <a:ext uri="{FF2B5EF4-FFF2-40B4-BE49-F238E27FC236}">
                <a16:creationId xmlns:a16="http://schemas.microsoft.com/office/drawing/2014/main" id="{298DE2BF-59A3-D8CA-DC08-218FE22DB5E7}"/>
              </a:ext>
            </a:extLst>
          </p:cNvPr>
          <p:cNvPicPr>
            <a:picLocks noChangeAspect="1"/>
          </p:cNvPicPr>
          <p:nvPr/>
        </p:nvPicPr>
        <p:blipFill>
          <a:blip r:embed="rId4"/>
          <a:stretch>
            <a:fillRect/>
          </a:stretch>
        </p:blipFill>
        <p:spPr>
          <a:xfrm>
            <a:off x="1230745" y="1326135"/>
            <a:ext cx="9039424" cy="4354230"/>
          </a:xfrm>
          <a:prstGeom prst="rect">
            <a:avLst/>
          </a:prstGeom>
        </p:spPr>
      </p:pic>
      <p:sp>
        <p:nvSpPr>
          <p:cNvPr id="594" name="Footer Placeholder 593">
            <a:extLst>
              <a:ext uri="{FF2B5EF4-FFF2-40B4-BE49-F238E27FC236}">
                <a16:creationId xmlns:a16="http://schemas.microsoft.com/office/drawing/2014/main" id="{1896240F-3776-8566-365F-C66A1D74774B}"/>
              </a:ext>
            </a:extLst>
          </p:cNvPr>
          <p:cNvSpPr>
            <a:spLocks noGrp="1"/>
          </p:cNvSpPr>
          <p:nvPr>
            <p:ph type="ftr" sz="quarter" idx="10"/>
          </p:nvPr>
        </p:nvSpPr>
        <p:spPr>
          <a:xfrm>
            <a:off x="1416735" y="6054437"/>
            <a:ext cx="9408283" cy="803564"/>
          </a:xfrm>
        </p:spPr>
        <p:txBody>
          <a:bodyPr/>
          <a:lstStyle/>
          <a:p>
            <a:pPr fontAlgn="base"/>
            <a:r>
              <a:rPr lang="en-US" dirty="0"/>
              <a:t>CI, confidence interval; CM816, </a:t>
            </a:r>
            <a:r>
              <a:rPr lang="en-US" dirty="0" err="1"/>
              <a:t>CheckMate</a:t>
            </a:r>
            <a:r>
              <a:rPr lang="en-US" dirty="0"/>
              <a:t> 816; EFS, event-free survival; HR, hazard ratio; </a:t>
            </a:r>
            <a:r>
              <a:rPr lang="en-US" dirty="0" err="1"/>
              <a:t>mo</a:t>
            </a:r>
            <a:r>
              <a:rPr lang="en-US" dirty="0"/>
              <a:t>, months; NIVO, nivolumab.​</a:t>
            </a:r>
          </a:p>
          <a:p>
            <a:pPr fontAlgn="base"/>
            <a:r>
              <a:rPr lang="en-GB" dirty="0"/>
              <a:t>Spicer J, et al. </a:t>
            </a:r>
            <a:r>
              <a:rPr lang="en-GB" i="1" dirty="0"/>
              <a:t>J Clin Oncol. </a:t>
            </a:r>
            <a:r>
              <a:rPr lang="en-GB" dirty="0"/>
              <a:t>2021;39(15_suppl):8503. Forde PM, et al</a:t>
            </a:r>
            <a:r>
              <a:rPr lang="en-GB" i="1" dirty="0"/>
              <a:t>. J Clin Oncol.</a:t>
            </a:r>
            <a:r>
              <a:rPr lang="en-GB" dirty="0"/>
              <a:t> 2025;43(17_suppl):LBA8000. Forde PM, et al. </a:t>
            </a:r>
            <a:r>
              <a:rPr lang="en-GB" i="1" dirty="0"/>
              <a:t>N Engl J Med.</a:t>
            </a:r>
            <a:r>
              <a:rPr lang="en-GB" dirty="0"/>
              <a:t> Published online June 2, 2025.</a:t>
            </a:r>
            <a:r>
              <a:rPr lang="en-US" dirty="0"/>
              <a:t>​ </a:t>
            </a:r>
            <a:r>
              <a:rPr lang="en-GB" dirty="0"/>
              <a:t>doi:10.1056/NEJMoa2502931.</a:t>
            </a:r>
            <a:endParaRPr lang="en-US" dirty="0"/>
          </a:p>
        </p:txBody>
      </p:sp>
      <p:sp>
        <p:nvSpPr>
          <p:cNvPr id="2" name="Rectangle 1">
            <a:extLst>
              <a:ext uri="{FF2B5EF4-FFF2-40B4-BE49-F238E27FC236}">
                <a16:creationId xmlns:a16="http://schemas.microsoft.com/office/drawing/2014/main" id="{C0EFAD3D-2461-EAEE-0B0D-661F3676C643}"/>
              </a:ext>
            </a:extLst>
          </p:cNvPr>
          <p:cNvSpPr/>
          <p:nvPr/>
        </p:nvSpPr>
        <p:spPr>
          <a:xfrm>
            <a:off x="9905998" y="1809226"/>
            <a:ext cx="211668" cy="1381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E7AF4D4-75EB-4D72-DA81-EF5461811A88}"/>
              </a:ext>
            </a:extLst>
          </p:cNvPr>
          <p:cNvSpPr/>
          <p:nvPr/>
        </p:nvSpPr>
        <p:spPr>
          <a:xfrm>
            <a:off x="7924798" y="2909893"/>
            <a:ext cx="211668" cy="1381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E2D8811-9F29-96F5-775D-469B90B3D378}"/>
              </a:ext>
            </a:extLst>
          </p:cNvPr>
          <p:cNvSpPr/>
          <p:nvPr/>
        </p:nvSpPr>
        <p:spPr>
          <a:xfrm>
            <a:off x="7416798" y="3734455"/>
            <a:ext cx="93135" cy="1381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15484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ED01B-EDA1-F762-C272-8FD41E7C182A}"/>
              </a:ext>
            </a:extLst>
          </p:cNvPr>
          <p:cNvSpPr>
            <a:spLocks noGrp="1"/>
          </p:cNvSpPr>
          <p:nvPr>
            <p:ph type="title"/>
          </p:nvPr>
        </p:nvSpPr>
        <p:spPr/>
        <p:txBody>
          <a:bodyPr/>
          <a:lstStyle/>
          <a:p>
            <a:r>
              <a:rPr lang="en-US"/>
              <a:t>CM816 Exploratory Analysis: </a:t>
            </a:r>
            <a:br>
              <a:rPr lang="en-US"/>
            </a:br>
            <a:r>
              <a:rPr lang="en-US"/>
              <a:t>EFS by </a:t>
            </a:r>
            <a:r>
              <a:rPr lang="en-US" err="1"/>
              <a:t>pCR</a:t>
            </a:r>
            <a:r>
              <a:rPr lang="en-US"/>
              <a:t> Status</a:t>
            </a:r>
          </a:p>
        </p:txBody>
      </p:sp>
      <p:sp>
        <p:nvSpPr>
          <p:cNvPr id="718" name="Content Placeholder 717">
            <a:extLst>
              <a:ext uri="{FF2B5EF4-FFF2-40B4-BE49-F238E27FC236}">
                <a16:creationId xmlns:a16="http://schemas.microsoft.com/office/drawing/2014/main" id="{95ED695A-B955-DDDD-1E50-E8F850F14A8C}"/>
              </a:ext>
            </a:extLst>
          </p:cNvPr>
          <p:cNvSpPr>
            <a:spLocks noGrp="1"/>
          </p:cNvSpPr>
          <p:nvPr>
            <p:ph idx="1"/>
          </p:nvPr>
        </p:nvSpPr>
        <p:spPr>
          <a:xfrm>
            <a:off x="711576" y="1930978"/>
            <a:ext cx="2191327" cy="3881062"/>
          </a:xfrm>
        </p:spPr>
        <p:txBody>
          <a:bodyPr wrap="square">
            <a:spAutoFit/>
          </a:bodyPr>
          <a:lstStyle/>
          <a:p>
            <a:pPr marL="0" indent="0">
              <a:lnSpc>
                <a:spcPct val="140000"/>
              </a:lnSpc>
              <a:buNone/>
            </a:pPr>
            <a:r>
              <a:rPr lang="en-US" sz="1400" b="1" kern="0">
                <a:ea typeface="Times New Roman" panose="02020603050405020304" pitchFamily="18" charset="0"/>
              </a:rPr>
              <a:t>In the NIVO + chemo arm:</a:t>
            </a:r>
          </a:p>
          <a:p>
            <a:pPr>
              <a:lnSpc>
                <a:spcPct val="140000"/>
              </a:lnSpc>
            </a:pPr>
            <a:r>
              <a:rPr lang="en-US" sz="1400" kern="0">
                <a:ea typeface="Times New Roman" panose="02020603050405020304" pitchFamily="18" charset="0"/>
              </a:rPr>
              <a:t>Among patients with </a:t>
            </a:r>
            <a:r>
              <a:rPr lang="en-US" sz="1400" kern="0" err="1">
                <a:ea typeface="Times New Roman" panose="02020603050405020304" pitchFamily="18" charset="0"/>
              </a:rPr>
              <a:t>pCR</a:t>
            </a:r>
            <a:r>
              <a:rPr lang="en-US" sz="1400" kern="0">
                <a:ea typeface="Times New Roman" panose="02020603050405020304" pitchFamily="18" charset="0"/>
              </a:rPr>
              <a:t>, 3 (7.0%) patients had disease recurrence or relapse </a:t>
            </a:r>
          </a:p>
          <a:p>
            <a:pPr>
              <a:lnSpc>
                <a:spcPct val="140000"/>
              </a:lnSpc>
            </a:pPr>
            <a:r>
              <a:rPr lang="en-US" sz="1400" kern="0">
                <a:ea typeface="Times New Roman" panose="02020603050405020304" pitchFamily="18" charset="0"/>
              </a:rPr>
              <a:t>Among patients with no </a:t>
            </a:r>
            <a:r>
              <a:rPr lang="en-US" sz="1400" kern="0" err="1">
                <a:ea typeface="Times New Roman" panose="02020603050405020304" pitchFamily="18" charset="0"/>
              </a:rPr>
              <a:t>pCR</a:t>
            </a:r>
            <a:r>
              <a:rPr lang="en-US" sz="1400" kern="0">
                <a:ea typeface="Times New Roman" panose="02020603050405020304" pitchFamily="18" charset="0"/>
              </a:rPr>
              <a:t>, 57 (41.9%) patients had disease recurrence or relapse</a:t>
            </a:r>
            <a:r>
              <a:rPr lang="en-US" sz="1400"/>
              <a:t> </a:t>
            </a:r>
          </a:p>
          <a:p>
            <a:endParaRPr lang="en-US"/>
          </a:p>
        </p:txBody>
      </p:sp>
      <p:pic>
        <p:nvPicPr>
          <p:cNvPr id="717" name="Picture 716">
            <a:extLst>
              <a:ext uri="{FF2B5EF4-FFF2-40B4-BE49-F238E27FC236}">
                <a16:creationId xmlns:a16="http://schemas.microsoft.com/office/drawing/2014/main" id="{1836A588-D4FD-01DD-AF50-E5B16AE40D8A}"/>
              </a:ext>
            </a:extLst>
          </p:cNvPr>
          <p:cNvPicPr>
            <a:picLocks noChangeAspect="1"/>
          </p:cNvPicPr>
          <p:nvPr/>
        </p:nvPicPr>
        <p:blipFill>
          <a:blip r:embed="rId3"/>
          <a:stretch>
            <a:fillRect/>
          </a:stretch>
        </p:blipFill>
        <p:spPr>
          <a:xfrm>
            <a:off x="2902903" y="1690688"/>
            <a:ext cx="8968503" cy="3646897"/>
          </a:xfrm>
          <a:prstGeom prst="rect">
            <a:avLst/>
          </a:prstGeom>
        </p:spPr>
      </p:pic>
      <p:sp>
        <p:nvSpPr>
          <p:cNvPr id="720" name="Footer Placeholder 719">
            <a:extLst>
              <a:ext uri="{FF2B5EF4-FFF2-40B4-BE49-F238E27FC236}">
                <a16:creationId xmlns:a16="http://schemas.microsoft.com/office/drawing/2014/main" id="{43B4C4BA-CE83-0027-5F69-C93308CA0F4A}"/>
              </a:ext>
            </a:extLst>
          </p:cNvPr>
          <p:cNvSpPr>
            <a:spLocks noGrp="1"/>
          </p:cNvSpPr>
          <p:nvPr>
            <p:ph type="ftr" sz="quarter" idx="10"/>
          </p:nvPr>
        </p:nvSpPr>
        <p:spPr/>
        <p:txBody>
          <a:bodyPr/>
          <a:lstStyle/>
          <a:p>
            <a:pPr fontAlgn="base"/>
            <a:r>
              <a:rPr lang="en-US"/>
              <a:t>CI, confidence interval; CM816, CheckMate 816; EFS, event-free survival; HR, hazard ratio; </a:t>
            </a:r>
            <a:r>
              <a:rPr lang="en-US" err="1"/>
              <a:t>mo</a:t>
            </a:r>
            <a:r>
              <a:rPr lang="en-US"/>
              <a:t>, months; NIVO, nivolumab; NR, not reached; </a:t>
            </a:r>
            <a:r>
              <a:rPr lang="en-US" err="1"/>
              <a:t>pCR</a:t>
            </a:r>
            <a:r>
              <a:rPr lang="en-US"/>
              <a:t>, pathologic complete response.​</a:t>
            </a:r>
          </a:p>
          <a:p>
            <a:pPr fontAlgn="base"/>
            <a:r>
              <a:rPr lang="en-GB"/>
              <a:t>Forde PM, et al</a:t>
            </a:r>
            <a:r>
              <a:rPr lang="en-GB" i="1"/>
              <a:t>. J Clin Oncol.</a:t>
            </a:r>
            <a:r>
              <a:rPr lang="en-GB"/>
              <a:t> 2025;43(17_suppl):LBA8000.</a:t>
            </a:r>
            <a:r>
              <a:rPr lang="en-US"/>
              <a:t>​</a:t>
            </a:r>
          </a:p>
        </p:txBody>
      </p:sp>
    </p:spTree>
    <p:extLst>
      <p:ext uri="{BB962C8B-B14F-4D97-AF65-F5344CB8AC3E}">
        <p14:creationId xmlns:p14="http://schemas.microsoft.com/office/powerpoint/2010/main" val="3090951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70BAE-E068-305F-3B42-23DED8BF4044}"/>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05921D01-AE4A-ABD9-08EA-94B6DC5A241E}"/>
              </a:ext>
            </a:extLst>
          </p:cNvPr>
          <p:cNvSpPr>
            <a:spLocks noGrp="1"/>
          </p:cNvSpPr>
          <p:nvPr>
            <p:ph type="title"/>
          </p:nvPr>
        </p:nvSpPr>
        <p:spPr>
          <a:xfrm>
            <a:off x="838200" y="365125"/>
            <a:ext cx="10515600" cy="1325563"/>
          </a:xfrm>
        </p:spPr>
        <p:txBody>
          <a:bodyPr>
            <a:normAutofit/>
          </a:bodyPr>
          <a:lstStyle/>
          <a:p>
            <a:r>
              <a:rPr lang="en-US"/>
              <a:t>CM816 Final Analysis: OS With Neoadjuvant NIVO + Chemo vs Chemo</a:t>
            </a:r>
          </a:p>
        </p:txBody>
      </p:sp>
      <p:sp>
        <p:nvSpPr>
          <p:cNvPr id="8" name="TextBox 7">
            <a:extLst>
              <a:ext uri="{FF2B5EF4-FFF2-40B4-BE49-F238E27FC236}">
                <a16:creationId xmlns:a16="http://schemas.microsoft.com/office/drawing/2014/main" id="{73D79C70-1E73-502F-201B-68A38D3A050A}"/>
              </a:ext>
            </a:extLst>
          </p:cNvPr>
          <p:cNvSpPr txBox="1"/>
          <p:nvPr>
            <p:custDataLst>
              <p:tags r:id="rId2"/>
            </p:custDataLst>
          </p:nvPr>
        </p:nvSpPr>
        <p:spPr>
          <a:xfrm>
            <a:off x="2310011" y="5853326"/>
            <a:ext cx="3878351" cy="270074"/>
          </a:xfrm>
          <a:prstGeom prst="rect">
            <a:avLst/>
          </a:prstGeom>
          <a:noFill/>
        </p:spPr>
        <p:txBody>
          <a:bodyPr vert="horz" wrap="square" lIns="0" tIns="0" rIns="0" bIns="0" rtlCol="0" anchor="b" anchorCtr="0">
            <a:spAutoFit/>
          </a:bodyPr>
          <a:lstStyle/>
          <a:p>
            <a:pPr defTabSz="457189">
              <a:lnSpc>
                <a:spcPct val="90000"/>
              </a:lnSpc>
              <a:spcBef>
                <a:spcPts val="533"/>
              </a:spcBef>
              <a:buClr>
                <a:prstClr val="black"/>
              </a:buClr>
              <a:defRPr/>
            </a:pPr>
            <a:r>
              <a:rPr lang="en-US" sz="1050">
                <a:solidFill>
                  <a:srgbClr val="433F3F"/>
                </a:solidFill>
                <a:latin typeface="Arial" panose="020B0604020202020204" pitchFamily="34" charset="0"/>
                <a:cs typeface="Arial" panose="020B0604020202020204" pitchFamily="34" charset="0"/>
              </a:rPr>
              <a:t>Minimum/median follow-up:</a:t>
            </a:r>
            <a:r>
              <a:rPr lang="en-US" sz="1050" kern="0">
                <a:solidFill>
                  <a:srgbClr val="433F3F"/>
                </a:solidFill>
                <a:latin typeface="Arial" panose="020B0604020202020204" pitchFamily="34" charset="0"/>
                <a:cs typeface="Arial"/>
              </a:rPr>
              <a:t> 59.9/68.4 </a:t>
            </a:r>
            <a:r>
              <a:rPr lang="en-US" sz="1050">
                <a:solidFill>
                  <a:srgbClr val="433F3F"/>
                </a:solidFill>
                <a:latin typeface="Arial" panose="020B0604020202020204" pitchFamily="34" charset="0"/>
                <a:cs typeface="Arial" panose="020B0604020202020204" pitchFamily="34" charset="0"/>
              </a:rPr>
              <a:t>months.</a:t>
            </a:r>
            <a:br>
              <a:rPr lang="en-US" sz="900" strike="sngStrike" kern="0">
                <a:solidFill>
                  <a:srgbClr val="FF0000"/>
                </a:solidFill>
                <a:latin typeface="Arial" panose="020B0604020202020204" pitchFamily="34" charset="0"/>
                <a:ea typeface="+mn-lt"/>
                <a:cs typeface="Arial"/>
              </a:rPr>
            </a:br>
            <a:r>
              <a:rPr lang="en-US" sz="900" kern="0" baseline="30000">
                <a:solidFill>
                  <a:srgbClr val="433F3F"/>
                </a:solidFill>
                <a:latin typeface="Arial" panose="020B0604020202020204" pitchFamily="34" charset="0"/>
                <a:ea typeface="+mn-lt"/>
                <a:cs typeface="Arial" panose="020B0604020202020204" pitchFamily="34" charset="0"/>
              </a:rPr>
              <a:t>a-d</a:t>
            </a:r>
            <a:r>
              <a:rPr lang="en-US" sz="900">
                <a:solidFill>
                  <a:srgbClr val="433F3F"/>
                </a:solidFill>
                <a:latin typeface="Arial" panose="020B0604020202020204" pitchFamily="34" charset="0"/>
                <a:cs typeface="Arial" panose="020B0604020202020204" pitchFamily="34" charset="0"/>
              </a:rPr>
              <a:t>95% CI: </a:t>
            </a:r>
            <a:r>
              <a:rPr lang="en-US" sz="900" baseline="30000">
                <a:solidFill>
                  <a:srgbClr val="433F3F"/>
                </a:solidFill>
                <a:latin typeface="Arial" panose="020B0604020202020204" pitchFamily="34" charset="0"/>
                <a:cs typeface="Arial" panose="020B0604020202020204" pitchFamily="34" charset="0"/>
              </a:rPr>
              <a:t>a</a:t>
            </a:r>
            <a:r>
              <a:rPr lang="en-US" sz="900">
                <a:solidFill>
                  <a:srgbClr val="433F3F"/>
                </a:solidFill>
                <a:latin typeface="Arial" panose="020B0604020202020204" pitchFamily="34" charset="0"/>
                <a:cs typeface="Arial" panose="020B0604020202020204" pitchFamily="34" charset="0"/>
              </a:rPr>
              <a:t>NR; </a:t>
            </a:r>
            <a:r>
              <a:rPr lang="en-US" sz="900" baseline="30000">
                <a:solidFill>
                  <a:srgbClr val="433F3F"/>
                </a:solidFill>
                <a:latin typeface="Arial" panose="020B0604020202020204" pitchFamily="34" charset="0"/>
                <a:cs typeface="Arial" panose="020B0604020202020204" pitchFamily="34" charset="0"/>
              </a:rPr>
              <a:t>b</a:t>
            </a:r>
            <a:r>
              <a:rPr lang="en-US" sz="900" kern="0">
                <a:solidFill>
                  <a:srgbClr val="433F3F"/>
                </a:solidFill>
                <a:latin typeface="Arial" panose="020B0604020202020204" pitchFamily="34" charset="0"/>
                <a:ea typeface="+mn-lt"/>
                <a:cs typeface="Arial"/>
              </a:rPr>
              <a:t>47.3–NR; </a:t>
            </a:r>
            <a:r>
              <a:rPr lang="en-US" sz="900" kern="0" baseline="30000">
                <a:solidFill>
                  <a:srgbClr val="433F3F"/>
                </a:solidFill>
                <a:latin typeface="Arial" panose="020B0604020202020204" pitchFamily="34" charset="0"/>
                <a:ea typeface="+mn-lt"/>
                <a:cs typeface="Arial"/>
              </a:rPr>
              <a:t>c</a:t>
            </a:r>
            <a:r>
              <a:rPr lang="en-US" sz="900" kern="0">
                <a:solidFill>
                  <a:srgbClr val="433F3F"/>
                </a:solidFill>
                <a:latin typeface="Arial" panose="020B0604020202020204" pitchFamily="34" charset="0"/>
                <a:ea typeface="+mn-lt"/>
                <a:cs typeface="Arial"/>
              </a:rPr>
              <a:t>58–72; </a:t>
            </a:r>
            <a:r>
              <a:rPr lang="en-US" sz="900" kern="0" baseline="30000">
                <a:solidFill>
                  <a:srgbClr val="433F3F"/>
                </a:solidFill>
                <a:latin typeface="Arial" panose="020B0604020202020204" pitchFamily="34" charset="0"/>
                <a:ea typeface="+mn-lt"/>
                <a:cs typeface="Arial"/>
              </a:rPr>
              <a:t>d</a:t>
            </a:r>
            <a:r>
              <a:rPr lang="en-US" sz="900" kern="0">
                <a:solidFill>
                  <a:srgbClr val="433F3F"/>
                </a:solidFill>
                <a:latin typeface="Arial" panose="020B0604020202020204" pitchFamily="34" charset="0"/>
                <a:ea typeface="+mn-lt"/>
                <a:cs typeface="Arial"/>
              </a:rPr>
              <a:t>47–62.</a:t>
            </a:r>
            <a:endParaRPr lang="en-US" sz="900" strike="sngStrike" baseline="30000">
              <a:solidFill>
                <a:srgbClr val="433F3F"/>
              </a:solidFill>
              <a:latin typeface="Arial" panose="020B0604020202020204" pitchFamily="34" charset="0"/>
            </a:endParaRPr>
          </a:p>
        </p:txBody>
      </p:sp>
      <p:pic>
        <p:nvPicPr>
          <p:cNvPr id="1403" name="Picture 1402">
            <a:extLst>
              <a:ext uri="{FF2B5EF4-FFF2-40B4-BE49-F238E27FC236}">
                <a16:creationId xmlns:a16="http://schemas.microsoft.com/office/drawing/2014/main" id="{BC28A000-A496-4AA2-0C86-091DB9554688}"/>
              </a:ext>
            </a:extLst>
          </p:cNvPr>
          <p:cNvPicPr>
            <a:picLocks noChangeAspect="1"/>
          </p:cNvPicPr>
          <p:nvPr/>
        </p:nvPicPr>
        <p:blipFill>
          <a:blip r:embed="rId5"/>
          <a:stretch>
            <a:fillRect/>
          </a:stretch>
        </p:blipFill>
        <p:spPr>
          <a:xfrm>
            <a:off x="1352871" y="1520074"/>
            <a:ext cx="9190690" cy="4220834"/>
          </a:xfrm>
          <a:prstGeom prst="rect">
            <a:avLst/>
          </a:prstGeom>
        </p:spPr>
      </p:pic>
      <p:sp>
        <p:nvSpPr>
          <p:cNvPr id="1407" name="Footer Placeholder 1406">
            <a:extLst>
              <a:ext uri="{FF2B5EF4-FFF2-40B4-BE49-F238E27FC236}">
                <a16:creationId xmlns:a16="http://schemas.microsoft.com/office/drawing/2014/main" id="{8D90AA68-73A2-D364-10CF-FC43836846A1}"/>
              </a:ext>
            </a:extLst>
          </p:cNvPr>
          <p:cNvSpPr>
            <a:spLocks noGrp="1"/>
          </p:cNvSpPr>
          <p:nvPr>
            <p:ph type="ftr" sz="quarter" idx="10"/>
          </p:nvPr>
        </p:nvSpPr>
        <p:spPr/>
        <p:txBody>
          <a:bodyPr/>
          <a:lstStyle/>
          <a:p>
            <a:pPr fontAlgn="base"/>
            <a:r>
              <a:rPr lang="en-US" dirty="0"/>
              <a:t>CI, confidence interval; CM816, </a:t>
            </a:r>
            <a:r>
              <a:rPr lang="en-US" dirty="0" err="1"/>
              <a:t>CheckMate</a:t>
            </a:r>
            <a:r>
              <a:rPr lang="en-US" dirty="0"/>
              <a:t> 816; HR, hazard ratio; </a:t>
            </a:r>
            <a:r>
              <a:rPr lang="en-US" dirty="0" err="1"/>
              <a:t>mo</a:t>
            </a:r>
            <a:r>
              <a:rPr lang="en-US" dirty="0"/>
              <a:t>, months; NIVO, nivolumab; NR, not reached; OS, overall survival.​</a:t>
            </a:r>
          </a:p>
          <a:p>
            <a:pPr fontAlgn="base"/>
            <a:r>
              <a:rPr lang="en-GB" dirty="0"/>
              <a:t>Forde PM, et al</a:t>
            </a:r>
            <a:r>
              <a:rPr lang="en-GB" i="1" dirty="0"/>
              <a:t>. J Clin Oncol.</a:t>
            </a:r>
            <a:r>
              <a:rPr lang="en-GB" dirty="0"/>
              <a:t> 2025;43(17_suppl):LBA8000. Forde PM, et al. </a:t>
            </a:r>
            <a:r>
              <a:rPr lang="en-GB" i="1" dirty="0"/>
              <a:t>N Engl J Med.</a:t>
            </a:r>
            <a:r>
              <a:rPr lang="en-GB" dirty="0"/>
              <a:t> Published online June 2, 2025.</a:t>
            </a:r>
            <a:r>
              <a:rPr lang="en-US" dirty="0"/>
              <a:t>​ </a:t>
            </a:r>
            <a:r>
              <a:rPr lang="en-GB" dirty="0"/>
              <a:t>doi:10.1056/NEJMoa2502931.</a:t>
            </a:r>
            <a:endParaRPr lang="en-US" dirty="0"/>
          </a:p>
        </p:txBody>
      </p:sp>
    </p:spTree>
    <p:custDataLst>
      <p:tags r:id="rId1"/>
    </p:custDataLst>
    <p:extLst>
      <p:ext uri="{BB962C8B-B14F-4D97-AF65-F5344CB8AC3E}">
        <p14:creationId xmlns:p14="http://schemas.microsoft.com/office/powerpoint/2010/main" val="163790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3223A648-1F39-50BC-39F7-0E52EFD64AFA}"/>
              </a:ext>
            </a:extLst>
          </p:cNvPr>
          <p:cNvCxnSpPr>
            <a:cxnSpLocks/>
          </p:cNvCxnSpPr>
          <p:nvPr/>
        </p:nvCxnSpPr>
        <p:spPr>
          <a:xfrm>
            <a:off x="506100" y="5712023"/>
            <a:ext cx="11188705" cy="0"/>
          </a:xfrm>
          <a:prstGeom prst="line">
            <a:avLst/>
          </a:prstGeom>
          <a:ln w="190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aphicFrame>
        <p:nvGraphicFramePr>
          <p:cNvPr id="8" name="Content Placeholder 3" descr="Table">
            <a:extLst>
              <a:ext uri="{FF2B5EF4-FFF2-40B4-BE49-F238E27FC236}">
                <a16:creationId xmlns:a16="http://schemas.microsoft.com/office/drawing/2014/main" id="{4187BD1E-83FC-8C28-BF39-9DF0E35C2EF7}"/>
              </a:ext>
            </a:extLst>
          </p:cNvPr>
          <p:cNvGraphicFramePr>
            <a:graphicFrameLocks/>
          </p:cNvGraphicFramePr>
          <p:nvPr>
            <p:extLst>
              <p:ext uri="{D42A27DB-BD31-4B8C-83A1-F6EECF244321}">
                <p14:modId xmlns:p14="http://schemas.microsoft.com/office/powerpoint/2010/main" val="3417431212"/>
              </p:ext>
            </p:extLst>
          </p:nvPr>
        </p:nvGraphicFramePr>
        <p:xfrm>
          <a:off x="477748" y="1024135"/>
          <a:ext cx="11236506" cy="4708848"/>
        </p:xfrm>
        <a:graphic>
          <a:graphicData uri="http://schemas.openxmlformats.org/drawingml/2006/table">
            <a:tbl>
              <a:tblPr firstRow="1" firstCol="1" bandRow="1"/>
              <a:tblGrid>
                <a:gridCol w="2311813">
                  <a:extLst>
                    <a:ext uri="{9D8B030D-6E8A-4147-A177-3AD203B41FA5}">
                      <a16:colId xmlns:a16="http://schemas.microsoft.com/office/drawing/2014/main" val="20000"/>
                    </a:ext>
                  </a:extLst>
                </a:gridCol>
                <a:gridCol w="1748062">
                  <a:extLst>
                    <a:ext uri="{9D8B030D-6E8A-4147-A177-3AD203B41FA5}">
                      <a16:colId xmlns:a16="http://schemas.microsoft.com/office/drawing/2014/main" val="20001"/>
                    </a:ext>
                  </a:extLst>
                </a:gridCol>
                <a:gridCol w="1748062">
                  <a:extLst>
                    <a:ext uri="{9D8B030D-6E8A-4147-A177-3AD203B41FA5}">
                      <a16:colId xmlns:a16="http://schemas.microsoft.com/office/drawing/2014/main" val="1705124901"/>
                    </a:ext>
                  </a:extLst>
                </a:gridCol>
                <a:gridCol w="3832373">
                  <a:extLst>
                    <a:ext uri="{9D8B030D-6E8A-4147-A177-3AD203B41FA5}">
                      <a16:colId xmlns:a16="http://schemas.microsoft.com/office/drawing/2014/main" val="784882642"/>
                    </a:ext>
                  </a:extLst>
                </a:gridCol>
                <a:gridCol w="1596196">
                  <a:extLst>
                    <a:ext uri="{9D8B030D-6E8A-4147-A177-3AD203B41FA5}">
                      <a16:colId xmlns:a16="http://schemas.microsoft.com/office/drawing/2014/main" val="1863436081"/>
                    </a:ext>
                  </a:extLst>
                </a:gridCol>
              </a:tblGrid>
              <a:tr h="228458">
                <a:tc rowSpan="2">
                  <a:txBody>
                    <a:bodyPr/>
                    <a:lstStyle>
                      <a:lvl1pPr marL="0" algn="l" defTabSz="914400" rtl="0" eaLnBrk="1" latinLnBrk="0" hangingPunct="1">
                        <a:defRPr sz="1800" b="1" kern="1200">
                          <a:solidFill>
                            <a:schemeClr val="bg1"/>
                          </a:solidFill>
                          <a:latin typeface="Trebuchet MS" panose="020B0603020202020204"/>
                        </a:defRPr>
                      </a:lvl1pPr>
                      <a:lvl2pPr marL="457200" algn="l" defTabSz="914400" rtl="0" eaLnBrk="1" latinLnBrk="0" hangingPunct="1">
                        <a:defRPr sz="1800" b="1" kern="1200">
                          <a:solidFill>
                            <a:schemeClr val="bg1"/>
                          </a:solidFill>
                          <a:latin typeface="Trebuchet MS" panose="020B0603020202020204"/>
                        </a:defRPr>
                      </a:lvl2pPr>
                      <a:lvl3pPr marL="914400" algn="l" defTabSz="914400" rtl="0" eaLnBrk="1" latinLnBrk="0" hangingPunct="1">
                        <a:defRPr sz="1800" b="1" kern="1200">
                          <a:solidFill>
                            <a:schemeClr val="bg1"/>
                          </a:solidFill>
                          <a:latin typeface="Trebuchet MS" panose="020B0603020202020204"/>
                        </a:defRPr>
                      </a:lvl3pPr>
                      <a:lvl4pPr marL="1371600" algn="l" defTabSz="914400" rtl="0" eaLnBrk="1" latinLnBrk="0" hangingPunct="1">
                        <a:defRPr sz="1800" b="1" kern="1200">
                          <a:solidFill>
                            <a:schemeClr val="bg1"/>
                          </a:solidFill>
                          <a:latin typeface="Trebuchet MS" panose="020B0603020202020204"/>
                        </a:defRPr>
                      </a:lvl4pPr>
                      <a:lvl5pPr marL="1828800" algn="l" defTabSz="914400" rtl="0" eaLnBrk="1" latinLnBrk="0" hangingPunct="1">
                        <a:defRPr sz="1800" b="1" kern="1200">
                          <a:solidFill>
                            <a:schemeClr val="bg1"/>
                          </a:solidFill>
                          <a:latin typeface="Trebuchet MS" panose="020B0603020202020204"/>
                        </a:defRPr>
                      </a:lvl5pPr>
                      <a:lvl6pPr marL="2286000" algn="l" defTabSz="914400" rtl="0" eaLnBrk="1" latinLnBrk="0" hangingPunct="1">
                        <a:defRPr sz="1800" b="1" kern="1200">
                          <a:solidFill>
                            <a:schemeClr val="bg1"/>
                          </a:solidFill>
                          <a:latin typeface="Trebuchet MS" panose="020B0603020202020204"/>
                        </a:defRPr>
                      </a:lvl6pPr>
                      <a:lvl7pPr marL="2743200" algn="l" defTabSz="914400" rtl="0" eaLnBrk="1" latinLnBrk="0" hangingPunct="1">
                        <a:defRPr sz="1800" b="1" kern="1200">
                          <a:solidFill>
                            <a:schemeClr val="bg1"/>
                          </a:solidFill>
                          <a:latin typeface="Trebuchet MS" panose="020B0603020202020204"/>
                        </a:defRPr>
                      </a:lvl7pPr>
                      <a:lvl8pPr marL="3200400" algn="l" defTabSz="914400" rtl="0" eaLnBrk="1" latinLnBrk="0" hangingPunct="1">
                        <a:defRPr sz="1800" b="1" kern="1200">
                          <a:solidFill>
                            <a:schemeClr val="bg1"/>
                          </a:solidFill>
                          <a:latin typeface="Trebuchet MS" panose="020B0603020202020204"/>
                        </a:defRPr>
                      </a:lvl8pPr>
                      <a:lvl9pPr marL="3657600" algn="l" defTabSz="914400" rtl="0" eaLnBrk="1" latinLnBrk="0" hangingPunct="1">
                        <a:defRPr sz="1800" b="1" kern="1200">
                          <a:solidFill>
                            <a:schemeClr val="bg1"/>
                          </a:solidFill>
                          <a:latin typeface="Trebuchet MS" panose="020B0603020202020204"/>
                        </a:defRPr>
                      </a:lvl9pPr>
                    </a:lstStyle>
                    <a:p>
                      <a:r>
                        <a:rPr lang="en-US" sz="1050" b="0" i="0" cap="none" baseline="0">
                          <a:solidFill>
                            <a:schemeClr val="bg1"/>
                          </a:solidFill>
                          <a:latin typeface="Arial" panose="020B0604020202020204" pitchFamily="34" charset="0"/>
                          <a:cs typeface="Arial" panose="020B0604020202020204" pitchFamily="34" charset="0"/>
                        </a:rPr>
                        <a:t> </a:t>
                      </a:r>
                    </a:p>
                  </a:txBody>
                  <a:tcPr marL="45696" marR="45696" marT="91392" marB="91392" anchor="ctr">
                    <a:lnL w="9525" cap="flat" cmpd="sng" algn="ctr">
                      <a:noFill/>
                      <a:prstDash val="solid"/>
                    </a:lnL>
                    <a:lnR w="12700" cap="flat" cmpd="sng" algn="ctr">
                      <a:solidFill>
                        <a:schemeClr val="bg1"/>
                      </a:solid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95454"/>
                    </a:solidFill>
                  </a:tcPr>
                </a:tc>
                <a:tc gridSpan="2">
                  <a:txBody>
                    <a:bodyPr/>
                    <a:lstStyle>
                      <a:lvl1pPr marL="0" algn="l" defTabSz="914400" rtl="0" eaLnBrk="1" latinLnBrk="0" hangingPunct="1">
                        <a:defRPr sz="1800" b="1" kern="1200">
                          <a:solidFill>
                            <a:schemeClr val="bg1"/>
                          </a:solidFill>
                          <a:latin typeface="Trebuchet MS" panose="020B0603020202020204"/>
                        </a:defRPr>
                      </a:lvl1pPr>
                      <a:lvl2pPr marL="457200" algn="l" defTabSz="914400" rtl="0" eaLnBrk="1" latinLnBrk="0" hangingPunct="1">
                        <a:defRPr sz="1800" b="1" kern="1200">
                          <a:solidFill>
                            <a:schemeClr val="bg1"/>
                          </a:solidFill>
                          <a:latin typeface="Trebuchet MS" panose="020B0603020202020204"/>
                        </a:defRPr>
                      </a:lvl2pPr>
                      <a:lvl3pPr marL="914400" algn="l" defTabSz="914400" rtl="0" eaLnBrk="1" latinLnBrk="0" hangingPunct="1">
                        <a:defRPr sz="1800" b="1" kern="1200">
                          <a:solidFill>
                            <a:schemeClr val="bg1"/>
                          </a:solidFill>
                          <a:latin typeface="Trebuchet MS" panose="020B0603020202020204"/>
                        </a:defRPr>
                      </a:lvl3pPr>
                      <a:lvl4pPr marL="1371600" algn="l" defTabSz="914400" rtl="0" eaLnBrk="1" latinLnBrk="0" hangingPunct="1">
                        <a:defRPr sz="1800" b="1" kern="1200">
                          <a:solidFill>
                            <a:schemeClr val="bg1"/>
                          </a:solidFill>
                          <a:latin typeface="Trebuchet MS" panose="020B0603020202020204"/>
                        </a:defRPr>
                      </a:lvl4pPr>
                      <a:lvl5pPr marL="1828800" algn="l" defTabSz="914400" rtl="0" eaLnBrk="1" latinLnBrk="0" hangingPunct="1">
                        <a:defRPr sz="1800" b="1" kern="1200">
                          <a:solidFill>
                            <a:schemeClr val="bg1"/>
                          </a:solidFill>
                          <a:latin typeface="Trebuchet MS" panose="020B0603020202020204"/>
                        </a:defRPr>
                      </a:lvl5pPr>
                      <a:lvl6pPr marL="2286000" algn="l" defTabSz="914400" rtl="0" eaLnBrk="1" latinLnBrk="0" hangingPunct="1">
                        <a:defRPr sz="1800" b="1" kern="1200">
                          <a:solidFill>
                            <a:schemeClr val="bg1"/>
                          </a:solidFill>
                          <a:latin typeface="Trebuchet MS" panose="020B0603020202020204"/>
                        </a:defRPr>
                      </a:lvl6pPr>
                      <a:lvl7pPr marL="2743200" algn="l" defTabSz="914400" rtl="0" eaLnBrk="1" latinLnBrk="0" hangingPunct="1">
                        <a:defRPr sz="1800" b="1" kern="1200">
                          <a:solidFill>
                            <a:schemeClr val="bg1"/>
                          </a:solidFill>
                          <a:latin typeface="Trebuchet MS" panose="020B0603020202020204"/>
                        </a:defRPr>
                      </a:lvl7pPr>
                      <a:lvl8pPr marL="3200400" algn="l" defTabSz="914400" rtl="0" eaLnBrk="1" latinLnBrk="0" hangingPunct="1">
                        <a:defRPr sz="1800" b="1" kern="1200">
                          <a:solidFill>
                            <a:schemeClr val="bg1"/>
                          </a:solidFill>
                          <a:latin typeface="Trebuchet MS" panose="020B0603020202020204"/>
                        </a:defRPr>
                      </a:lvl8pPr>
                      <a:lvl9pPr marL="3657600" algn="l" defTabSz="914400" rtl="0" eaLnBrk="1" latinLnBrk="0" hangingPunct="1">
                        <a:defRPr sz="1800" b="1" kern="1200">
                          <a:solidFill>
                            <a:schemeClr val="bg1"/>
                          </a:solidFill>
                          <a:latin typeface="Trebuchet MS" panose="020B0603020202020204"/>
                        </a:defRPr>
                      </a:lvl9pPr>
                    </a:lstStyle>
                    <a:p>
                      <a:pPr algn="ctr"/>
                      <a:r>
                        <a:rPr lang="en-US" sz="1100" b="0" i="0" kern="1200" cap="none" baseline="0">
                          <a:solidFill>
                            <a:schemeClr val="bg1"/>
                          </a:solidFill>
                          <a:latin typeface="Arial" panose="020B0604020202020204" pitchFamily="34" charset="0"/>
                          <a:ea typeface="+mn-ea"/>
                          <a:cs typeface="Arial" panose="020B0604020202020204" pitchFamily="34" charset="0"/>
                        </a:rPr>
                        <a:t>Median OS, mo  </a:t>
                      </a:r>
                    </a:p>
                  </a:txBody>
                  <a:tcPr marL="45696" marR="45696"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95454"/>
                    </a:solidFill>
                  </a:tcPr>
                </a:tc>
                <a:tc hMerge="1">
                  <a:txBody>
                    <a:bodyPr/>
                    <a:lstStyle/>
                    <a:p>
                      <a:pPr algn="ctr"/>
                      <a:endParaRPr lang="en-US" sz="1050" kern="1200" cap="none" baseline="0">
                        <a:solidFill>
                          <a:schemeClr val="bg1"/>
                        </a:solidFill>
                        <a:latin typeface="+mj-lt"/>
                        <a:ea typeface="+mn-ea"/>
                        <a:cs typeface="Arial" panose="020B0604020202020204" pitchFamily="34" charset="0"/>
                      </a:endParaRPr>
                    </a:p>
                  </a:txBody>
                  <a:tcPr marL="45720" marR="45720"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33F3F"/>
                    </a:solidFill>
                  </a:tcPr>
                </a:tc>
                <a:tc rowSpan="2">
                  <a:txBody>
                    <a:bodyPr/>
                    <a:lstStyle>
                      <a:lvl1pPr marL="0" algn="l" defTabSz="914400" rtl="0" eaLnBrk="1" latinLnBrk="0" hangingPunct="1">
                        <a:defRPr sz="1800" b="1" kern="1200">
                          <a:solidFill>
                            <a:schemeClr val="bg1"/>
                          </a:solidFill>
                          <a:latin typeface="Trebuchet MS" panose="020B0603020202020204"/>
                        </a:defRPr>
                      </a:lvl1pPr>
                      <a:lvl2pPr marL="457200" algn="l" defTabSz="914400" rtl="0" eaLnBrk="1" latinLnBrk="0" hangingPunct="1">
                        <a:defRPr sz="1800" b="1" kern="1200">
                          <a:solidFill>
                            <a:schemeClr val="bg1"/>
                          </a:solidFill>
                          <a:latin typeface="Trebuchet MS" panose="020B0603020202020204"/>
                        </a:defRPr>
                      </a:lvl2pPr>
                      <a:lvl3pPr marL="914400" algn="l" defTabSz="914400" rtl="0" eaLnBrk="1" latinLnBrk="0" hangingPunct="1">
                        <a:defRPr sz="1800" b="1" kern="1200">
                          <a:solidFill>
                            <a:schemeClr val="bg1"/>
                          </a:solidFill>
                          <a:latin typeface="Trebuchet MS" panose="020B0603020202020204"/>
                        </a:defRPr>
                      </a:lvl3pPr>
                      <a:lvl4pPr marL="1371600" algn="l" defTabSz="914400" rtl="0" eaLnBrk="1" latinLnBrk="0" hangingPunct="1">
                        <a:defRPr sz="1800" b="1" kern="1200">
                          <a:solidFill>
                            <a:schemeClr val="bg1"/>
                          </a:solidFill>
                          <a:latin typeface="Trebuchet MS" panose="020B0603020202020204"/>
                        </a:defRPr>
                      </a:lvl4pPr>
                      <a:lvl5pPr marL="1828800" algn="l" defTabSz="914400" rtl="0" eaLnBrk="1" latinLnBrk="0" hangingPunct="1">
                        <a:defRPr sz="1800" b="1" kern="1200">
                          <a:solidFill>
                            <a:schemeClr val="bg1"/>
                          </a:solidFill>
                          <a:latin typeface="Trebuchet MS" panose="020B0603020202020204"/>
                        </a:defRPr>
                      </a:lvl5pPr>
                      <a:lvl6pPr marL="2286000" algn="l" defTabSz="914400" rtl="0" eaLnBrk="1" latinLnBrk="0" hangingPunct="1">
                        <a:defRPr sz="1800" b="1" kern="1200">
                          <a:solidFill>
                            <a:schemeClr val="bg1"/>
                          </a:solidFill>
                          <a:latin typeface="Trebuchet MS" panose="020B0603020202020204"/>
                        </a:defRPr>
                      </a:lvl6pPr>
                      <a:lvl7pPr marL="2743200" algn="l" defTabSz="914400" rtl="0" eaLnBrk="1" latinLnBrk="0" hangingPunct="1">
                        <a:defRPr sz="1800" b="1" kern="1200">
                          <a:solidFill>
                            <a:schemeClr val="bg1"/>
                          </a:solidFill>
                          <a:latin typeface="Trebuchet MS" panose="020B0603020202020204"/>
                        </a:defRPr>
                      </a:lvl7pPr>
                      <a:lvl8pPr marL="3200400" algn="l" defTabSz="914400" rtl="0" eaLnBrk="1" latinLnBrk="0" hangingPunct="1">
                        <a:defRPr sz="1800" b="1" kern="1200">
                          <a:solidFill>
                            <a:schemeClr val="bg1"/>
                          </a:solidFill>
                          <a:latin typeface="Trebuchet MS" panose="020B0603020202020204"/>
                        </a:defRPr>
                      </a:lvl8pPr>
                      <a:lvl9pPr marL="3657600" algn="l" defTabSz="914400" rtl="0" eaLnBrk="1" latinLnBrk="0" hangingPunct="1">
                        <a:defRPr sz="1800" b="1" kern="1200">
                          <a:solidFill>
                            <a:schemeClr val="bg1"/>
                          </a:solidFill>
                          <a:latin typeface="Trebuchet MS" panose="020B0603020202020204"/>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100" b="0" i="0" kern="1200" cap="none" baseline="0">
                          <a:solidFill>
                            <a:schemeClr val="bg1"/>
                          </a:solidFill>
                          <a:latin typeface="Arial" panose="020B0604020202020204" pitchFamily="34" charset="0"/>
                          <a:ea typeface="+mn-ea"/>
                          <a:cs typeface="Arial" panose="020B0604020202020204" pitchFamily="34" charset="0"/>
                        </a:rPr>
                        <a:t>Unstratified HR (95% CI)</a:t>
                      </a:r>
                    </a:p>
                  </a:txBody>
                  <a:tcPr marL="45696" marR="45696" marT="91392" marB="913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lnT>
                    <a:lnB w="12700" cmpd="sng">
                      <a:noFill/>
                      <a:prstDash val="solid"/>
                    </a:lnB>
                    <a:lnTlToBr w="12700" cmpd="sng">
                      <a:noFill/>
                      <a:prstDash val="solid"/>
                    </a:lnTlToBr>
                    <a:lnBlToTr w="12700" cmpd="sng">
                      <a:noFill/>
                      <a:prstDash val="solid"/>
                    </a:lnBlToTr>
                    <a:solidFill>
                      <a:srgbClr val="595454"/>
                    </a:solidFill>
                  </a:tcPr>
                </a:tc>
                <a:tc rowSpan="2">
                  <a:txBody>
                    <a:bodyPr/>
                    <a:lstStyle>
                      <a:lvl1pPr marL="0" algn="l" defTabSz="914400" rtl="0" eaLnBrk="1" latinLnBrk="0" hangingPunct="1">
                        <a:defRPr sz="1800" b="1" kern="1200">
                          <a:solidFill>
                            <a:schemeClr val="bg1"/>
                          </a:solidFill>
                          <a:latin typeface="Trebuchet MS" panose="020B0603020202020204"/>
                        </a:defRPr>
                      </a:lvl1pPr>
                      <a:lvl2pPr marL="457200" algn="l" defTabSz="914400" rtl="0" eaLnBrk="1" latinLnBrk="0" hangingPunct="1">
                        <a:defRPr sz="1800" b="1" kern="1200">
                          <a:solidFill>
                            <a:schemeClr val="bg1"/>
                          </a:solidFill>
                          <a:latin typeface="Trebuchet MS" panose="020B0603020202020204"/>
                        </a:defRPr>
                      </a:lvl2pPr>
                      <a:lvl3pPr marL="914400" algn="l" defTabSz="914400" rtl="0" eaLnBrk="1" latinLnBrk="0" hangingPunct="1">
                        <a:defRPr sz="1800" b="1" kern="1200">
                          <a:solidFill>
                            <a:schemeClr val="bg1"/>
                          </a:solidFill>
                          <a:latin typeface="Trebuchet MS" panose="020B0603020202020204"/>
                        </a:defRPr>
                      </a:lvl3pPr>
                      <a:lvl4pPr marL="1371600" algn="l" defTabSz="914400" rtl="0" eaLnBrk="1" latinLnBrk="0" hangingPunct="1">
                        <a:defRPr sz="1800" b="1" kern="1200">
                          <a:solidFill>
                            <a:schemeClr val="bg1"/>
                          </a:solidFill>
                          <a:latin typeface="Trebuchet MS" panose="020B0603020202020204"/>
                        </a:defRPr>
                      </a:lvl4pPr>
                      <a:lvl5pPr marL="1828800" algn="l" defTabSz="914400" rtl="0" eaLnBrk="1" latinLnBrk="0" hangingPunct="1">
                        <a:defRPr sz="1800" b="1" kern="1200">
                          <a:solidFill>
                            <a:schemeClr val="bg1"/>
                          </a:solidFill>
                          <a:latin typeface="Trebuchet MS" panose="020B0603020202020204"/>
                        </a:defRPr>
                      </a:lvl5pPr>
                      <a:lvl6pPr marL="2286000" algn="l" defTabSz="914400" rtl="0" eaLnBrk="1" latinLnBrk="0" hangingPunct="1">
                        <a:defRPr sz="1800" b="1" kern="1200">
                          <a:solidFill>
                            <a:schemeClr val="bg1"/>
                          </a:solidFill>
                          <a:latin typeface="Trebuchet MS" panose="020B0603020202020204"/>
                        </a:defRPr>
                      </a:lvl6pPr>
                      <a:lvl7pPr marL="2743200" algn="l" defTabSz="914400" rtl="0" eaLnBrk="1" latinLnBrk="0" hangingPunct="1">
                        <a:defRPr sz="1800" b="1" kern="1200">
                          <a:solidFill>
                            <a:schemeClr val="bg1"/>
                          </a:solidFill>
                          <a:latin typeface="Trebuchet MS" panose="020B0603020202020204"/>
                        </a:defRPr>
                      </a:lvl7pPr>
                      <a:lvl8pPr marL="3200400" algn="l" defTabSz="914400" rtl="0" eaLnBrk="1" latinLnBrk="0" hangingPunct="1">
                        <a:defRPr sz="1800" b="1" kern="1200">
                          <a:solidFill>
                            <a:schemeClr val="bg1"/>
                          </a:solidFill>
                          <a:latin typeface="Trebuchet MS" panose="020B0603020202020204"/>
                        </a:defRPr>
                      </a:lvl8pPr>
                      <a:lvl9pPr marL="3657600" algn="l" defTabSz="914400" rtl="0" eaLnBrk="1" latinLnBrk="0" hangingPunct="1">
                        <a:defRPr sz="1800" b="1" kern="1200">
                          <a:solidFill>
                            <a:schemeClr val="bg1"/>
                          </a:solidFill>
                          <a:latin typeface="Trebuchet MS" panose="020B0603020202020204"/>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100" b="0" i="0" kern="1200" cap="none" baseline="0">
                          <a:solidFill>
                            <a:schemeClr val="bg1"/>
                          </a:solidFill>
                          <a:latin typeface="Arial" panose="020B0604020202020204" pitchFamily="34" charset="0"/>
                          <a:ea typeface="+mn-ea"/>
                          <a:cs typeface="Arial" panose="020B0604020202020204" pitchFamily="34" charset="0"/>
                        </a:rPr>
                        <a:t>Unstratified HR</a:t>
                      </a:r>
                      <a:endParaRPr lang="en-US" sz="1100" b="0" i="0" cap="none" baseline="0">
                        <a:solidFill>
                          <a:schemeClr val="bg1"/>
                        </a:solidFill>
                        <a:latin typeface="Arial" panose="020B0604020202020204" pitchFamily="34" charset="0"/>
                        <a:cs typeface="Arial" panose="020B0604020202020204" pitchFamily="34" charset="0"/>
                      </a:endParaRPr>
                    </a:p>
                  </a:txBody>
                  <a:tcPr marL="45696" marR="45696" marT="45696" marB="45696" anchor="ctr">
                    <a:lnL w="12700" cap="flat" cmpd="sng" algn="ctr">
                      <a:solidFill>
                        <a:schemeClr val="bg1"/>
                      </a:solidFill>
                      <a:prstDash val="solid"/>
                      <a:round/>
                      <a:headEnd type="none" w="med" len="med"/>
                      <a:tailEnd type="none" w="med" len="med"/>
                    </a:lnL>
                    <a:lnR w="9525" cap="flat" cmpd="sng" algn="ctr">
                      <a:noFill/>
                      <a:prstDash val="solid"/>
                    </a:lnR>
                    <a:lnT w="9525" cap="flat" cmpd="sng" algn="ctr">
                      <a:noFill/>
                      <a:prstDash val="solid"/>
                    </a:lnT>
                    <a:lnB w="12700" cmpd="sng">
                      <a:noFill/>
                      <a:prstDash val="solid"/>
                    </a:lnB>
                    <a:lnTlToBr w="12700" cmpd="sng">
                      <a:noFill/>
                      <a:prstDash val="solid"/>
                    </a:lnTlToBr>
                    <a:lnBlToTr w="12700" cmpd="sng">
                      <a:noFill/>
                      <a:prstDash val="solid"/>
                    </a:lnBlToTr>
                    <a:solidFill>
                      <a:srgbClr val="595454"/>
                    </a:solidFill>
                  </a:tcPr>
                </a:tc>
                <a:extLst>
                  <a:ext uri="{0D108BD9-81ED-4DB2-BD59-A6C34878D82A}">
                    <a16:rowId xmlns:a16="http://schemas.microsoft.com/office/drawing/2014/main" val="10000"/>
                  </a:ext>
                </a:extLst>
              </a:tr>
              <a:tr h="376311">
                <a:tc vMerge="1">
                  <a:txBody>
                    <a:bodyPr/>
                    <a:lstStyle/>
                    <a:p>
                      <a:endParaRPr lang="en-US" sz="1200" cap="none" baseline="0">
                        <a:solidFill>
                          <a:schemeClr val="bg1"/>
                        </a:solidFill>
                      </a:endParaRPr>
                    </a:p>
                  </a:txBody>
                  <a:tcPr marL="68580" marR="68580" marT="0" marB="0" anchor="ctr">
                    <a:solidFill>
                      <a:schemeClr val="tx1"/>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r>
                        <a:rPr lang="en-US" sz="1100" b="0" i="0" cap="none" baseline="0">
                          <a:solidFill>
                            <a:schemeClr val="bg1"/>
                          </a:solidFill>
                          <a:latin typeface="Arial" panose="020B0604020202020204" pitchFamily="34" charset="0"/>
                          <a:cs typeface="Arial" panose="020B0604020202020204" pitchFamily="34" charset="0"/>
                        </a:rPr>
                        <a:t>NIVO + chemo</a:t>
                      </a:r>
                    </a:p>
                    <a:p>
                      <a:pPr algn="ctr"/>
                      <a:r>
                        <a:rPr lang="en-US" sz="1100" b="0" i="0" cap="none" baseline="0">
                          <a:solidFill>
                            <a:schemeClr val="bg1"/>
                          </a:solidFill>
                          <a:latin typeface="Arial" panose="020B0604020202020204" pitchFamily="34" charset="0"/>
                          <a:cs typeface="Arial" panose="020B0604020202020204" pitchFamily="34" charset="0"/>
                        </a:rPr>
                        <a:t> (n = 179)</a:t>
                      </a:r>
                    </a:p>
                  </a:txBody>
                  <a:tcPr marL="45696" marR="45696"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38967"/>
                    </a:solidFill>
                  </a:tcPr>
                </a:tc>
                <a:tc>
                  <a:txBody>
                    <a:bodyPr/>
                    <a:lstStyle/>
                    <a:p>
                      <a:pPr algn="ctr"/>
                      <a:r>
                        <a:rPr lang="en-US" sz="1100" b="0" i="0" cap="none" baseline="0">
                          <a:solidFill>
                            <a:schemeClr val="bg1"/>
                          </a:solidFill>
                          <a:latin typeface="Arial" panose="020B0604020202020204" pitchFamily="34" charset="0"/>
                          <a:cs typeface="Arial" panose="020B0604020202020204" pitchFamily="34" charset="0"/>
                        </a:rPr>
                        <a:t>Chemo</a:t>
                      </a:r>
                    </a:p>
                    <a:p>
                      <a:pPr algn="ctr"/>
                      <a:r>
                        <a:rPr lang="en-US" sz="1100" b="0" i="0" cap="none" baseline="0">
                          <a:solidFill>
                            <a:schemeClr val="bg1"/>
                          </a:solidFill>
                          <a:latin typeface="Arial" panose="020B0604020202020204" pitchFamily="34" charset="0"/>
                          <a:cs typeface="Arial" panose="020B0604020202020204" pitchFamily="34" charset="0"/>
                        </a:rPr>
                        <a:t>(n = 179)</a:t>
                      </a:r>
                    </a:p>
                  </a:txBody>
                  <a:tcPr marL="45696" marR="45696"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9F9F"/>
                    </a:solidFill>
                  </a:tcPr>
                </a:tc>
                <a:tc vMerge="1">
                  <a:txBody>
                    <a:bodyPr/>
                    <a:lstStyle/>
                    <a:p>
                      <a:pPr algn="ctr"/>
                      <a:endParaRPr lang="en-US" sz="1200" cap="none" baseline="0">
                        <a:solidFill>
                          <a:schemeClr val="bg1"/>
                        </a:solidFill>
                      </a:endParaRPr>
                    </a:p>
                  </a:txBody>
                  <a:tcPr marL="68580" marR="68580" marT="0" marB="0" anchor="ctr">
                    <a:solidFill>
                      <a:schemeClr val="tx1"/>
                    </a:solidFill>
                  </a:tcPr>
                </a:tc>
                <a:tc vMerge="1">
                  <a:txBody>
                    <a:bodyPr/>
                    <a:lstStyle/>
                    <a:p>
                      <a:endParaRPr lang="en-US"/>
                    </a:p>
                  </a:txBody>
                  <a:tcPr/>
                </a:tc>
                <a:extLst>
                  <a:ext uri="{0D108BD9-81ED-4DB2-BD59-A6C34878D82A}">
                    <a16:rowId xmlns:a16="http://schemas.microsoft.com/office/drawing/2014/main" val="51148014"/>
                  </a:ext>
                </a:extLst>
              </a:tr>
              <a:tr h="215038">
                <a:tc>
                  <a:txBody>
                    <a:bodyPr/>
                    <a:lstStyle>
                      <a:lvl1pPr marL="0" algn="l" defTabSz="914400" rtl="0" eaLnBrk="1" latinLnBrk="0" hangingPunct="1">
                        <a:defRPr sz="1800" b="1" kern="1200">
                          <a:solidFill>
                            <a:schemeClr val="tx1"/>
                          </a:solidFill>
                          <a:latin typeface="Trebuchet MS" panose="020B0603020202020204"/>
                        </a:defRPr>
                      </a:lvl1pPr>
                      <a:lvl2pPr marL="457200" algn="l" defTabSz="914400" rtl="0" eaLnBrk="1" latinLnBrk="0" hangingPunct="1">
                        <a:defRPr sz="1800" b="1" kern="1200">
                          <a:solidFill>
                            <a:schemeClr val="tx1"/>
                          </a:solidFill>
                          <a:latin typeface="Trebuchet MS" panose="020B0603020202020204"/>
                        </a:defRPr>
                      </a:lvl2pPr>
                      <a:lvl3pPr marL="914400" algn="l" defTabSz="914400" rtl="0" eaLnBrk="1" latinLnBrk="0" hangingPunct="1">
                        <a:defRPr sz="1800" b="1" kern="1200">
                          <a:solidFill>
                            <a:schemeClr val="tx1"/>
                          </a:solidFill>
                          <a:latin typeface="Trebuchet MS" panose="020B0603020202020204"/>
                        </a:defRPr>
                      </a:lvl3pPr>
                      <a:lvl4pPr marL="1371600" algn="l" defTabSz="914400" rtl="0" eaLnBrk="1" latinLnBrk="0" hangingPunct="1">
                        <a:defRPr sz="1800" b="1" kern="1200">
                          <a:solidFill>
                            <a:schemeClr val="tx1"/>
                          </a:solidFill>
                          <a:latin typeface="Trebuchet MS" panose="020B0603020202020204"/>
                        </a:defRPr>
                      </a:lvl4pPr>
                      <a:lvl5pPr marL="1828800" algn="l" defTabSz="914400" rtl="0" eaLnBrk="1" latinLnBrk="0" hangingPunct="1">
                        <a:defRPr sz="1800" b="1" kern="1200">
                          <a:solidFill>
                            <a:schemeClr val="tx1"/>
                          </a:solidFill>
                          <a:latin typeface="Trebuchet MS" panose="020B0603020202020204"/>
                        </a:defRPr>
                      </a:lvl5pPr>
                      <a:lvl6pPr marL="2286000" algn="l" defTabSz="914400" rtl="0" eaLnBrk="1" latinLnBrk="0" hangingPunct="1">
                        <a:defRPr sz="1800" b="1" kern="1200">
                          <a:solidFill>
                            <a:schemeClr val="tx1"/>
                          </a:solidFill>
                          <a:latin typeface="Trebuchet MS" panose="020B0603020202020204"/>
                        </a:defRPr>
                      </a:lvl6pPr>
                      <a:lvl7pPr marL="2743200" algn="l" defTabSz="914400" rtl="0" eaLnBrk="1" latinLnBrk="0" hangingPunct="1">
                        <a:defRPr sz="1800" b="1" kern="1200">
                          <a:solidFill>
                            <a:schemeClr val="tx1"/>
                          </a:solidFill>
                          <a:latin typeface="Trebuchet MS" panose="020B0603020202020204"/>
                        </a:defRPr>
                      </a:lvl7pPr>
                      <a:lvl8pPr marL="3200400" algn="l" defTabSz="914400" rtl="0" eaLnBrk="1" latinLnBrk="0" hangingPunct="1">
                        <a:defRPr sz="1800" b="1" kern="1200">
                          <a:solidFill>
                            <a:schemeClr val="tx1"/>
                          </a:solidFill>
                          <a:latin typeface="Trebuchet MS" panose="020B0603020202020204"/>
                        </a:defRPr>
                      </a:lvl8pPr>
                      <a:lvl9pPr marL="3657600" algn="l" defTabSz="914400" rtl="0" eaLnBrk="1" latinLnBrk="0" hangingPunct="1">
                        <a:defRPr sz="1800" b="1" kern="1200">
                          <a:solidFill>
                            <a:schemeClr val="tx1"/>
                          </a:solidFill>
                          <a:latin typeface="Trebuchet MS" panose="020B0603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a:solidFill>
                            <a:srgbClr val="433F3F"/>
                          </a:solidFill>
                          <a:latin typeface="Arial" panose="020B0604020202020204" pitchFamily="34" charset="0"/>
                          <a:cs typeface="Arial" panose="020B0604020202020204" pitchFamily="34" charset="0"/>
                        </a:rPr>
                        <a:t>  Overall (N = 358)</a:t>
                      </a:r>
                    </a:p>
                  </a:txBody>
                  <a:tcPr marL="45696" marR="45696" marT="45708" marB="45708"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p>
                  </a:txBody>
                  <a:tcPr marL="45696" marR="45696" marT="45708" marB="45708" anchor="ctr">
                    <a:lnL>
                      <a:noFill/>
                    </a:lnL>
                    <a:lnR>
                      <a:noFill/>
                    </a:lnR>
                    <a:lnT w="12700" cap="flat" cmpd="sng" algn="ctr">
                      <a:no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73.7</a:t>
                      </a:r>
                    </a:p>
                  </a:txBody>
                  <a:tcPr marL="45696" marR="45696" marT="45708" marB="45708"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a:solidFill>
                          <a:srgbClr val="433F3F"/>
                        </a:solidFill>
                        <a:highlight>
                          <a:srgbClr val="FFFF00"/>
                        </a:highlight>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a:solidFill>
                            <a:srgbClr val="433F3F"/>
                          </a:solidFill>
                          <a:latin typeface="Arial" panose="020B0604020202020204" pitchFamily="34" charset="0"/>
                          <a:cs typeface="Arial" panose="020B0604020202020204" pitchFamily="34" charset="0"/>
                        </a:rPr>
                        <a:t>0.71</a:t>
                      </a:r>
                    </a:p>
                  </a:txBody>
                  <a:tcPr marL="45696" marR="45696" marT="45708" marB="45708"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4294869"/>
                  </a:ext>
                </a:extLst>
              </a:tr>
              <a:tr h="349450">
                <a:tc>
                  <a:txBody>
                    <a:bodyPr/>
                    <a:lstStyle>
                      <a:lvl1pPr marL="0" algn="l" defTabSz="914400" rtl="0" eaLnBrk="1" latinLnBrk="0" hangingPunct="1">
                        <a:defRPr sz="1800" b="1" kern="1200">
                          <a:solidFill>
                            <a:schemeClr val="tx1"/>
                          </a:solidFill>
                          <a:latin typeface="Trebuchet MS" panose="020B0603020202020204"/>
                        </a:defRPr>
                      </a:lvl1pPr>
                      <a:lvl2pPr marL="457200" algn="l" defTabSz="914400" rtl="0" eaLnBrk="1" latinLnBrk="0" hangingPunct="1">
                        <a:defRPr sz="1800" b="1" kern="1200">
                          <a:solidFill>
                            <a:schemeClr val="tx1"/>
                          </a:solidFill>
                          <a:latin typeface="Trebuchet MS" panose="020B0603020202020204"/>
                        </a:defRPr>
                      </a:lvl2pPr>
                      <a:lvl3pPr marL="914400" algn="l" defTabSz="914400" rtl="0" eaLnBrk="1" latinLnBrk="0" hangingPunct="1">
                        <a:defRPr sz="1800" b="1" kern="1200">
                          <a:solidFill>
                            <a:schemeClr val="tx1"/>
                          </a:solidFill>
                          <a:latin typeface="Trebuchet MS" panose="020B0603020202020204"/>
                        </a:defRPr>
                      </a:lvl3pPr>
                      <a:lvl4pPr marL="1371600" algn="l" defTabSz="914400" rtl="0" eaLnBrk="1" latinLnBrk="0" hangingPunct="1">
                        <a:defRPr sz="1800" b="1" kern="1200">
                          <a:solidFill>
                            <a:schemeClr val="tx1"/>
                          </a:solidFill>
                          <a:latin typeface="Trebuchet MS" panose="020B0603020202020204"/>
                        </a:defRPr>
                      </a:lvl4pPr>
                      <a:lvl5pPr marL="1828800" algn="l" defTabSz="914400" rtl="0" eaLnBrk="1" latinLnBrk="0" hangingPunct="1">
                        <a:defRPr sz="1800" b="1" kern="1200">
                          <a:solidFill>
                            <a:schemeClr val="tx1"/>
                          </a:solidFill>
                          <a:latin typeface="Trebuchet MS" panose="020B0603020202020204"/>
                        </a:defRPr>
                      </a:lvl5pPr>
                      <a:lvl6pPr marL="2286000" algn="l" defTabSz="914400" rtl="0" eaLnBrk="1" latinLnBrk="0" hangingPunct="1">
                        <a:defRPr sz="1800" b="1" kern="1200">
                          <a:solidFill>
                            <a:schemeClr val="tx1"/>
                          </a:solidFill>
                          <a:latin typeface="Trebuchet MS" panose="020B0603020202020204"/>
                        </a:defRPr>
                      </a:lvl6pPr>
                      <a:lvl7pPr marL="2743200" algn="l" defTabSz="914400" rtl="0" eaLnBrk="1" latinLnBrk="0" hangingPunct="1">
                        <a:defRPr sz="1800" b="1" kern="1200">
                          <a:solidFill>
                            <a:schemeClr val="tx1"/>
                          </a:solidFill>
                          <a:latin typeface="Trebuchet MS" panose="020B0603020202020204"/>
                        </a:defRPr>
                      </a:lvl7pPr>
                      <a:lvl8pPr marL="3200400" algn="l" defTabSz="914400" rtl="0" eaLnBrk="1" latinLnBrk="0" hangingPunct="1">
                        <a:defRPr sz="1800" b="1" kern="1200">
                          <a:solidFill>
                            <a:schemeClr val="tx1"/>
                          </a:solidFill>
                          <a:latin typeface="Trebuchet MS" panose="020B0603020202020204"/>
                        </a:defRPr>
                      </a:lvl8pPr>
                      <a:lvl9pPr marL="3657600" algn="l" defTabSz="914400" rtl="0" eaLnBrk="1" latinLnBrk="0" hangingPunct="1">
                        <a:defRPr sz="1800" b="1" kern="1200">
                          <a:solidFill>
                            <a:schemeClr val="tx1"/>
                          </a:solidFill>
                          <a:latin typeface="Trebuchet MS" panose="020B0603020202020204"/>
                        </a:defRPr>
                      </a:lvl9pPr>
                    </a:lstStyle>
                    <a:p>
                      <a:pPr marL="109538" indent="0">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Male (n = 255)</a:t>
                      </a:r>
                    </a:p>
                    <a:p>
                      <a:pPr marL="109538" indent="0">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Female (n = 103)</a:t>
                      </a:r>
                    </a:p>
                  </a:txBody>
                  <a:tcPr marL="45696" marR="45696" marT="45708" marB="45708" anchor="ctr">
                    <a:lnL w="12700" cap="flat" cmpd="sng" algn="ctr">
                      <a:noFill/>
                      <a:prstDash val="solid"/>
                      <a:round/>
                      <a:headEnd type="none" w="med" len="med"/>
                      <a:tailEnd type="none" w="med" len="med"/>
                    </a:lnL>
                    <a:lnR>
                      <a:noFill/>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p>
                  </a:txBody>
                  <a:tcPr marL="45696" marR="45696" marT="45708" marB="45708" anchor="ctr">
                    <a:lnL>
                      <a:noFill/>
                    </a:lnL>
                    <a:lnR>
                      <a:noFill/>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61.8</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p>
                  </a:txBody>
                  <a:tcPr marL="45696" marR="45696" marT="45708" marB="45708" anchor="ctr">
                    <a:lnL>
                      <a:noFill/>
                    </a:lnL>
                    <a:lnR w="1270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endParaRPr lang="en-US" sz="1000" b="0" i="0">
                        <a:solidFill>
                          <a:srgbClr val="433F3F"/>
                        </a:solidFill>
                        <a:highlight>
                          <a:srgbClr val="FFFF00"/>
                        </a:highlight>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0.76</a:t>
                      </a:r>
                      <a:endParaRPr lang="en-US" sz="1000" b="0" i="0">
                        <a:solidFill>
                          <a:srgbClr val="433F3F"/>
                        </a:solidFill>
                        <a:latin typeface="Arial" panose="020B0604020202020204" pitchFamily="34" charset="0"/>
                        <a:cs typeface="Arial" panose="020B0604020202020204" pitchFamily="34" charset="0"/>
                      </a:endParaRPr>
                    </a:p>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0.52</a:t>
                      </a:r>
                      <a:endParaRPr lang="en-US" sz="1000" b="0" i="0">
                        <a:solidFill>
                          <a:srgbClr val="433F3F"/>
                        </a:solidFill>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96739712"/>
                  </a:ext>
                </a:extLst>
              </a:tr>
              <a:tr h="483862">
                <a:tc>
                  <a:txBody>
                    <a:bodyPr/>
                    <a:lstStyle>
                      <a:lvl1pPr marL="0" algn="l" defTabSz="914400" rtl="0" eaLnBrk="1" latinLnBrk="0" hangingPunct="1">
                        <a:defRPr sz="1800" b="1" kern="1200">
                          <a:solidFill>
                            <a:schemeClr val="tx1"/>
                          </a:solidFill>
                          <a:latin typeface="Trebuchet MS" panose="020B0603020202020204"/>
                        </a:defRPr>
                      </a:lvl1pPr>
                      <a:lvl2pPr marL="457200" algn="l" defTabSz="914400" rtl="0" eaLnBrk="1" latinLnBrk="0" hangingPunct="1">
                        <a:defRPr sz="1800" b="1" kern="1200">
                          <a:solidFill>
                            <a:schemeClr val="tx1"/>
                          </a:solidFill>
                          <a:latin typeface="Trebuchet MS" panose="020B0603020202020204"/>
                        </a:defRPr>
                      </a:lvl2pPr>
                      <a:lvl3pPr marL="914400" algn="l" defTabSz="914400" rtl="0" eaLnBrk="1" latinLnBrk="0" hangingPunct="1">
                        <a:defRPr sz="1800" b="1" kern="1200">
                          <a:solidFill>
                            <a:schemeClr val="tx1"/>
                          </a:solidFill>
                          <a:latin typeface="Trebuchet MS" panose="020B0603020202020204"/>
                        </a:defRPr>
                      </a:lvl3pPr>
                      <a:lvl4pPr marL="1371600" algn="l" defTabSz="914400" rtl="0" eaLnBrk="1" latinLnBrk="0" hangingPunct="1">
                        <a:defRPr sz="1800" b="1" kern="1200">
                          <a:solidFill>
                            <a:schemeClr val="tx1"/>
                          </a:solidFill>
                          <a:latin typeface="Trebuchet MS" panose="020B0603020202020204"/>
                        </a:defRPr>
                      </a:lvl4pPr>
                      <a:lvl5pPr marL="1828800" algn="l" defTabSz="914400" rtl="0" eaLnBrk="1" latinLnBrk="0" hangingPunct="1">
                        <a:defRPr sz="1800" b="1" kern="1200">
                          <a:solidFill>
                            <a:schemeClr val="tx1"/>
                          </a:solidFill>
                          <a:latin typeface="Trebuchet MS" panose="020B0603020202020204"/>
                        </a:defRPr>
                      </a:lvl5pPr>
                      <a:lvl6pPr marL="2286000" algn="l" defTabSz="914400" rtl="0" eaLnBrk="1" latinLnBrk="0" hangingPunct="1">
                        <a:defRPr sz="1800" b="1" kern="1200">
                          <a:solidFill>
                            <a:schemeClr val="tx1"/>
                          </a:solidFill>
                          <a:latin typeface="Trebuchet MS" panose="020B0603020202020204"/>
                        </a:defRPr>
                      </a:lvl6pPr>
                      <a:lvl7pPr marL="2743200" algn="l" defTabSz="914400" rtl="0" eaLnBrk="1" latinLnBrk="0" hangingPunct="1">
                        <a:defRPr sz="1800" b="1" kern="1200">
                          <a:solidFill>
                            <a:schemeClr val="tx1"/>
                          </a:solidFill>
                          <a:latin typeface="Trebuchet MS" panose="020B0603020202020204"/>
                        </a:defRPr>
                      </a:lvl7pPr>
                      <a:lvl8pPr marL="3200400" algn="l" defTabSz="914400" rtl="0" eaLnBrk="1" latinLnBrk="0" hangingPunct="1">
                        <a:defRPr sz="1800" b="1" kern="1200">
                          <a:solidFill>
                            <a:schemeClr val="tx1"/>
                          </a:solidFill>
                          <a:latin typeface="Trebuchet MS" panose="020B0603020202020204"/>
                        </a:defRPr>
                      </a:lvl8pPr>
                      <a:lvl9pPr marL="3657600" algn="l" defTabSz="914400" rtl="0" eaLnBrk="1" latinLnBrk="0" hangingPunct="1">
                        <a:defRPr sz="1800" b="1" kern="1200">
                          <a:solidFill>
                            <a:schemeClr val="tx1"/>
                          </a:solidFill>
                          <a:latin typeface="Trebuchet MS" panose="020B0603020202020204"/>
                        </a:defRPr>
                      </a:lvl9pPr>
                    </a:lstStyle>
                    <a:p>
                      <a:pPr marL="109538" marR="0" lvl="0" indent="0" algn="l" defTabSz="914400" rtl="0" eaLnBrk="1" fontAlgn="auto" latinLnBrk="0" hangingPunct="1">
                        <a:lnSpc>
                          <a:spcPct val="100000"/>
                        </a:lnSpc>
                        <a:spcBef>
                          <a:spcPts val="0"/>
                        </a:spcBef>
                        <a:spcAft>
                          <a:spcPts val="0"/>
                        </a:spcAft>
                        <a:buClrTx/>
                        <a:buSzTx/>
                        <a:buFontTx/>
                        <a:buNone/>
                        <a:tabLst/>
                        <a:defRPr/>
                      </a:pPr>
                      <a:r>
                        <a:rPr lang="en-GB" sz="1000" b="0" i="0">
                          <a:solidFill>
                            <a:srgbClr val="433F3F"/>
                          </a:solidFill>
                          <a:latin typeface="Arial" panose="020B0604020202020204" pitchFamily="34" charset="0"/>
                          <a:cs typeface="Arial" panose="020B0604020202020204" pitchFamily="34" charset="0"/>
                        </a:rPr>
                        <a:t>White (n = 169)</a:t>
                      </a:r>
                    </a:p>
                    <a:p>
                      <a:pPr marL="109538" marR="0" lvl="0" indent="0" algn="l" defTabSz="914400" rtl="0" eaLnBrk="1" fontAlgn="auto" latinLnBrk="0" hangingPunct="1">
                        <a:lnSpc>
                          <a:spcPct val="100000"/>
                        </a:lnSpc>
                        <a:spcBef>
                          <a:spcPts val="0"/>
                        </a:spcBef>
                        <a:spcAft>
                          <a:spcPts val="0"/>
                        </a:spcAft>
                        <a:buClrTx/>
                        <a:buSzTx/>
                        <a:buFontTx/>
                        <a:buNone/>
                        <a:tabLst/>
                        <a:defRPr/>
                      </a:pPr>
                      <a:r>
                        <a:rPr lang="en-GB" sz="1000" b="0" i="0">
                          <a:solidFill>
                            <a:srgbClr val="433F3F"/>
                          </a:solidFill>
                          <a:latin typeface="Arial" panose="020B0604020202020204" pitchFamily="34" charset="0"/>
                          <a:cs typeface="Arial" panose="020B0604020202020204" pitchFamily="34" charset="0"/>
                        </a:rPr>
                        <a:t>Black or African American (n = 7)</a:t>
                      </a:r>
                    </a:p>
                    <a:p>
                      <a:pPr marL="109538" marR="0" lvl="0" indent="0" algn="l" defTabSz="91440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Arial" panose="020B0604020202020204" pitchFamily="34" charset="0"/>
                        </a:rPr>
                        <a:t>Asian (n = 179)</a:t>
                      </a:r>
                    </a:p>
                  </a:txBody>
                  <a:tcPr marL="45696" marR="45696" marT="45708" marB="45708" anchor="ctr">
                    <a:lnL w="12700" cap="flat" cmpd="sng" algn="ctr">
                      <a:noFill/>
                      <a:prstDash val="solid"/>
                      <a:round/>
                      <a:headEnd type="none" w="med" len="med"/>
                      <a:tailEnd type="none" w="med" len="med"/>
                    </a:lnL>
                    <a:lnR>
                      <a:noFill/>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endParaRPr lang="en-US" sz="1000" b="0" i="0" kern="1200">
                        <a:solidFill>
                          <a:srgbClr val="433F3F"/>
                        </a:solidFill>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Arial" panose="020B0604020202020204" pitchFamily="34" charset="0"/>
                        </a:rPr>
                        <a:t>NR</a:t>
                      </a:r>
                    </a:p>
                  </a:txBody>
                  <a:tcPr marL="45696" marR="45696" marT="45708" marB="45708" anchor="ctr">
                    <a:lnL>
                      <a:noFill/>
                    </a:lnL>
                    <a:lnR>
                      <a:noFill/>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73.7</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20.9</a:t>
                      </a:r>
                      <a:endParaRPr lang="en-US" sz="1000" b="0" i="0" kern="1200">
                        <a:solidFill>
                          <a:srgbClr val="433F3F"/>
                        </a:solidFill>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Arial" panose="020B0604020202020204" pitchFamily="34" charset="0"/>
                        </a:rPr>
                        <a:t>76.8 </a:t>
                      </a:r>
                    </a:p>
                  </a:txBody>
                  <a:tcPr marL="45696" marR="45696" marT="45708" marB="45708" anchor="ctr">
                    <a:lnL>
                      <a:noFill/>
                    </a:lnL>
                    <a:lnR w="1270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a:solidFill>
                          <a:srgbClr val="433F3F"/>
                        </a:solidFill>
                        <a:highlight>
                          <a:srgbClr val="FFFF00"/>
                        </a:highlight>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a:solidFill>
                            <a:srgbClr val="433F3F"/>
                          </a:solidFill>
                          <a:latin typeface="Arial" panose="020B0604020202020204" pitchFamily="34" charset="0"/>
                          <a:cs typeface="Arial" panose="020B0604020202020204" pitchFamily="34" charset="0"/>
                        </a:rPr>
                        <a:t>0.91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kern="1200">
                        <a:solidFill>
                          <a:srgbClr val="433F3F"/>
                        </a:solidFill>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Arial" panose="020B0604020202020204" pitchFamily="34" charset="0"/>
                        </a:rPr>
                        <a:t>0.52</a:t>
                      </a:r>
                      <a:endParaRPr lang="en-US" sz="1000" b="0" i="0">
                        <a:solidFill>
                          <a:srgbClr val="433F3F"/>
                        </a:solidFill>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4869980"/>
                  </a:ext>
                </a:extLst>
              </a:tr>
              <a:tr h="483862">
                <a:tc>
                  <a:txBody>
                    <a:bodyPr/>
                    <a:lstStyle>
                      <a:lvl1pPr marL="0" algn="l" defTabSz="914400" rtl="0" eaLnBrk="1" latinLnBrk="0" hangingPunct="1">
                        <a:defRPr sz="1800" b="1" kern="1200">
                          <a:solidFill>
                            <a:schemeClr val="tx1"/>
                          </a:solidFill>
                          <a:latin typeface="Trebuchet MS" panose="020B0603020202020204"/>
                        </a:defRPr>
                      </a:lvl1pPr>
                      <a:lvl2pPr marL="457200" algn="l" defTabSz="914400" rtl="0" eaLnBrk="1" latinLnBrk="0" hangingPunct="1">
                        <a:defRPr sz="1800" b="1" kern="1200">
                          <a:solidFill>
                            <a:schemeClr val="tx1"/>
                          </a:solidFill>
                          <a:latin typeface="Trebuchet MS" panose="020B0603020202020204"/>
                        </a:defRPr>
                      </a:lvl2pPr>
                      <a:lvl3pPr marL="914400" algn="l" defTabSz="914400" rtl="0" eaLnBrk="1" latinLnBrk="0" hangingPunct="1">
                        <a:defRPr sz="1800" b="1" kern="1200">
                          <a:solidFill>
                            <a:schemeClr val="tx1"/>
                          </a:solidFill>
                          <a:latin typeface="Trebuchet MS" panose="020B0603020202020204"/>
                        </a:defRPr>
                      </a:lvl3pPr>
                      <a:lvl4pPr marL="1371600" algn="l" defTabSz="914400" rtl="0" eaLnBrk="1" latinLnBrk="0" hangingPunct="1">
                        <a:defRPr sz="1800" b="1" kern="1200">
                          <a:solidFill>
                            <a:schemeClr val="tx1"/>
                          </a:solidFill>
                          <a:latin typeface="Trebuchet MS" panose="020B0603020202020204"/>
                        </a:defRPr>
                      </a:lvl4pPr>
                      <a:lvl5pPr marL="1828800" algn="l" defTabSz="914400" rtl="0" eaLnBrk="1" latinLnBrk="0" hangingPunct="1">
                        <a:defRPr sz="1800" b="1" kern="1200">
                          <a:solidFill>
                            <a:schemeClr val="tx1"/>
                          </a:solidFill>
                          <a:latin typeface="Trebuchet MS" panose="020B0603020202020204"/>
                        </a:defRPr>
                      </a:lvl5pPr>
                      <a:lvl6pPr marL="2286000" algn="l" defTabSz="914400" rtl="0" eaLnBrk="1" latinLnBrk="0" hangingPunct="1">
                        <a:defRPr sz="1800" b="1" kern="1200">
                          <a:solidFill>
                            <a:schemeClr val="tx1"/>
                          </a:solidFill>
                          <a:latin typeface="Trebuchet MS" panose="020B0603020202020204"/>
                        </a:defRPr>
                      </a:lvl6pPr>
                      <a:lvl7pPr marL="2743200" algn="l" defTabSz="914400" rtl="0" eaLnBrk="1" latinLnBrk="0" hangingPunct="1">
                        <a:defRPr sz="1800" b="1" kern="1200">
                          <a:solidFill>
                            <a:schemeClr val="tx1"/>
                          </a:solidFill>
                          <a:latin typeface="Trebuchet MS" panose="020B0603020202020204"/>
                        </a:defRPr>
                      </a:lvl7pPr>
                      <a:lvl8pPr marL="3200400" algn="l" defTabSz="914400" rtl="0" eaLnBrk="1" latinLnBrk="0" hangingPunct="1">
                        <a:defRPr sz="1800" b="1" kern="1200">
                          <a:solidFill>
                            <a:schemeClr val="tx1"/>
                          </a:solidFill>
                          <a:latin typeface="Trebuchet MS" panose="020B0603020202020204"/>
                        </a:defRPr>
                      </a:lvl8pPr>
                      <a:lvl9pPr marL="3657600" algn="l" defTabSz="914400" rtl="0" eaLnBrk="1" latinLnBrk="0" hangingPunct="1">
                        <a:defRPr sz="1800" b="1" kern="1200">
                          <a:solidFill>
                            <a:schemeClr val="tx1"/>
                          </a:solidFill>
                          <a:latin typeface="Trebuchet MS" panose="020B0603020202020204"/>
                        </a:defRPr>
                      </a:lvl9pPr>
                    </a:lstStyle>
                    <a:p>
                      <a:pPr marL="109538" indent="0">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North America (n = 91)</a:t>
                      </a:r>
                    </a:p>
                    <a:p>
                      <a:pPr marL="109538" indent="0">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Europe (n = 66)</a:t>
                      </a:r>
                    </a:p>
                    <a:p>
                      <a:pPr marL="109538" indent="0">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Asia (n = 177)</a:t>
                      </a:r>
                    </a:p>
                  </a:txBody>
                  <a:tcPr marL="45696" marR="45696" marT="45708" marB="45708" anchor="ctr">
                    <a:lnL w="12700" cap="flat" cmpd="sng" algn="ctr">
                      <a:noFill/>
                      <a:prstDash val="solid"/>
                      <a:round/>
                      <a:headEnd type="none" w="med" len="med"/>
                      <a:tailEnd type="none" w="med" len="med"/>
                    </a:lnL>
                    <a:lnR>
                      <a:noFill/>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a:solidFill>
                            <a:srgbClr val="433F3F"/>
                          </a:solidFill>
                          <a:latin typeface="Arial" panose="020B0604020202020204" pitchFamily="34" charset="0"/>
                          <a:cs typeface="Arial" panose="020B0604020202020204" pitchFamily="34" charset="0"/>
                        </a:rPr>
                        <a:t>NR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Arial" panose="020B0604020202020204" pitchFamily="34" charset="0"/>
                        </a:rPr>
                        <a:t>NR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Arial" panose="020B0604020202020204" pitchFamily="34" charset="0"/>
                        </a:rPr>
                        <a:t>NR</a:t>
                      </a:r>
                    </a:p>
                  </a:txBody>
                  <a:tcPr marL="45696" marR="45696" marT="45708" marB="45708" anchor="ctr">
                    <a:lnL>
                      <a:noFill/>
                    </a:lnL>
                    <a:lnR>
                      <a:noFill/>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73.7 </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38.3 </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76.8 </a:t>
                      </a:r>
                      <a:endParaRPr lang="en-US" sz="1000" b="0" i="0" kern="1200">
                        <a:solidFill>
                          <a:srgbClr val="433F3F"/>
                        </a:solidFill>
                        <a:latin typeface="Arial" panose="020B0604020202020204" pitchFamily="34" charset="0"/>
                        <a:ea typeface="+mn-ea"/>
                        <a:cs typeface="Arial" panose="020B0604020202020204" pitchFamily="34" charset="0"/>
                      </a:endParaRPr>
                    </a:p>
                  </a:txBody>
                  <a:tcPr marL="45696" marR="45696" marT="45708" marB="45708" anchor="ctr">
                    <a:lnL>
                      <a:noFill/>
                    </a:lnL>
                    <a:lnR w="1270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endParaRPr lang="en-US" sz="1000" b="0" i="0">
                        <a:solidFill>
                          <a:srgbClr val="433F3F"/>
                        </a:solidFill>
                        <a:highlight>
                          <a:srgbClr val="FFFF00"/>
                        </a:highlight>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0.83</a:t>
                      </a:r>
                    </a:p>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0.64</a:t>
                      </a:r>
                    </a:p>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0.54</a:t>
                      </a:r>
                      <a:endParaRPr lang="en-US" sz="1000" b="0" i="0">
                        <a:solidFill>
                          <a:srgbClr val="433F3F"/>
                        </a:solidFill>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83906217"/>
                  </a:ext>
                </a:extLst>
              </a:tr>
              <a:tr h="349450">
                <a:tc>
                  <a:txBody>
                    <a:bodyPr/>
                    <a:lstStyle/>
                    <a:p>
                      <a:pPr marL="109538" indent="0">
                        <a:spcBef>
                          <a:spcPts val="0"/>
                        </a:spcBef>
                        <a:spcAft>
                          <a:spcPts val="0"/>
                        </a:spcAft>
                      </a:pPr>
                      <a:r>
                        <a:rPr lang="en-US" sz="1000" b="0" i="0" kern="1200" baseline="0">
                          <a:solidFill>
                            <a:srgbClr val="433F3F"/>
                          </a:solidFill>
                          <a:latin typeface="Arial" panose="020B0604020202020204" pitchFamily="34" charset="0"/>
                          <a:ea typeface="+mn-ea"/>
                          <a:cs typeface="+mn-cs"/>
                        </a:rPr>
                        <a:t>ECOG PS 0 (n = 241)</a:t>
                      </a:r>
                    </a:p>
                    <a:p>
                      <a:pPr marL="109538" indent="0">
                        <a:spcBef>
                          <a:spcPts val="0"/>
                        </a:spcBef>
                        <a:spcAft>
                          <a:spcPts val="0"/>
                        </a:spcAft>
                      </a:pPr>
                      <a:r>
                        <a:rPr lang="en-US" sz="1000" b="0" i="0" kern="1200" baseline="0">
                          <a:solidFill>
                            <a:srgbClr val="433F3F"/>
                          </a:solidFill>
                          <a:latin typeface="Arial" panose="020B0604020202020204" pitchFamily="34" charset="0"/>
                          <a:ea typeface="+mn-ea"/>
                          <a:cs typeface="+mn-cs"/>
                        </a:rPr>
                        <a:t>ECOG PS 1 (n = 117)</a:t>
                      </a:r>
                    </a:p>
                  </a:txBody>
                  <a:tcPr marL="45696" marR="45696" marT="45708" marB="45708" anchor="ctr">
                    <a:lnL w="12700" cap="flat" cmpd="sng" algn="ctr">
                      <a:noFill/>
                      <a:prstDash val="solid"/>
                      <a:round/>
                      <a:headEnd type="none" w="med" len="med"/>
                      <a:tailEnd type="none" w="med" len="med"/>
                    </a:lnL>
                    <a:lnR>
                      <a:noFill/>
                    </a:lnR>
                    <a:lnT w="12700" cap="flat" cmpd="sng" algn="ctr">
                      <a:solidFill>
                        <a:srgbClr val="A69F9F"/>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r>
                        <a:rPr lang="en-US" sz="1000" b="0" i="0" kern="1200">
                          <a:solidFill>
                            <a:srgbClr val="433F3F"/>
                          </a:solidFill>
                          <a:latin typeface="Arial" panose="020B0604020202020204" pitchFamily="34" charset="0"/>
                          <a:ea typeface="+mn-ea"/>
                          <a:cs typeface="Arial" panose="020B0604020202020204" pitchFamily="34" charset="0"/>
                        </a:rPr>
                        <a:t>NR</a:t>
                      </a:r>
                      <a:endParaRPr lang="en-US" sz="1000" b="0" i="0">
                        <a:solidFill>
                          <a:srgbClr val="433F3F"/>
                        </a:solidFill>
                        <a:latin typeface="Arial" panose="020B0604020202020204" pitchFamily="34" charset="0"/>
                        <a:cs typeface="Arial" panose="020B0604020202020204" pitchFamily="34" charset="0"/>
                      </a:endParaRPr>
                    </a:p>
                    <a:p>
                      <a:pPr algn="ctr"/>
                      <a:r>
                        <a:rPr lang="en-US" sz="1000" b="0" i="0">
                          <a:solidFill>
                            <a:srgbClr val="433F3F"/>
                          </a:solidFill>
                          <a:latin typeface="Arial" panose="020B0604020202020204" pitchFamily="34" charset="0"/>
                          <a:cs typeface="Arial" panose="020B0604020202020204" pitchFamily="34" charset="0"/>
                        </a:rPr>
                        <a:t>71.6</a:t>
                      </a:r>
                    </a:p>
                  </a:txBody>
                  <a:tcPr marL="45720" marR="45720" marT="9144" marB="9144" anchor="ctr">
                    <a:lnL>
                      <a:noFill/>
                    </a:lnL>
                    <a:lnR>
                      <a:noFill/>
                    </a:lnR>
                    <a:lnT w="12700" cap="flat" cmpd="sng" algn="ctr">
                      <a:solidFill>
                        <a:srgbClr val="A69F9F"/>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r>
                        <a:rPr lang="en-US" sz="1000" b="0" i="0">
                          <a:solidFill>
                            <a:srgbClr val="433F3F"/>
                          </a:solidFill>
                          <a:latin typeface="Arial" panose="020B0604020202020204" pitchFamily="34" charset="0"/>
                          <a:cs typeface="Arial" panose="020B0604020202020204" pitchFamily="34" charset="0"/>
                        </a:rPr>
                        <a:t>76.8</a:t>
                      </a:r>
                    </a:p>
                    <a:p>
                      <a:pPr algn="ctr"/>
                      <a:r>
                        <a:rPr lang="en-US" sz="1000" b="0" i="0">
                          <a:solidFill>
                            <a:srgbClr val="433F3F"/>
                          </a:solidFill>
                          <a:latin typeface="Arial" panose="020B0604020202020204" pitchFamily="34" charset="0"/>
                          <a:cs typeface="Arial" panose="020B0604020202020204" pitchFamily="34" charset="0"/>
                        </a:rPr>
                        <a:t>45.3</a:t>
                      </a:r>
                    </a:p>
                  </a:txBody>
                  <a:tcPr marL="45720" marR="45720" marT="9144" marB="9144" anchor="ctr">
                    <a:lnL>
                      <a:noFill/>
                    </a:lnL>
                    <a:lnR w="1270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0"/>
                        </a:spcBef>
                        <a:spcAft>
                          <a:spcPts val="0"/>
                        </a:spcAft>
                      </a:pPr>
                      <a:endParaRPr lang="en-US" sz="1000" b="0" i="0">
                        <a:solidFill>
                          <a:srgbClr val="433F3F"/>
                        </a:solidFill>
                        <a:highlight>
                          <a:srgbClr val="FFFF00"/>
                        </a:highlight>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0.70</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0.76</a:t>
                      </a:r>
                    </a:p>
                  </a:txBody>
                  <a:tcPr marL="45696" marR="45696" marT="45708" marB="45708"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3857830"/>
                  </a:ext>
                </a:extLst>
              </a:tr>
              <a:tr h="349450">
                <a:tc>
                  <a:txBody>
                    <a:bodyPr/>
                    <a:lstStyle>
                      <a:lvl1pPr marL="0" algn="l" defTabSz="914400" rtl="0" eaLnBrk="1" latinLnBrk="0" hangingPunct="1">
                        <a:defRPr sz="1800" b="1" kern="1200">
                          <a:solidFill>
                            <a:schemeClr val="tx1"/>
                          </a:solidFill>
                          <a:latin typeface="Trebuchet MS" panose="020B0603020202020204"/>
                        </a:defRPr>
                      </a:lvl1pPr>
                      <a:lvl2pPr marL="457200" algn="l" defTabSz="914400" rtl="0" eaLnBrk="1" latinLnBrk="0" hangingPunct="1">
                        <a:defRPr sz="1800" b="1" kern="1200">
                          <a:solidFill>
                            <a:schemeClr val="tx1"/>
                          </a:solidFill>
                          <a:latin typeface="Trebuchet MS" panose="020B0603020202020204"/>
                        </a:defRPr>
                      </a:lvl2pPr>
                      <a:lvl3pPr marL="914400" algn="l" defTabSz="914400" rtl="0" eaLnBrk="1" latinLnBrk="0" hangingPunct="1">
                        <a:defRPr sz="1800" b="1" kern="1200">
                          <a:solidFill>
                            <a:schemeClr val="tx1"/>
                          </a:solidFill>
                          <a:latin typeface="Trebuchet MS" panose="020B0603020202020204"/>
                        </a:defRPr>
                      </a:lvl3pPr>
                      <a:lvl4pPr marL="1371600" algn="l" defTabSz="914400" rtl="0" eaLnBrk="1" latinLnBrk="0" hangingPunct="1">
                        <a:defRPr sz="1800" b="1" kern="1200">
                          <a:solidFill>
                            <a:schemeClr val="tx1"/>
                          </a:solidFill>
                          <a:latin typeface="Trebuchet MS" panose="020B0603020202020204"/>
                        </a:defRPr>
                      </a:lvl4pPr>
                      <a:lvl5pPr marL="1828800" algn="l" defTabSz="914400" rtl="0" eaLnBrk="1" latinLnBrk="0" hangingPunct="1">
                        <a:defRPr sz="1800" b="1" kern="1200">
                          <a:solidFill>
                            <a:schemeClr val="tx1"/>
                          </a:solidFill>
                          <a:latin typeface="Trebuchet MS" panose="020B0603020202020204"/>
                        </a:defRPr>
                      </a:lvl5pPr>
                      <a:lvl6pPr marL="2286000" algn="l" defTabSz="914400" rtl="0" eaLnBrk="1" latinLnBrk="0" hangingPunct="1">
                        <a:defRPr sz="1800" b="1" kern="1200">
                          <a:solidFill>
                            <a:schemeClr val="tx1"/>
                          </a:solidFill>
                          <a:latin typeface="Trebuchet MS" panose="020B0603020202020204"/>
                        </a:defRPr>
                      </a:lvl6pPr>
                      <a:lvl7pPr marL="2743200" algn="l" defTabSz="914400" rtl="0" eaLnBrk="1" latinLnBrk="0" hangingPunct="1">
                        <a:defRPr sz="1800" b="1" kern="1200">
                          <a:solidFill>
                            <a:schemeClr val="tx1"/>
                          </a:solidFill>
                          <a:latin typeface="Trebuchet MS" panose="020B0603020202020204"/>
                        </a:defRPr>
                      </a:lvl7pPr>
                      <a:lvl8pPr marL="3200400" algn="l" defTabSz="914400" rtl="0" eaLnBrk="1" latinLnBrk="0" hangingPunct="1">
                        <a:defRPr sz="1800" b="1" kern="1200">
                          <a:solidFill>
                            <a:schemeClr val="tx1"/>
                          </a:solidFill>
                          <a:latin typeface="Trebuchet MS" panose="020B0603020202020204"/>
                        </a:defRPr>
                      </a:lvl8pPr>
                      <a:lvl9pPr marL="3657600" algn="l" defTabSz="914400" rtl="0" eaLnBrk="1" latinLnBrk="0" hangingPunct="1">
                        <a:defRPr sz="1800" b="1" kern="1200">
                          <a:solidFill>
                            <a:schemeClr val="tx1"/>
                          </a:solidFill>
                          <a:latin typeface="Trebuchet MS" panose="020B0603020202020204"/>
                        </a:defRPr>
                      </a:lvl9pPr>
                    </a:lstStyle>
                    <a:p>
                      <a:pPr marL="109538" indent="0">
                        <a:spcBef>
                          <a:spcPts val="0"/>
                        </a:spcBef>
                        <a:spcAft>
                          <a:spcPts val="0"/>
                        </a:spcAft>
                      </a:pPr>
                      <a:r>
                        <a:rPr lang="en-US" sz="1000" b="0" i="0" baseline="0">
                          <a:solidFill>
                            <a:srgbClr val="433F3F"/>
                          </a:solidFill>
                          <a:latin typeface="Arial" panose="020B0604020202020204" pitchFamily="34" charset="0"/>
                          <a:cs typeface="Arial" panose="020B0604020202020204" pitchFamily="34" charset="0"/>
                        </a:rPr>
                        <a:t>Stage IB-II (n = 126)</a:t>
                      </a:r>
                    </a:p>
                    <a:p>
                      <a:pPr marL="109538" indent="0">
                        <a:spcBef>
                          <a:spcPts val="0"/>
                        </a:spcBef>
                        <a:spcAft>
                          <a:spcPts val="0"/>
                        </a:spcAft>
                      </a:pPr>
                      <a:r>
                        <a:rPr lang="en-US" sz="1000" b="0" i="0" baseline="0">
                          <a:solidFill>
                            <a:srgbClr val="433F3F"/>
                          </a:solidFill>
                          <a:latin typeface="Arial" panose="020B0604020202020204" pitchFamily="34" charset="0"/>
                          <a:cs typeface="Arial" panose="020B0604020202020204" pitchFamily="34" charset="0"/>
                        </a:rPr>
                        <a:t>Stage IIIA (n = 229)</a:t>
                      </a:r>
                    </a:p>
                  </a:txBody>
                  <a:tcPr marL="45696" marR="45696" marT="45708" marB="45708" anchor="ctr">
                    <a:lnL w="38100" cap="flat" cmpd="sng" algn="ctr">
                      <a:solidFill>
                        <a:schemeClr val="accent3"/>
                      </a:solidFill>
                      <a:prstDash val="solid"/>
                      <a:round/>
                      <a:headEnd type="none" w="med" len="med"/>
                      <a:tailEnd type="none" w="med" len="med"/>
                    </a:lnL>
                    <a:lnR>
                      <a:noFill/>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 </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p>
                  </a:txBody>
                  <a:tcPr marL="45696" marR="45696" marT="45708" marB="45708" anchor="ctr">
                    <a:lnL>
                      <a:noFill/>
                    </a:lnL>
                    <a:lnR>
                      <a:noFill/>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76.8 </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73.7</a:t>
                      </a:r>
                    </a:p>
                  </a:txBody>
                  <a:tcPr marL="45696" marR="45696" marT="45708" marB="45708" anchor="ctr">
                    <a:lnL>
                      <a:noFill/>
                    </a:lnL>
                    <a:lnR w="12700"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endParaRPr lang="en-US" sz="1000" b="0" i="0">
                        <a:solidFill>
                          <a:srgbClr val="433F3F"/>
                        </a:solidFill>
                        <a:highlight>
                          <a:srgbClr val="FFFF00"/>
                        </a:highlight>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0.77</a:t>
                      </a:r>
                    </a:p>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0.70</a:t>
                      </a:r>
                      <a:endParaRPr lang="en-US" sz="1000" b="0" i="0">
                        <a:solidFill>
                          <a:srgbClr val="433F3F"/>
                        </a:solidFill>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715269370"/>
                  </a:ext>
                </a:extLst>
              </a:tr>
              <a:tr h="349450">
                <a:tc>
                  <a:txBody>
                    <a:bodyPr/>
                    <a:lstStyle>
                      <a:lvl1pPr marL="0" algn="l" defTabSz="914400" rtl="0" eaLnBrk="1" latinLnBrk="0" hangingPunct="1">
                        <a:defRPr sz="1800" b="1" kern="1200">
                          <a:solidFill>
                            <a:schemeClr val="tx1"/>
                          </a:solidFill>
                          <a:latin typeface="Trebuchet MS" panose="020B0603020202020204"/>
                        </a:defRPr>
                      </a:lvl1pPr>
                      <a:lvl2pPr marL="457200" algn="l" defTabSz="914400" rtl="0" eaLnBrk="1" latinLnBrk="0" hangingPunct="1">
                        <a:defRPr sz="1800" b="1" kern="1200">
                          <a:solidFill>
                            <a:schemeClr val="tx1"/>
                          </a:solidFill>
                          <a:latin typeface="Trebuchet MS" panose="020B0603020202020204"/>
                        </a:defRPr>
                      </a:lvl2pPr>
                      <a:lvl3pPr marL="914400" algn="l" defTabSz="914400" rtl="0" eaLnBrk="1" latinLnBrk="0" hangingPunct="1">
                        <a:defRPr sz="1800" b="1" kern="1200">
                          <a:solidFill>
                            <a:schemeClr val="tx1"/>
                          </a:solidFill>
                          <a:latin typeface="Trebuchet MS" panose="020B0603020202020204"/>
                        </a:defRPr>
                      </a:lvl3pPr>
                      <a:lvl4pPr marL="1371600" algn="l" defTabSz="914400" rtl="0" eaLnBrk="1" latinLnBrk="0" hangingPunct="1">
                        <a:defRPr sz="1800" b="1" kern="1200">
                          <a:solidFill>
                            <a:schemeClr val="tx1"/>
                          </a:solidFill>
                          <a:latin typeface="Trebuchet MS" panose="020B0603020202020204"/>
                        </a:defRPr>
                      </a:lvl4pPr>
                      <a:lvl5pPr marL="1828800" algn="l" defTabSz="914400" rtl="0" eaLnBrk="1" latinLnBrk="0" hangingPunct="1">
                        <a:defRPr sz="1800" b="1" kern="1200">
                          <a:solidFill>
                            <a:schemeClr val="tx1"/>
                          </a:solidFill>
                          <a:latin typeface="Trebuchet MS" panose="020B0603020202020204"/>
                        </a:defRPr>
                      </a:lvl5pPr>
                      <a:lvl6pPr marL="2286000" algn="l" defTabSz="914400" rtl="0" eaLnBrk="1" latinLnBrk="0" hangingPunct="1">
                        <a:defRPr sz="1800" b="1" kern="1200">
                          <a:solidFill>
                            <a:schemeClr val="tx1"/>
                          </a:solidFill>
                          <a:latin typeface="Trebuchet MS" panose="020B0603020202020204"/>
                        </a:defRPr>
                      </a:lvl6pPr>
                      <a:lvl7pPr marL="2743200" algn="l" defTabSz="914400" rtl="0" eaLnBrk="1" latinLnBrk="0" hangingPunct="1">
                        <a:defRPr sz="1800" b="1" kern="1200">
                          <a:solidFill>
                            <a:schemeClr val="tx1"/>
                          </a:solidFill>
                          <a:latin typeface="Trebuchet MS" panose="020B0603020202020204"/>
                        </a:defRPr>
                      </a:lvl7pPr>
                      <a:lvl8pPr marL="3200400" algn="l" defTabSz="914400" rtl="0" eaLnBrk="1" latinLnBrk="0" hangingPunct="1">
                        <a:defRPr sz="1800" b="1" kern="1200">
                          <a:solidFill>
                            <a:schemeClr val="tx1"/>
                          </a:solidFill>
                          <a:latin typeface="Trebuchet MS" panose="020B0603020202020204"/>
                        </a:defRPr>
                      </a:lvl8pPr>
                      <a:lvl9pPr marL="3657600" algn="l" defTabSz="914400" rtl="0" eaLnBrk="1" latinLnBrk="0" hangingPunct="1">
                        <a:defRPr sz="1800" b="1" kern="1200">
                          <a:solidFill>
                            <a:schemeClr val="tx1"/>
                          </a:solidFill>
                          <a:latin typeface="Trebuchet MS" panose="020B0603020202020204"/>
                        </a:defRPr>
                      </a:lvl9pPr>
                    </a:lstStyle>
                    <a:p>
                      <a:pPr marL="109538" indent="0">
                        <a:spcBef>
                          <a:spcPts val="0"/>
                        </a:spcBef>
                        <a:spcAft>
                          <a:spcPts val="0"/>
                        </a:spcAft>
                      </a:pPr>
                      <a:r>
                        <a:rPr lang="en-US" sz="1000" b="0" i="0" baseline="0">
                          <a:solidFill>
                            <a:srgbClr val="433F3F"/>
                          </a:solidFill>
                          <a:latin typeface="Arial" panose="020B0604020202020204" pitchFamily="34" charset="0"/>
                          <a:cs typeface="Arial" panose="020B0604020202020204" pitchFamily="34" charset="0"/>
                        </a:rPr>
                        <a:t>Squamous (n = 182)</a:t>
                      </a:r>
                    </a:p>
                    <a:p>
                      <a:pPr marL="109538" indent="0">
                        <a:spcBef>
                          <a:spcPts val="0"/>
                        </a:spcBef>
                        <a:spcAft>
                          <a:spcPts val="0"/>
                        </a:spcAft>
                      </a:pPr>
                      <a:r>
                        <a:rPr lang="en-US" sz="1000" b="0" i="0" baseline="0">
                          <a:solidFill>
                            <a:srgbClr val="433F3F"/>
                          </a:solidFill>
                          <a:latin typeface="Arial" panose="020B0604020202020204" pitchFamily="34" charset="0"/>
                          <a:cs typeface="Arial" panose="020B0604020202020204" pitchFamily="34" charset="0"/>
                        </a:rPr>
                        <a:t>Nonsquamous (n = 176)</a:t>
                      </a:r>
                    </a:p>
                  </a:txBody>
                  <a:tcPr marL="45696" marR="45696" marT="45708" marB="45708" anchor="ctr">
                    <a:lnL w="12700" cap="flat" cmpd="sng" algn="ctr">
                      <a:noFill/>
                      <a:prstDash val="solid"/>
                      <a:round/>
                      <a:headEnd type="none" w="med" len="med"/>
                      <a:tailEnd type="none" w="med" len="med"/>
                    </a:lnL>
                    <a:lnR>
                      <a:noFill/>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 </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p>
                  </a:txBody>
                  <a:tcPr marL="45696" marR="45696" marT="45708" marB="45708" anchor="ctr">
                    <a:lnL>
                      <a:noFill/>
                    </a:lnL>
                    <a:lnR>
                      <a:noFill/>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73.7</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p>
                  </a:txBody>
                  <a:tcPr marL="45696" marR="45696" marT="45708" marB="45708" anchor="ctr">
                    <a:lnL>
                      <a:noFill/>
                    </a:lnL>
                    <a:lnR w="12700"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endParaRPr lang="en-US" sz="1000" b="0" i="0">
                        <a:solidFill>
                          <a:srgbClr val="433F3F"/>
                        </a:solidFill>
                        <a:highlight>
                          <a:srgbClr val="FFFF00"/>
                        </a:highlight>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0.71</a:t>
                      </a:r>
                    </a:p>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0.72</a:t>
                      </a:r>
                      <a:endParaRPr lang="en-US" sz="1000" b="0" i="0">
                        <a:solidFill>
                          <a:srgbClr val="433F3F"/>
                        </a:solidFill>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97874563"/>
                  </a:ext>
                </a:extLst>
              </a:tr>
              <a:tr h="618274">
                <a:tc>
                  <a:txBody>
                    <a:bodyPr/>
                    <a:lstStyle>
                      <a:lvl1pPr marL="0" algn="l" defTabSz="914400" rtl="0" eaLnBrk="1" latinLnBrk="0" hangingPunct="1">
                        <a:defRPr sz="1800" b="1" kern="1200">
                          <a:solidFill>
                            <a:schemeClr val="tx1"/>
                          </a:solidFill>
                          <a:latin typeface="Trebuchet MS" panose="020B0603020202020204"/>
                        </a:defRPr>
                      </a:lvl1pPr>
                      <a:lvl2pPr marL="457200" algn="l" defTabSz="914400" rtl="0" eaLnBrk="1" latinLnBrk="0" hangingPunct="1">
                        <a:defRPr sz="1800" b="1" kern="1200">
                          <a:solidFill>
                            <a:schemeClr val="tx1"/>
                          </a:solidFill>
                          <a:latin typeface="Trebuchet MS" panose="020B0603020202020204"/>
                        </a:defRPr>
                      </a:lvl2pPr>
                      <a:lvl3pPr marL="914400" algn="l" defTabSz="914400" rtl="0" eaLnBrk="1" latinLnBrk="0" hangingPunct="1">
                        <a:defRPr sz="1800" b="1" kern="1200">
                          <a:solidFill>
                            <a:schemeClr val="tx1"/>
                          </a:solidFill>
                          <a:latin typeface="Trebuchet MS" panose="020B0603020202020204"/>
                        </a:defRPr>
                      </a:lvl3pPr>
                      <a:lvl4pPr marL="1371600" algn="l" defTabSz="914400" rtl="0" eaLnBrk="1" latinLnBrk="0" hangingPunct="1">
                        <a:defRPr sz="1800" b="1" kern="1200">
                          <a:solidFill>
                            <a:schemeClr val="tx1"/>
                          </a:solidFill>
                          <a:latin typeface="Trebuchet MS" panose="020B0603020202020204"/>
                        </a:defRPr>
                      </a:lvl4pPr>
                      <a:lvl5pPr marL="1828800" algn="l" defTabSz="914400" rtl="0" eaLnBrk="1" latinLnBrk="0" hangingPunct="1">
                        <a:defRPr sz="1800" b="1" kern="1200">
                          <a:solidFill>
                            <a:schemeClr val="tx1"/>
                          </a:solidFill>
                          <a:latin typeface="Trebuchet MS" panose="020B0603020202020204"/>
                        </a:defRPr>
                      </a:lvl5pPr>
                      <a:lvl6pPr marL="2286000" algn="l" defTabSz="914400" rtl="0" eaLnBrk="1" latinLnBrk="0" hangingPunct="1">
                        <a:defRPr sz="1800" b="1" kern="1200">
                          <a:solidFill>
                            <a:schemeClr val="tx1"/>
                          </a:solidFill>
                          <a:latin typeface="Trebuchet MS" panose="020B0603020202020204"/>
                        </a:defRPr>
                      </a:lvl6pPr>
                      <a:lvl7pPr marL="2743200" algn="l" defTabSz="914400" rtl="0" eaLnBrk="1" latinLnBrk="0" hangingPunct="1">
                        <a:defRPr sz="1800" b="1" kern="1200">
                          <a:solidFill>
                            <a:schemeClr val="tx1"/>
                          </a:solidFill>
                          <a:latin typeface="Trebuchet MS" panose="020B0603020202020204"/>
                        </a:defRPr>
                      </a:lvl7pPr>
                      <a:lvl8pPr marL="3200400" algn="l" defTabSz="914400" rtl="0" eaLnBrk="1" latinLnBrk="0" hangingPunct="1">
                        <a:defRPr sz="1800" b="1" kern="1200">
                          <a:solidFill>
                            <a:schemeClr val="tx1"/>
                          </a:solidFill>
                          <a:latin typeface="Trebuchet MS" panose="020B0603020202020204"/>
                        </a:defRPr>
                      </a:lvl8pPr>
                      <a:lvl9pPr marL="3657600" algn="l" defTabSz="914400" rtl="0" eaLnBrk="1" latinLnBrk="0" hangingPunct="1">
                        <a:defRPr sz="1800" b="1" kern="1200">
                          <a:solidFill>
                            <a:schemeClr val="tx1"/>
                          </a:solidFill>
                          <a:latin typeface="Trebuchet MS" panose="020B0603020202020204"/>
                        </a:defRPr>
                      </a:lvl9pPr>
                    </a:lstStyle>
                    <a:p>
                      <a:pPr marL="109538" marR="0" lvl="0" indent="0" algn="l" defTabSz="914400" rtl="0" eaLnBrk="1" fontAlgn="auto" latinLnBrk="0" hangingPunct="1">
                        <a:lnSpc>
                          <a:spcPct val="100000"/>
                        </a:lnSpc>
                        <a:spcBef>
                          <a:spcPts val="0"/>
                        </a:spcBef>
                        <a:spcAft>
                          <a:spcPts val="0"/>
                        </a:spcAft>
                        <a:buClrTx/>
                        <a:buSzTx/>
                        <a:buFontTx/>
                        <a:buNone/>
                        <a:tabLst/>
                        <a:defRPr/>
                      </a:pPr>
                      <a:r>
                        <a:rPr lang="en-US" sz="1000" b="0" i="0">
                          <a:solidFill>
                            <a:srgbClr val="433F3F"/>
                          </a:solidFill>
                          <a:latin typeface="Arial" panose="020B0604020202020204" pitchFamily="34" charset="0"/>
                          <a:cs typeface="Arial" panose="020B0604020202020204" pitchFamily="34" charset="0"/>
                        </a:rPr>
                        <a:t>PD-L1 &lt; 1% (n = 155)</a:t>
                      </a:r>
                    </a:p>
                    <a:p>
                      <a:pPr marL="109538" marR="0" lvl="0" indent="0" algn="l" defTabSz="91440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Arial" panose="020B0604020202020204" pitchFamily="34" charset="0"/>
                        </a:rPr>
                        <a:t>PD-L1 </a:t>
                      </a:r>
                      <a:r>
                        <a:rPr lang="en-US" sz="1000" b="0" i="0">
                          <a:solidFill>
                            <a:srgbClr val="433F3F"/>
                          </a:solidFill>
                          <a:latin typeface="Arial" panose="020B0604020202020204" pitchFamily="34" charset="0"/>
                          <a:cs typeface="Arial" panose="020B0604020202020204" pitchFamily="34" charset="0"/>
                        </a:rPr>
                        <a:t>≥ 1% (n = 178) </a:t>
                      </a:r>
                    </a:p>
                    <a:p>
                      <a:pPr marL="109538" marR="0" lvl="0" indent="0" algn="l" defTabSz="91440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Arial" panose="020B0604020202020204" pitchFamily="34" charset="0"/>
                        </a:rPr>
                        <a:t>PD-L1 </a:t>
                      </a:r>
                      <a:r>
                        <a:rPr lang="en-US" sz="1000" b="0" i="0">
                          <a:solidFill>
                            <a:srgbClr val="433F3F"/>
                          </a:solidFill>
                          <a:latin typeface="Arial" panose="020B0604020202020204" pitchFamily="34" charset="0"/>
                          <a:cs typeface="Arial" panose="020B0604020202020204" pitchFamily="34" charset="0"/>
                        </a:rPr>
                        <a:t>1%–49% (n = 98)</a:t>
                      </a:r>
                    </a:p>
                    <a:p>
                      <a:pPr marL="109538" marR="0" lvl="0" indent="0" algn="l" defTabSz="91440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Arial" panose="020B0604020202020204" pitchFamily="34" charset="0"/>
                        </a:rPr>
                        <a:t>PD-L1 </a:t>
                      </a:r>
                      <a:r>
                        <a:rPr lang="en-US" sz="1000" b="0" i="0">
                          <a:solidFill>
                            <a:srgbClr val="433F3F"/>
                          </a:solidFill>
                          <a:latin typeface="Arial" panose="020B0604020202020204" pitchFamily="34" charset="0"/>
                          <a:cs typeface="Arial" panose="020B0604020202020204" pitchFamily="34" charset="0"/>
                        </a:rPr>
                        <a:t>≥ 50% (n = 80)</a:t>
                      </a:r>
                    </a:p>
                  </a:txBody>
                  <a:tcPr marL="45696" marR="45696" marT="45708" marB="45708" anchor="ctr">
                    <a:lnL w="38100" cap="flat" cmpd="sng" algn="ctr">
                      <a:solidFill>
                        <a:schemeClr val="accent3"/>
                      </a:solidFill>
                      <a:prstDash val="solid"/>
                      <a:round/>
                      <a:headEnd type="none" w="med" len="med"/>
                      <a:tailEnd type="none" w="med" len="med"/>
                    </a:lnL>
                    <a:lnR>
                      <a:noFill/>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p>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NR</a:t>
                      </a:r>
                      <a:endParaRPr lang="en-US" sz="1000" b="0" i="0">
                        <a:solidFill>
                          <a:srgbClr val="433F3F"/>
                        </a:solidFill>
                        <a:latin typeface="Arial" panose="020B0604020202020204" pitchFamily="34" charset="0"/>
                        <a:cs typeface="Arial" panose="020B0604020202020204" pitchFamily="34" charset="0"/>
                      </a:endParaRP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 </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p>
                  </a:txBody>
                  <a:tcPr marL="45696" marR="45696" marT="45708" marB="45708" anchor="ctr">
                    <a:lnL>
                      <a:noFill/>
                    </a:lnL>
                    <a:lnR>
                      <a:noFill/>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a:solidFill>
                            <a:srgbClr val="433F3F"/>
                          </a:solidFill>
                          <a:latin typeface="Arial" panose="020B0604020202020204" pitchFamily="34" charset="0"/>
                          <a:cs typeface="Arial" panose="020B0604020202020204" pitchFamily="34" charset="0"/>
                        </a:rPr>
                        <a:t>61.8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a:solidFill>
                            <a:srgbClr val="433F3F"/>
                          </a:solidFill>
                          <a:latin typeface="Arial" panose="020B0604020202020204" pitchFamily="34" charset="0"/>
                          <a:cs typeface="Arial" panose="020B0604020202020204" pitchFamily="34" charset="0"/>
                        </a:rPr>
                        <a:t>73.7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a:solidFill>
                            <a:srgbClr val="433F3F"/>
                          </a:solidFill>
                          <a:latin typeface="Arial" panose="020B0604020202020204" pitchFamily="34" charset="0"/>
                          <a:cs typeface="Arial" panose="020B0604020202020204" pitchFamily="34" charset="0"/>
                        </a:rPr>
                        <a:t>73.7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a:solidFill>
                            <a:srgbClr val="433F3F"/>
                          </a:solidFill>
                          <a:latin typeface="Arial" panose="020B0604020202020204" pitchFamily="34" charset="0"/>
                          <a:cs typeface="Arial" panose="020B0604020202020204" pitchFamily="34" charset="0"/>
                        </a:rPr>
                        <a:t>76.8</a:t>
                      </a:r>
                    </a:p>
                  </a:txBody>
                  <a:tcPr marL="45696" marR="45696" marT="45708" marB="45708" anchor="ctr">
                    <a:lnL>
                      <a:noFill/>
                    </a:lnL>
                    <a:lnR w="12700"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endParaRPr lang="en-US" sz="1000" b="0" i="0">
                        <a:solidFill>
                          <a:srgbClr val="433F3F"/>
                        </a:solidFill>
                        <a:highlight>
                          <a:srgbClr val="FFFF00"/>
                        </a:highlight>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0.89</a:t>
                      </a:r>
                    </a:p>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0.51</a:t>
                      </a:r>
                    </a:p>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0.66</a:t>
                      </a:r>
                    </a:p>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0.33</a:t>
                      </a:r>
                      <a:endParaRPr lang="en-US" sz="1000" b="0" i="0">
                        <a:solidFill>
                          <a:srgbClr val="433F3F"/>
                        </a:solidFill>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813601069"/>
                  </a:ext>
                </a:extLst>
              </a:tr>
              <a:tr h="349450">
                <a:tc>
                  <a:txBody>
                    <a:bodyPr/>
                    <a:lstStyle/>
                    <a:p>
                      <a:pPr marL="109538" marR="0" lvl="0" indent="0" algn="l" defTabSz="121917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mn-cs"/>
                        </a:rPr>
                        <a:t>Cisplatin (n = 258)</a:t>
                      </a:r>
                    </a:p>
                    <a:p>
                      <a:pPr marL="109538" marR="0" lvl="0" indent="0" algn="l" defTabSz="121917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mn-cs"/>
                        </a:rPr>
                        <a:t>Carboplatin (n = 72)</a:t>
                      </a:r>
                    </a:p>
                  </a:txBody>
                  <a:tcPr marL="45696" marR="45696" marT="0" marB="0" anchor="ctr">
                    <a:lnL w="12700" cap="flat" cmpd="sng" algn="ctr">
                      <a:noFill/>
                      <a:prstDash val="solid"/>
                      <a:round/>
                      <a:headEnd type="none" w="med" len="med"/>
                      <a:tailEnd type="none" w="med" len="med"/>
                    </a:lnL>
                    <a:lnR>
                      <a:noFill/>
                    </a:lnR>
                    <a:lnT w="38100" cap="flat" cmpd="sng" algn="ctr">
                      <a:solidFill>
                        <a:schemeClr val="accent3"/>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r>
                        <a:rPr lang="en-US" sz="1000" b="0" i="0">
                          <a:solidFill>
                            <a:srgbClr val="433F3F"/>
                          </a:solidFill>
                          <a:latin typeface="Arial" panose="020B0604020202020204" pitchFamily="34" charset="0"/>
                          <a:cs typeface="Arial" panose="020B0604020202020204" pitchFamily="34" charset="0"/>
                        </a:rPr>
                        <a:t>NR</a:t>
                      </a:r>
                    </a:p>
                    <a:p>
                      <a:pPr algn="ctr"/>
                      <a:r>
                        <a:rPr lang="en-US" sz="1000" b="0" i="0">
                          <a:solidFill>
                            <a:srgbClr val="433F3F"/>
                          </a:solidFill>
                          <a:latin typeface="Arial" panose="020B0604020202020204" pitchFamily="34" charset="0"/>
                          <a:cs typeface="Arial" panose="020B0604020202020204" pitchFamily="34" charset="0"/>
                        </a:rPr>
                        <a:t>NR</a:t>
                      </a:r>
                    </a:p>
                  </a:txBody>
                  <a:tcPr marL="45720" marR="45720" marT="9144" marB="9144" anchor="ctr">
                    <a:lnL>
                      <a:noFill/>
                    </a:lnL>
                    <a:lnR>
                      <a:noFill/>
                    </a:lnR>
                    <a:lnT w="38100" cap="flat" cmpd="sng" algn="ctr">
                      <a:solidFill>
                        <a:schemeClr val="accent3"/>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r>
                        <a:rPr lang="en-US" sz="1000" b="0" i="0">
                          <a:solidFill>
                            <a:srgbClr val="433F3F"/>
                          </a:solidFill>
                          <a:latin typeface="Arial" panose="020B0604020202020204" pitchFamily="34" charset="0"/>
                          <a:cs typeface="Arial" panose="020B0604020202020204" pitchFamily="34" charset="0"/>
                        </a:rPr>
                        <a:t>76.8</a:t>
                      </a:r>
                    </a:p>
                    <a:p>
                      <a:pPr algn="ctr"/>
                      <a:r>
                        <a:rPr lang="en-US" sz="1000" b="0" i="0">
                          <a:solidFill>
                            <a:srgbClr val="433F3F"/>
                          </a:solidFill>
                          <a:latin typeface="Arial" panose="020B0604020202020204" pitchFamily="34" charset="0"/>
                          <a:cs typeface="Arial" panose="020B0604020202020204" pitchFamily="34" charset="0"/>
                        </a:rPr>
                        <a:t>37.2</a:t>
                      </a:r>
                    </a:p>
                  </a:txBody>
                  <a:tcPr marL="45720" marR="45720" marT="9144" marB="9144" anchor="ctr">
                    <a:lnL>
                      <a:noFill/>
                    </a:lnL>
                    <a:lnR w="12700"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Bef>
                          <a:spcPts val="0"/>
                        </a:spcBef>
                        <a:spcAft>
                          <a:spcPts val="0"/>
                        </a:spcAft>
                      </a:pPr>
                      <a:endParaRPr lang="en-US" sz="1000" b="0" i="0">
                        <a:solidFill>
                          <a:srgbClr val="433F3F"/>
                        </a:solidFill>
                        <a:highlight>
                          <a:srgbClr val="FFFF00"/>
                        </a:highlight>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0.81</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0.39</a:t>
                      </a:r>
                    </a:p>
                  </a:txBody>
                  <a:tcPr marL="45696" marR="45696" marT="45708" marB="45708"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8778708"/>
                  </a:ext>
                </a:extLst>
              </a:tr>
            </a:tbl>
          </a:graphicData>
        </a:graphic>
      </p:graphicFrame>
      <p:sp>
        <p:nvSpPr>
          <p:cNvPr id="2" name="Title 1">
            <a:extLst>
              <a:ext uri="{FF2B5EF4-FFF2-40B4-BE49-F238E27FC236}">
                <a16:creationId xmlns:a16="http://schemas.microsoft.com/office/drawing/2014/main" id="{7A934DA0-872D-7A7C-D6B0-EDFC008E4585}"/>
              </a:ext>
            </a:extLst>
          </p:cNvPr>
          <p:cNvSpPr>
            <a:spLocks noGrp="1"/>
          </p:cNvSpPr>
          <p:nvPr>
            <p:ph type="title"/>
          </p:nvPr>
        </p:nvSpPr>
        <p:spPr>
          <a:xfrm>
            <a:off x="838200" y="365125"/>
            <a:ext cx="10515600" cy="1325563"/>
          </a:xfrm>
        </p:spPr>
        <p:txBody>
          <a:bodyPr anchor="t"/>
          <a:lstStyle/>
          <a:p>
            <a:r>
              <a:rPr lang="en-US"/>
              <a:t>CM816 OS Analysis by Key Subgroups</a:t>
            </a:r>
          </a:p>
        </p:txBody>
      </p:sp>
      <p:sp>
        <p:nvSpPr>
          <p:cNvPr id="9" name="TextBox 8">
            <a:extLst>
              <a:ext uri="{FF2B5EF4-FFF2-40B4-BE49-F238E27FC236}">
                <a16:creationId xmlns:a16="http://schemas.microsoft.com/office/drawing/2014/main" id="{174A5428-82A5-B0A8-09B9-F6E6F256FB06}"/>
              </a:ext>
            </a:extLst>
          </p:cNvPr>
          <p:cNvSpPr txBox="1"/>
          <p:nvPr/>
        </p:nvSpPr>
        <p:spPr>
          <a:xfrm>
            <a:off x="8546086" y="6138554"/>
            <a:ext cx="2515726" cy="161499"/>
          </a:xfrm>
          <a:prstGeom prst="rect">
            <a:avLst/>
          </a:prstGeom>
          <a:solidFill>
            <a:srgbClr val="FFFFFF"/>
          </a:solidFill>
        </p:spPr>
        <p:txBody>
          <a:bodyPr wrap="square" lIns="0" tIns="0" rIns="0" bIns="0" rtlCol="0" anchor="ctr" anchorCtr="0">
            <a:spAutoFit/>
          </a:bodyPr>
          <a:lstStyle/>
          <a:p>
            <a:pPr algn="ctr" defTabSz="1218255"/>
            <a:r>
              <a:rPr lang="en-US" sz="1050">
                <a:solidFill>
                  <a:srgbClr val="A69F9F"/>
                </a:solidFill>
                <a:latin typeface="Arial" panose="020B0604020202020204" pitchFamily="34" charset="0"/>
                <a:cs typeface="Arial" panose="020B0604020202020204" pitchFamily="34" charset="0"/>
              </a:rPr>
              <a:t>Favors chemo   </a:t>
            </a:r>
          </a:p>
        </p:txBody>
      </p:sp>
      <p:graphicFrame>
        <p:nvGraphicFramePr>
          <p:cNvPr id="10" name="Chart 9">
            <a:extLst>
              <a:ext uri="{FF2B5EF4-FFF2-40B4-BE49-F238E27FC236}">
                <a16:creationId xmlns:a16="http://schemas.microsoft.com/office/drawing/2014/main" id="{1FD56C38-9241-8D8A-F326-E389F37AAD90}"/>
              </a:ext>
            </a:extLst>
          </p:cNvPr>
          <p:cNvGraphicFramePr/>
          <p:nvPr>
            <p:extLst>
              <p:ext uri="{D42A27DB-BD31-4B8C-83A1-F6EECF244321}">
                <p14:modId xmlns:p14="http://schemas.microsoft.com/office/powerpoint/2010/main" val="3292625714"/>
              </p:ext>
            </p:extLst>
          </p:nvPr>
        </p:nvGraphicFramePr>
        <p:xfrm>
          <a:off x="6096483" y="1690689"/>
          <a:ext cx="4194391" cy="4414548"/>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C866E19C-B0CE-F830-C450-177413BF53F4}"/>
              </a:ext>
            </a:extLst>
          </p:cNvPr>
          <p:cNvSpPr txBox="1"/>
          <p:nvPr/>
        </p:nvSpPr>
        <p:spPr>
          <a:xfrm>
            <a:off x="5804882" y="6144338"/>
            <a:ext cx="2809882" cy="161499"/>
          </a:xfrm>
          <a:prstGeom prst="rect">
            <a:avLst/>
          </a:prstGeom>
          <a:noFill/>
        </p:spPr>
        <p:txBody>
          <a:bodyPr wrap="square" lIns="0" tIns="0" rIns="0" bIns="0" rtlCol="0" anchor="ctr" anchorCtr="0">
            <a:spAutoFit/>
          </a:bodyPr>
          <a:lstStyle/>
          <a:p>
            <a:pPr algn="ctr" defTabSz="1218255"/>
            <a:r>
              <a:rPr lang="en-US" sz="1050">
                <a:solidFill>
                  <a:srgbClr val="138967"/>
                </a:solidFill>
                <a:latin typeface="Arial" panose="020B0604020202020204" pitchFamily="34" charset="0"/>
                <a:cs typeface="Arial" panose="020B0604020202020204" pitchFamily="34" charset="0"/>
              </a:rPr>
              <a:t>Favors NIVO + chemo</a:t>
            </a:r>
          </a:p>
        </p:txBody>
      </p:sp>
      <p:cxnSp>
        <p:nvCxnSpPr>
          <p:cNvPr id="12" name="Straight Arrow Connector 11">
            <a:extLst>
              <a:ext uri="{FF2B5EF4-FFF2-40B4-BE49-F238E27FC236}">
                <a16:creationId xmlns:a16="http://schemas.microsoft.com/office/drawing/2014/main" id="{297A48AA-AB95-352D-0F9A-F09453BE6F98}"/>
              </a:ext>
            </a:extLst>
          </p:cNvPr>
          <p:cNvCxnSpPr>
            <a:cxnSpLocks/>
          </p:cNvCxnSpPr>
          <p:nvPr/>
        </p:nvCxnSpPr>
        <p:spPr>
          <a:xfrm>
            <a:off x="8150709" y="6219300"/>
            <a:ext cx="456962" cy="0"/>
          </a:xfrm>
          <a:prstGeom prst="straightConnector1">
            <a:avLst/>
          </a:prstGeom>
          <a:noFill/>
          <a:ln w="9525" cap="flat" cmpd="sng" algn="ctr">
            <a:solidFill>
              <a:schemeClr val="tx1"/>
            </a:solidFill>
            <a:prstDash val="solid"/>
            <a:headEnd type="triangle"/>
            <a:tailEnd type="none"/>
          </a:ln>
          <a:effectLst/>
        </p:spPr>
      </p:cxnSp>
      <p:cxnSp>
        <p:nvCxnSpPr>
          <p:cNvPr id="13" name="Straight Arrow Connector 12">
            <a:extLst>
              <a:ext uri="{FF2B5EF4-FFF2-40B4-BE49-F238E27FC236}">
                <a16:creationId xmlns:a16="http://schemas.microsoft.com/office/drawing/2014/main" id="{B9510438-535E-CB32-F04A-1658748A0F9F}"/>
              </a:ext>
            </a:extLst>
          </p:cNvPr>
          <p:cNvCxnSpPr>
            <a:cxnSpLocks/>
          </p:cNvCxnSpPr>
          <p:nvPr/>
        </p:nvCxnSpPr>
        <p:spPr>
          <a:xfrm>
            <a:off x="8691134" y="6219300"/>
            <a:ext cx="456962" cy="0"/>
          </a:xfrm>
          <a:prstGeom prst="straightConnector1">
            <a:avLst/>
          </a:prstGeom>
          <a:noFill/>
          <a:ln w="9525" cap="flat" cmpd="sng" algn="ctr">
            <a:solidFill>
              <a:schemeClr val="tx1"/>
            </a:solidFill>
            <a:prstDash val="solid"/>
            <a:headEnd type="none"/>
            <a:tailEnd type="triangle"/>
          </a:ln>
          <a:effectLst/>
        </p:spPr>
      </p:cxnSp>
      <p:sp>
        <p:nvSpPr>
          <p:cNvPr id="3" name="TextBox 2">
            <a:extLst>
              <a:ext uri="{FF2B5EF4-FFF2-40B4-BE49-F238E27FC236}">
                <a16:creationId xmlns:a16="http://schemas.microsoft.com/office/drawing/2014/main" id="{164B2187-B4E5-E149-4210-579FFFAB286F}"/>
              </a:ext>
            </a:extLst>
          </p:cNvPr>
          <p:cNvSpPr txBox="1"/>
          <p:nvPr/>
        </p:nvSpPr>
        <p:spPr>
          <a:xfrm>
            <a:off x="1323517" y="5975637"/>
            <a:ext cx="4734781" cy="861774"/>
          </a:xfrm>
          <a:prstGeom prst="rect">
            <a:avLst/>
          </a:prstGeom>
          <a:noFill/>
        </p:spPr>
        <p:txBody>
          <a:bodyPr wrap="square" rtlCol="0">
            <a:spAutoFit/>
          </a:bodyPr>
          <a:lstStyle/>
          <a:p>
            <a:pPr fontAlgn="base"/>
            <a:r>
              <a:rPr lang="en-US" sz="1000" dirty="0"/>
              <a:t>CI, confidence interval; CM816, </a:t>
            </a:r>
            <a:r>
              <a:rPr lang="en-US" sz="1000" dirty="0" err="1"/>
              <a:t>CheckMate</a:t>
            </a:r>
            <a:r>
              <a:rPr lang="en-US" sz="1000" dirty="0"/>
              <a:t> 816; ECOG PS, Eastern Cooperative Oncology Group performance status; HR, hazard ratio; </a:t>
            </a:r>
            <a:r>
              <a:rPr lang="en-US" sz="1000" dirty="0" err="1"/>
              <a:t>mo</a:t>
            </a:r>
            <a:r>
              <a:rPr lang="en-US" sz="1000" dirty="0"/>
              <a:t>, months; NIVO, nivolumab; NR, not reached; OS, overall survival; PD-L1, programmed death-ligand 1.​</a:t>
            </a:r>
          </a:p>
          <a:p>
            <a:pPr fontAlgn="base"/>
            <a:r>
              <a:rPr lang="en-GB" sz="1000" dirty="0"/>
              <a:t>Forde PM, et al</a:t>
            </a:r>
            <a:r>
              <a:rPr lang="en-GB" sz="1000" i="1" dirty="0"/>
              <a:t>. J Clin Oncol.</a:t>
            </a:r>
            <a:r>
              <a:rPr lang="en-GB" sz="1000" dirty="0"/>
              <a:t> 2025;43(17_suppl):LBA8000. Forde PM, et al. </a:t>
            </a:r>
            <a:r>
              <a:rPr lang="en-GB" sz="1000" i="1" dirty="0"/>
              <a:t>N Engl J Med.</a:t>
            </a:r>
            <a:r>
              <a:rPr lang="en-GB" sz="1000" dirty="0"/>
              <a:t> Published online June 2, 2025.</a:t>
            </a:r>
            <a:r>
              <a:rPr lang="en-US" sz="1000" dirty="0"/>
              <a:t>​ </a:t>
            </a:r>
            <a:r>
              <a:rPr lang="en-GB" sz="1000" dirty="0"/>
              <a:t>doi:10.1056/NEJMoa2502931.</a:t>
            </a:r>
            <a:endParaRPr lang="en-US" sz="1000" dirty="0"/>
          </a:p>
        </p:txBody>
      </p:sp>
      <p:sp>
        <p:nvSpPr>
          <p:cNvPr id="6" name="Rectangle 5">
            <a:extLst>
              <a:ext uri="{FF2B5EF4-FFF2-40B4-BE49-F238E27FC236}">
                <a16:creationId xmlns:a16="http://schemas.microsoft.com/office/drawing/2014/main" id="{336C99F1-15C5-EB73-591E-25D5D488A295}"/>
              </a:ext>
            </a:extLst>
          </p:cNvPr>
          <p:cNvSpPr/>
          <p:nvPr/>
        </p:nvSpPr>
        <p:spPr>
          <a:xfrm>
            <a:off x="477746" y="3836426"/>
            <a:ext cx="11236506" cy="412299"/>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74C5227-D7F8-55DA-EE75-EDF57890A760}"/>
              </a:ext>
            </a:extLst>
          </p:cNvPr>
          <p:cNvSpPr/>
          <p:nvPr/>
        </p:nvSpPr>
        <p:spPr>
          <a:xfrm>
            <a:off x="477746" y="4635821"/>
            <a:ext cx="11236506" cy="703945"/>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0912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150F933-79DF-D38E-5ABD-94C73DE90505}"/>
              </a:ext>
            </a:extLst>
          </p:cNvPr>
          <p:cNvSpPr>
            <a:spLocks noGrp="1"/>
          </p:cNvSpPr>
          <p:nvPr>
            <p:ph type="title"/>
          </p:nvPr>
        </p:nvSpPr>
        <p:spPr>
          <a:xfrm>
            <a:off x="838200" y="365125"/>
            <a:ext cx="10515600" cy="1325563"/>
          </a:xfrm>
        </p:spPr>
        <p:txBody>
          <a:bodyPr/>
          <a:lstStyle/>
          <a:p>
            <a:r>
              <a:rPr lang="en-US" altLang="zh-CN"/>
              <a:t>CM816 OS by Tumor PD-L1 Expression</a:t>
            </a:r>
            <a:endParaRPr lang="en-US"/>
          </a:p>
        </p:txBody>
      </p:sp>
      <p:sp>
        <p:nvSpPr>
          <p:cNvPr id="7" name="TextBox 6">
            <a:extLst>
              <a:ext uri="{FF2B5EF4-FFF2-40B4-BE49-F238E27FC236}">
                <a16:creationId xmlns:a16="http://schemas.microsoft.com/office/drawing/2014/main" id="{BD505BCE-CE42-E405-3967-25A775735FFF}"/>
              </a:ext>
            </a:extLst>
          </p:cNvPr>
          <p:cNvSpPr txBox="1"/>
          <p:nvPr/>
        </p:nvSpPr>
        <p:spPr>
          <a:xfrm>
            <a:off x="1361219" y="6305837"/>
            <a:ext cx="9940542" cy="400110"/>
          </a:xfrm>
          <a:prstGeom prst="rect">
            <a:avLst/>
          </a:prstGeom>
          <a:noFill/>
        </p:spPr>
        <p:txBody>
          <a:bodyPr wrap="none" rtlCol="0">
            <a:spAutoFit/>
          </a:bodyPr>
          <a:lstStyle/>
          <a:p>
            <a:r>
              <a:rPr lang="en-GB" sz="1000" dirty="0">
                <a:latin typeface="Arial" panose="020B0604020202020204" pitchFamily="34" charset="0"/>
              </a:rPr>
              <a:t>CI, confidence interval; CM816, </a:t>
            </a:r>
            <a:r>
              <a:rPr lang="en-GB" sz="1000" dirty="0" err="1">
                <a:latin typeface="Arial" panose="020B0604020202020204" pitchFamily="34" charset="0"/>
              </a:rPr>
              <a:t>CheckMate</a:t>
            </a:r>
            <a:r>
              <a:rPr lang="en-GB" sz="1000" dirty="0">
                <a:latin typeface="Arial" panose="020B0604020202020204" pitchFamily="34" charset="0"/>
              </a:rPr>
              <a:t> 816; HR, hazard ratio; </a:t>
            </a:r>
            <a:r>
              <a:rPr lang="en-GB" sz="1000" dirty="0" err="1">
                <a:latin typeface="Arial" panose="020B0604020202020204" pitchFamily="34" charset="0"/>
              </a:rPr>
              <a:t>mo</a:t>
            </a:r>
            <a:r>
              <a:rPr lang="en-GB" sz="1000" dirty="0">
                <a:latin typeface="Arial" panose="020B0604020202020204" pitchFamily="34" charset="0"/>
              </a:rPr>
              <a:t>, months; NIVO, nivolumab; NR, not reached; OS, overall survival; PD-L1, programmed death-ligand 1.​</a:t>
            </a:r>
          </a:p>
          <a:p>
            <a:r>
              <a:rPr lang="en-GB" sz="1000" dirty="0">
                <a:latin typeface="Arial" panose="020B0604020202020204" pitchFamily="34" charset="0"/>
              </a:rPr>
              <a:t>Forde PM, et al. </a:t>
            </a:r>
            <a:r>
              <a:rPr lang="en-GB" sz="1000" i="1" dirty="0">
                <a:latin typeface="Arial" panose="020B0604020202020204" pitchFamily="34" charset="0"/>
              </a:rPr>
              <a:t>J Clin Oncol. </a:t>
            </a:r>
            <a:r>
              <a:rPr lang="en-GB" sz="1000" dirty="0">
                <a:latin typeface="Arial" panose="020B0604020202020204" pitchFamily="34" charset="0"/>
              </a:rPr>
              <a:t>2025;43(17_suppl):LBA8000. </a:t>
            </a:r>
            <a:r>
              <a:rPr lang="da-DK" sz="1000" dirty="0">
                <a:latin typeface="Arial" panose="020B0604020202020204" pitchFamily="34" charset="0"/>
              </a:rPr>
              <a:t>Forde PM, et al. </a:t>
            </a:r>
            <a:r>
              <a:rPr lang="da-DK" sz="1000" i="1" dirty="0">
                <a:latin typeface="Arial" panose="020B0604020202020204" pitchFamily="34" charset="0"/>
              </a:rPr>
              <a:t>N Engl J Med. </a:t>
            </a:r>
            <a:r>
              <a:rPr lang="da-DK" sz="1000" dirty="0">
                <a:latin typeface="Arial" panose="020B0604020202020204" pitchFamily="34" charset="0"/>
              </a:rPr>
              <a:t>Published online June 2, 2025.​ doi:10.1056/NEJMoa2502931.</a:t>
            </a:r>
            <a:endParaRPr lang="en-GB" sz="1000" dirty="0">
              <a:latin typeface="Arial" panose="020B0604020202020204" pitchFamily="34" charset="0"/>
            </a:endParaRPr>
          </a:p>
        </p:txBody>
      </p:sp>
      <p:pic>
        <p:nvPicPr>
          <p:cNvPr id="8" name="Picture 7">
            <a:extLst>
              <a:ext uri="{FF2B5EF4-FFF2-40B4-BE49-F238E27FC236}">
                <a16:creationId xmlns:a16="http://schemas.microsoft.com/office/drawing/2014/main" id="{E219DA7F-4A22-1CA9-1FA8-55061D98A3AD}"/>
              </a:ext>
            </a:extLst>
          </p:cNvPr>
          <p:cNvPicPr>
            <a:picLocks noChangeAspect="1"/>
          </p:cNvPicPr>
          <p:nvPr/>
        </p:nvPicPr>
        <p:blipFill>
          <a:blip r:embed="rId3"/>
          <a:stretch>
            <a:fillRect/>
          </a:stretch>
        </p:blipFill>
        <p:spPr>
          <a:xfrm>
            <a:off x="557561" y="1272721"/>
            <a:ext cx="10627444" cy="4676518"/>
          </a:xfrm>
          <a:prstGeom prst="rect">
            <a:avLst/>
          </a:prstGeom>
        </p:spPr>
      </p:pic>
    </p:spTree>
    <p:extLst>
      <p:ext uri="{BB962C8B-B14F-4D97-AF65-F5344CB8AC3E}">
        <p14:creationId xmlns:p14="http://schemas.microsoft.com/office/powerpoint/2010/main" val="3050561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134E91-F07D-AC90-FCFA-498B4A77D66B}"/>
              </a:ext>
            </a:extLst>
          </p:cNvPr>
          <p:cNvSpPr>
            <a:spLocks noGrp="1"/>
          </p:cNvSpPr>
          <p:nvPr>
            <p:ph type="title"/>
          </p:nvPr>
        </p:nvSpPr>
        <p:spPr/>
        <p:txBody>
          <a:bodyPr/>
          <a:lstStyle/>
          <a:p>
            <a:r>
              <a:rPr lang="en-US"/>
              <a:t>CheckMate 816: 5-Year OS by Surgical Outcomes </a:t>
            </a:r>
          </a:p>
        </p:txBody>
      </p:sp>
      <p:graphicFrame>
        <p:nvGraphicFramePr>
          <p:cNvPr id="6" name="Content Placeholder 5">
            <a:extLst>
              <a:ext uri="{FF2B5EF4-FFF2-40B4-BE49-F238E27FC236}">
                <a16:creationId xmlns:a16="http://schemas.microsoft.com/office/drawing/2014/main" id="{3E614114-7419-FAA9-8624-8A5D16CD8056}"/>
              </a:ext>
            </a:extLst>
          </p:cNvPr>
          <p:cNvGraphicFramePr>
            <a:graphicFrameLocks noGrp="1"/>
          </p:cNvGraphicFramePr>
          <p:nvPr>
            <p:ph idx="1"/>
          </p:nvPr>
        </p:nvGraphicFramePr>
        <p:xfrm>
          <a:off x="838200" y="1825625"/>
          <a:ext cx="10515597" cy="333756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3000304803"/>
                    </a:ext>
                  </a:extLst>
                </a:gridCol>
                <a:gridCol w="3505199">
                  <a:extLst>
                    <a:ext uri="{9D8B030D-6E8A-4147-A177-3AD203B41FA5}">
                      <a16:colId xmlns:a16="http://schemas.microsoft.com/office/drawing/2014/main" val="3454379939"/>
                    </a:ext>
                  </a:extLst>
                </a:gridCol>
                <a:gridCol w="3505199">
                  <a:extLst>
                    <a:ext uri="{9D8B030D-6E8A-4147-A177-3AD203B41FA5}">
                      <a16:colId xmlns:a16="http://schemas.microsoft.com/office/drawing/2014/main" val="11166781"/>
                    </a:ext>
                  </a:extLst>
                </a:gridCol>
              </a:tblGrid>
              <a:tr h="370840">
                <a:tc>
                  <a:txBody>
                    <a:bodyPr/>
                    <a:lstStyle/>
                    <a:p>
                      <a:r>
                        <a:rPr lang="en-US"/>
                        <a:t>Measure</a:t>
                      </a:r>
                    </a:p>
                  </a:txBody>
                  <a:tcPr/>
                </a:tc>
                <a:tc>
                  <a:txBody>
                    <a:bodyPr/>
                    <a:lstStyle/>
                    <a:p>
                      <a:pPr algn="ctr"/>
                      <a:r>
                        <a:rPr lang="en-US"/>
                        <a:t>Nivolumab + Chemotherapy </a:t>
                      </a:r>
                    </a:p>
                  </a:txBody>
                  <a:tcPr/>
                </a:tc>
                <a:tc>
                  <a:txBody>
                    <a:bodyPr/>
                    <a:lstStyle/>
                    <a:p>
                      <a:pPr algn="ctr"/>
                      <a:r>
                        <a:rPr lang="en-US"/>
                        <a:t>Chemotherapy Alone</a:t>
                      </a:r>
                    </a:p>
                  </a:txBody>
                  <a:tcPr/>
                </a:tc>
                <a:extLst>
                  <a:ext uri="{0D108BD9-81ED-4DB2-BD59-A6C34878D82A}">
                    <a16:rowId xmlns:a16="http://schemas.microsoft.com/office/drawing/2014/main" val="1679942028"/>
                  </a:ext>
                </a:extLst>
              </a:tr>
              <a:tr h="370840">
                <a:tc>
                  <a:txBody>
                    <a:bodyPr/>
                    <a:lstStyle/>
                    <a:p>
                      <a:r>
                        <a:rPr lang="en-US"/>
                        <a:t>Median follow-up, </a:t>
                      </a:r>
                      <a:r>
                        <a:rPr lang="en-US" err="1"/>
                        <a:t>mos</a:t>
                      </a:r>
                      <a:r>
                        <a:rPr lang="en-US"/>
                        <a:t> (range)</a:t>
                      </a:r>
                    </a:p>
                  </a:txBody>
                  <a:tcPr/>
                </a:tc>
                <a:tc gridSpan="2">
                  <a:txBody>
                    <a:bodyPr/>
                    <a:lstStyle/>
                    <a:p>
                      <a:pPr algn="ctr"/>
                      <a:r>
                        <a:rPr lang="en-US"/>
                        <a:t>68.4 months (59.9-85.2)</a:t>
                      </a:r>
                    </a:p>
                  </a:txBody>
                  <a:tcPr/>
                </a:tc>
                <a:tc hMerge="1">
                  <a:txBody>
                    <a:bodyPr/>
                    <a:lstStyle/>
                    <a:p>
                      <a:pPr algn="ctr"/>
                      <a:endParaRPr lang="en-US"/>
                    </a:p>
                  </a:txBody>
                  <a:tcPr/>
                </a:tc>
                <a:extLst>
                  <a:ext uri="{0D108BD9-81ED-4DB2-BD59-A6C34878D82A}">
                    <a16:rowId xmlns:a16="http://schemas.microsoft.com/office/drawing/2014/main" val="214657461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Patients with definitive surgery</a:t>
                      </a:r>
                    </a:p>
                  </a:txBody>
                  <a:tcPr/>
                </a:tc>
                <a:tc>
                  <a:txBody>
                    <a:bodyPr/>
                    <a:lstStyle/>
                    <a:p>
                      <a:pPr algn="ctr"/>
                      <a:r>
                        <a:rPr lang="en-US"/>
                        <a:t>n = 135</a:t>
                      </a:r>
                    </a:p>
                  </a:txBody>
                  <a:tcPr/>
                </a:tc>
                <a:tc>
                  <a:txBody>
                    <a:bodyPr/>
                    <a:lstStyle/>
                    <a:p>
                      <a:pPr algn="ctr"/>
                      <a:r>
                        <a:rPr lang="en-US"/>
                        <a:t>n = 142</a:t>
                      </a:r>
                    </a:p>
                  </a:txBody>
                  <a:tcPr/>
                </a:tc>
                <a:extLst>
                  <a:ext uri="{0D108BD9-81ED-4DB2-BD59-A6C34878D82A}">
                    <a16:rowId xmlns:a16="http://schemas.microsoft.com/office/drawing/2014/main" val="3919582759"/>
                  </a:ext>
                </a:extLst>
              </a:tr>
              <a:tr h="370840">
                <a:tc>
                  <a:txBody>
                    <a:bodyPr/>
                    <a:lstStyle/>
                    <a:p>
                      <a:r>
                        <a:rPr lang="en-US"/>
                        <a:t>OS, </a:t>
                      </a:r>
                      <a:r>
                        <a:rPr lang="en-US" err="1"/>
                        <a:t>mos</a:t>
                      </a:r>
                      <a:r>
                        <a:rPr lang="en-US"/>
                        <a:t> (95% CI)</a:t>
                      </a:r>
                    </a:p>
                  </a:txBody>
                  <a:tcPr/>
                </a:tc>
                <a:tc>
                  <a:txBody>
                    <a:bodyPr/>
                    <a:lstStyle/>
                    <a:p>
                      <a:pPr algn="ctr"/>
                      <a:r>
                        <a:rPr lang="en-US"/>
                        <a:t>NR</a:t>
                      </a:r>
                    </a:p>
                  </a:txBody>
                  <a:tcPr/>
                </a:tc>
                <a:tc>
                  <a:txBody>
                    <a:bodyPr/>
                    <a:lstStyle/>
                    <a:p>
                      <a:pPr algn="ctr"/>
                      <a:r>
                        <a:rPr lang="en-US"/>
                        <a:t>76.8 (73.7-NR)</a:t>
                      </a:r>
                    </a:p>
                  </a:txBody>
                  <a:tcPr/>
                </a:tc>
                <a:extLst>
                  <a:ext uri="{0D108BD9-81ED-4DB2-BD59-A6C34878D82A}">
                    <a16:rowId xmlns:a16="http://schemas.microsoft.com/office/drawing/2014/main" val="2818993646"/>
                  </a:ext>
                </a:extLst>
              </a:tr>
              <a:tr h="370840">
                <a:tc>
                  <a:txBody>
                    <a:bodyPr/>
                    <a:lstStyle/>
                    <a:p>
                      <a:pPr marL="0" indent="119063"/>
                      <a:r>
                        <a:rPr lang="en-US"/>
                        <a:t>HR (95% CI)</a:t>
                      </a:r>
                    </a:p>
                  </a:txBody>
                  <a:tcPr/>
                </a:tc>
                <a:tc gridSpan="2">
                  <a:txBody>
                    <a:bodyPr/>
                    <a:lstStyle/>
                    <a:p>
                      <a:pPr algn="ctr"/>
                      <a:r>
                        <a:rPr lang="en-US"/>
                        <a:t>0.69 (0.46-1.03)</a:t>
                      </a:r>
                    </a:p>
                  </a:txBody>
                  <a:tcPr/>
                </a:tc>
                <a:tc hMerge="1">
                  <a:txBody>
                    <a:bodyPr/>
                    <a:lstStyle/>
                    <a:p>
                      <a:pPr algn="ctr"/>
                      <a:endParaRPr lang="en-US"/>
                    </a:p>
                  </a:txBody>
                  <a:tcPr/>
                </a:tc>
                <a:extLst>
                  <a:ext uri="{0D108BD9-81ED-4DB2-BD59-A6C34878D82A}">
                    <a16:rowId xmlns:a16="http://schemas.microsoft.com/office/drawing/2014/main" val="148070118"/>
                  </a:ext>
                </a:extLst>
              </a:tr>
              <a:tr h="370840">
                <a:tc>
                  <a:txBody>
                    <a:bodyPr/>
                    <a:lstStyle/>
                    <a:p>
                      <a:r>
                        <a:rPr lang="en-US"/>
                        <a:t>5-year OS rates, %</a:t>
                      </a:r>
                    </a:p>
                  </a:txBody>
                  <a:tcPr/>
                </a:tc>
                <a:tc>
                  <a:txBody>
                    <a:bodyPr/>
                    <a:lstStyle/>
                    <a:p>
                      <a:pPr algn="ctr"/>
                      <a:r>
                        <a:rPr lang="en-US"/>
                        <a:t>74</a:t>
                      </a:r>
                    </a:p>
                  </a:txBody>
                  <a:tcPr/>
                </a:tc>
                <a:tc>
                  <a:txBody>
                    <a:bodyPr/>
                    <a:lstStyle/>
                    <a:p>
                      <a:pPr algn="ctr"/>
                      <a:r>
                        <a:rPr lang="en-US"/>
                        <a:t>63</a:t>
                      </a:r>
                    </a:p>
                  </a:txBody>
                  <a:tcPr/>
                </a:tc>
                <a:extLst>
                  <a:ext uri="{0D108BD9-81ED-4DB2-BD59-A6C34878D82A}">
                    <a16:rowId xmlns:a16="http://schemas.microsoft.com/office/drawing/2014/main" val="1606718152"/>
                  </a:ext>
                </a:extLst>
              </a:tr>
              <a:tr h="370840">
                <a:tc>
                  <a:txBody>
                    <a:bodyPr/>
                    <a:lstStyle/>
                    <a:p>
                      <a:r>
                        <a:rPr lang="en-US"/>
                        <a:t>Patients without definite surgery</a:t>
                      </a:r>
                    </a:p>
                  </a:txBody>
                  <a:tcPr/>
                </a:tc>
                <a:tc>
                  <a:txBody>
                    <a:bodyPr/>
                    <a:lstStyle/>
                    <a:p>
                      <a:pPr algn="ctr"/>
                      <a:r>
                        <a:rPr lang="en-US"/>
                        <a:t>n = 30</a:t>
                      </a:r>
                    </a:p>
                  </a:txBody>
                  <a:tcPr/>
                </a:tc>
                <a:tc>
                  <a:txBody>
                    <a:bodyPr/>
                    <a:lstStyle/>
                    <a:p>
                      <a:pPr algn="ctr"/>
                      <a:r>
                        <a:rPr lang="en-US"/>
                        <a:t>n = 44</a:t>
                      </a:r>
                    </a:p>
                  </a:txBody>
                  <a:tcPr/>
                </a:tc>
                <a:extLst>
                  <a:ext uri="{0D108BD9-81ED-4DB2-BD59-A6C34878D82A}">
                    <a16:rowId xmlns:a16="http://schemas.microsoft.com/office/drawing/2014/main" val="2313172187"/>
                  </a:ext>
                </a:extLst>
              </a:tr>
              <a:tr h="370840">
                <a:tc>
                  <a:txBody>
                    <a:bodyPr/>
                    <a:lstStyle/>
                    <a:p>
                      <a:r>
                        <a:rPr lang="en-US" dirty="0"/>
                        <a:t>Median OS, </a:t>
                      </a:r>
                      <a:r>
                        <a:rPr lang="en-US" dirty="0" err="1"/>
                        <a:t>mos</a:t>
                      </a:r>
                      <a:r>
                        <a:rPr lang="en-US" dirty="0"/>
                        <a:t> (95% CI)</a:t>
                      </a:r>
                    </a:p>
                  </a:txBody>
                  <a:tcPr/>
                </a:tc>
                <a:tc>
                  <a:txBody>
                    <a:bodyPr/>
                    <a:lstStyle/>
                    <a:p>
                      <a:pPr algn="ctr"/>
                      <a:r>
                        <a:rPr lang="en-US"/>
                        <a:t>32.9 (11.0-44.1)</a:t>
                      </a:r>
                    </a:p>
                  </a:txBody>
                  <a:tcPr/>
                </a:tc>
                <a:tc>
                  <a:txBody>
                    <a:bodyPr/>
                    <a:lstStyle/>
                    <a:p>
                      <a:pPr algn="ctr"/>
                      <a:r>
                        <a:rPr lang="en-US"/>
                        <a:t>22.0 (15.6-38.3)</a:t>
                      </a:r>
                    </a:p>
                  </a:txBody>
                  <a:tcPr/>
                </a:tc>
                <a:extLst>
                  <a:ext uri="{0D108BD9-81ED-4DB2-BD59-A6C34878D82A}">
                    <a16:rowId xmlns:a16="http://schemas.microsoft.com/office/drawing/2014/main" val="3987571909"/>
                  </a:ext>
                </a:extLst>
              </a:tr>
              <a:tr h="370840">
                <a:tc>
                  <a:txBody>
                    <a:bodyPr/>
                    <a:lstStyle/>
                    <a:p>
                      <a:pPr marL="0" marR="0" lvl="0" indent="119063" algn="l" defTabSz="914400" rtl="0" eaLnBrk="1" fontAlgn="auto" latinLnBrk="0" hangingPunct="1">
                        <a:lnSpc>
                          <a:spcPct val="100000"/>
                        </a:lnSpc>
                        <a:spcBef>
                          <a:spcPts val="0"/>
                        </a:spcBef>
                        <a:spcAft>
                          <a:spcPts val="0"/>
                        </a:spcAft>
                        <a:buClrTx/>
                        <a:buSzTx/>
                        <a:buFontTx/>
                        <a:buNone/>
                        <a:tabLst/>
                        <a:defRPr/>
                      </a:pPr>
                      <a:r>
                        <a:rPr lang="en-US"/>
                        <a:t>HR (95% CI)</a:t>
                      </a:r>
                    </a:p>
                  </a:txBody>
                  <a:tcPr/>
                </a:tc>
                <a:tc gridSpan="2">
                  <a:txBody>
                    <a:bodyPr/>
                    <a:lstStyle/>
                    <a:p>
                      <a:pPr algn="ctr"/>
                      <a:r>
                        <a:rPr lang="en-US" dirty="0"/>
                        <a:t>1.04 (0.60-1.79)</a:t>
                      </a:r>
                    </a:p>
                  </a:txBody>
                  <a:tcPr/>
                </a:tc>
                <a:tc hMerge="1">
                  <a:txBody>
                    <a:bodyPr/>
                    <a:lstStyle/>
                    <a:p>
                      <a:pPr algn="ctr"/>
                      <a:endParaRPr lang="en-US"/>
                    </a:p>
                  </a:txBody>
                  <a:tcPr/>
                </a:tc>
                <a:extLst>
                  <a:ext uri="{0D108BD9-81ED-4DB2-BD59-A6C34878D82A}">
                    <a16:rowId xmlns:a16="http://schemas.microsoft.com/office/drawing/2014/main" val="4069389184"/>
                  </a:ext>
                </a:extLst>
              </a:tr>
            </a:tbl>
          </a:graphicData>
        </a:graphic>
      </p:graphicFrame>
      <p:sp>
        <p:nvSpPr>
          <p:cNvPr id="3" name="Footer Placeholder 2">
            <a:extLst>
              <a:ext uri="{FF2B5EF4-FFF2-40B4-BE49-F238E27FC236}">
                <a16:creationId xmlns:a16="http://schemas.microsoft.com/office/drawing/2014/main" id="{6E53B6AB-32B7-D81D-ABBB-73D1E8B211D1}"/>
              </a:ext>
            </a:extLst>
          </p:cNvPr>
          <p:cNvSpPr>
            <a:spLocks noGrp="1"/>
          </p:cNvSpPr>
          <p:nvPr>
            <p:ph type="ftr" sz="quarter" idx="10"/>
          </p:nvPr>
        </p:nvSpPr>
        <p:spPr/>
        <p:txBody>
          <a:bodyPr/>
          <a:lstStyle/>
          <a:p>
            <a:r>
              <a:rPr lang="en-US" dirty="0" err="1"/>
              <a:t>mos</a:t>
            </a:r>
            <a:r>
              <a:rPr lang="en-US" dirty="0"/>
              <a:t>, months; NR, not reached; OS, overall survival.</a:t>
            </a:r>
            <a:br>
              <a:rPr lang="en-US" dirty="0"/>
            </a:br>
            <a:r>
              <a:rPr lang="en-US" dirty="0" err="1"/>
              <a:t>Mitsudomi</a:t>
            </a:r>
            <a:r>
              <a:rPr lang="en-US" dirty="0"/>
              <a:t> T, et al. IASLC WCLC 2025. Abstract OA02.03.</a:t>
            </a:r>
          </a:p>
        </p:txBody>
      </p:sp>
    </p:spTree>
    <p:extLst>
      <p:ext uri="{BB962C8B-B14F-4D97-AF65-F5344CB8AC3E}">
        <p14:creationId xmlns:p14="http://schemas.microsoft.com/office/powerpoint/2010/main" val="1414805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1190D-2735-80B9-FF4B-5B0F219560B8}"/>
              </a:ext>
            </a:extLst>
          </p:cNvPr>
          <p:cNvSpPr>
            <a:spLocks noGrp="1"/>
          </p:cNvSpPr>
          <p:nvPr>
            <p:ph type="title"/>
          </p:nvPr>
        </p:nvSpPr>
        <p:spPr/>
        <p:txBody>
          <a:bodyPr/>
          <a:lstStyle/>
          <a:p>
            <a:r>
              <a:rPr lang="en-US"/>
              <a:t>CheckMate 816: 5-Year OS by Surgical Outcomes in Patients With Definitive Surgery </a:t>
            </a:r>
          </a:p>
        </p:txBody>
      </p:sp>
      <p:graphicFrame>
        <p:nvGraphicFramePr>
          <p:cNvPr id="5" name="Content Placeholder 4">
            <a:extLst>
              <a:ext uri="{FF2B5EF4-FFF2-40B4-BE49-F238E27FC236}">
                <a16:creationId xmlns:a16="http://schemas.microsoft.com/office/drawing/2014/main" id="{E8CF62AC-29F1-FA38-F96C-46B2B4C8D4DF}"/>
              </a:ext>
            </a:extLst>
          </p:cNvPr>
          <p:cNvGraphicFramePr>
            <a:graphicFrameLocks noGrp="1"/>
          </p:cNvGraphicFramePr>
          <p:nvPr>
            <p:ph idx="1"/>
          </p:nvPr>
        </p:nvGraphicFramePr>
        <p:xfrm>
          <a:off x="838200" y="1825625"/>
          <a:ext cx="10515600" cy="3281680"/>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4136082124"/>
                    </a:ext>
                  </a:extLst>
                </a:gridCol>
                <a:gridCol w="1752600">
                  <a:extLst>
                    <a:ext uri="{9D8B030D-6E8A-4147-A177-3AD203B41FA5}">
                      <a16:colId xmlns:a16="http://schemas.microsoft.com/office/drawing/2014/main" val="883978039"/>
                    </a:ext>
                  </a:extLst>
                </a:gridCol>
                <a:gridCol w="1752600">
                  <a:extLst>
                    <a:ext uri="{9D8B030D-6E8A-4147-A177-3AD203B41FA5}">
                      <a16:colId xmlns:a16="http://schemas.microsoft.com/office/drawing/2014/main" val="3576686638"/>
                    </a:ext>
                  </a:extLst>
                </a:gridCol>
                <a:gridCol w="1752600">
                  <a:extLst>
                    <a:ext uri="{9D8B030D-6E8A-4147-A177-3AD203B41FA5}">
                      <a16:colId xmlns:a16="http://schemas.microsoft.com/office/drawing/2014/main" val="1122730118"/>
                    </a:ext>
                  </a:extLst>
                </a:gridCol>
                <a:gridCol w="1752600">
                  <a:extLst>
                    <a:ext uri="{9D8B030D-6E8A-4147-A177-3AD203B41FA5}">
                      <a16:colId xmlns:a16="http://schemas.microsoft.com/office/drawing/2014/main" val="3538024600"/>
                    </a:ext>
                  </a:extLst>
                </a:gridCol>
                <a:gridCol w="1752600">
                  <a:extLst>
                    <a:ext uri="{9D8B030D-6E8A-4147-A177-3AD203B41FA5}">
                      <a16:colId xmlns:a16="http://schemas.microsoft.com/office/drawing/2014/main" val="44567820"/>
                    </a:ext>
                  </a:extLst>
                </a:gridCol>
              </a:tblGrid>
              <a:tr h="370840">
                <a:tc rowSpan="3">
                  <a:txBody>
                    <a:bodyPr/>
                    <a:lstStyle/>
                    <a:p>
                      <a:endParaRPr lang="en-US" sz="1400">
                        <a:latin typeface="Arial" panose="020B0604020202020204" pitchFamily="34" charset="0"/>
                        <a:cs typeface="Arial" panose="020B0604020202020204" pitchFamily="34" charset="0"/>
                      </a:endParaRPr>
                    </a:p>
                    <a:p>
                      <a:endParaRPr lang="en-US" sz="1400">
                        <a:latin typeface="Arial" panose="020B0604020202020204" pitchFamily="34" charset="0"/>
                        <a:cs typeface="Arial" panose="020B0604020202020204" pitchFamily="34" charset="0"/>
                      </a:endParaRPr>
                    </a:p>
                    <a:p>
                      <a:endParaRPr lang="en-US" sz="1400">
                        <a:latin typeface="Arial" panose="020B0604020202020204" pitchFamily="34" charset="0"/>
                        <a:cs typeface="Arial" panose="020B0604020202020204" pitchFamily="34" charset="0"/>
                      </a:endParaRPr>
                    </a:p>
                    <a:p>
                      <a:endParaRPr lang="en-US" sz="1400">
                        <a:latin typeface="Arial" panose="020B0604020202020204" pitchFamily="34" charset="0"/>
                        <a:cs typeface="Arial" panose="020B0604020202020204" pitchFamily="34" charset="0"/>
                      </a:endParaRP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Measure</a:t>
                      </a:r>
                    </a:p>
                  </a:txBody>
                  <a:tcPr/>
                </a:tc>
                <a:tc gridSpan="5">
                  <a:txBody>
                    <a:bodyPr/>
                    <a:lstStyle/>
                    <a:p>
                      <a:r>
                        <a:rPr lang="en-US" sz="1400">
                          <a:latin typeface="Arial" panose="020B0604020202020204" pitchFamily="34" charset="0"/>
                          <a:cs typeface="Arial" panose="020B0604020202020204" pitchFamily="34" charset="0"/>
                        </a:rPr>
                        <a:t>Nivolumab + Chemotherapy Versus Chemotherapy</a:t>
                      </a:r>
                    </a:p>
                  </a:txBody>
                  <a:tcPr>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72223896"/>
                  </a:ext>
                </a:extLst>
              </a:tr>
              <a:tr h="370840">
                <a:tc vMerge="1">
                  <a:txBody>
                    <a:bodyPr/>
                    <a:lstStyle/>
                    <a:p>
                      <a:endParaRPr lang="en-US" sz="1600">
                        <a:latin typeface="Arial" panose="020B0604020202020204" pitchFamily="34" charset="0"/>
                        <a:cs typeface="Arial" panose="020B0604020202020204" pitchFamily="34" charset="0"/>
                      </a:endParaRPr>
                    </a:p>
                  </a:txBody>
                  <a:tcPr/>
                </a:tc>
                <a:tc gridSpan="2">
                  <a:txBody>
                    <a:bodyPr/>
                    <a:lstStyle/>
                    <a:p>
                      <a:pPr algn="ctr"/>
                      <a:r>
                        <a:rPr lang="en-US" sz="1400" b="1">
                          <a:solidFill>
                            <a:schemeClr val="bg1"/>
                          </a:solidFill>
                          <a:latin typeface="Arial" panose="020B0604020202020204" pitchFamily="34" charset="0"/>
                          <a:cs typeface="Arial" panose="020B0604020202020204" pitchFamily="34" charset="0"/>
                        </a:rPr>
                        <a:t>Surgical Approach</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0070C0"/>
                    </a:solidFill>
                  </a:tcPr>
                </a:tc>
                <a:tc hMerge="1">
                  <a:txBody>
                    <a:bodyPr/>
                    <a:lstStyle/>
                    <a:p>
                      <a:endParaRPr lang="en-US"/>
                    </a:p>
                  </a:txBody>
                  <a:tcPr/>
                </a:tc>
                <a:tc gridSpan="2">
                  <a:txBody>
                    <a:bodyPr/>
                    <a:lstStyle/>
                    <a:p>
                      <a:pPr algn="ctr"/>
                      <a:r>
                        <a:rPr lang="en-US" sz="1400" b="1">
                          <a:solidFill>
                            <a:schemeClr val="bg1"/>
                          </a:solidFill>
                          <a:latin typeface="Arial" panose="020B0604020202020204" pitchFamily="34" charset="0"/>
                          <a:cs typeface="Arial" panose="020B0604020202020204" pitchFamily="34" charset="0"/>
                        </a:rPr>
                        <a:t>Extent of </a:t>
                      </a:r>
                      <a:r>
                        <a:rPr lang="en-US" sz="1400" b="1" err="1">
                          <a:solidFill>
                            <a:schemeClr val="bg1"/>
                          </a:solidFill>
                          <a:latin typeface="Arial" panose="020B0604020202020204" pitchFamily="34" charset="0"/>
                          <a:cs typeface="Arial" panose="020B0604020202020204" pitchFamily="34" charset="0"/>
                        </a:rPr>
                        <a:t>Resection</a:t>
                      </a:r>
                      <a:r>
                        <a:rPr lang="en-US" sz="1400" b="1" baseline="30000" err="1">
                          <a:solidFill>
                            <a:schemeClr val="bg1"/>
                          </a:solidFill>
                          <a:latin typeface="Arial" panose="020B0604020202020204" pitchFamily="34" charset="0"/>
                          <a:cs typeface="Arial" panose="020B0604020202020204" pitchFamily="34" charset="0"/>
                        </a:rPr>
                        <a:t>a</a:t>
                      </a:r>
                      <a:endParaRPr lang="en-US" sz="1400" b="1">
                        <a:solidFill>
                          <a:schemeClr val="bg1"/>
                        </a:solidFill>
                        <a:latin typeface="Arial" panose="020B0604020202020204" pitchFamily="34" charset="0"/>
                        <a:cs typeface="Arial" panose="020B0604020202020204" pitchFamily="34" charset="0"/>
                      </a:endParaRPr>
                    </a:p>
                  </a:txBody>
                  <a:tcPr>
                    <a:lnT w="12700" cap="flat" cmpd="sng" algn="ctr">
                      <a:solidFill>
                        <a:schemeClr val="bg1"/>
                      </a:solidFill>
                      <a:prstDash val="solid"/>
                      <a:round/>
                      <a:headEnd type="none" w="med" len="med"/>
                      <a:tailEnd type="none" w="med" len="med"/>
                    </a:lnT>
                    <a:solidFill>
                      <a:srgbClr val="0070C0"/>
                    </a:solidFill>
                  </a:tcPr>
                </a:tc>
                <a:tc hMerge="1">
                  <a:txBody>
                    <a:bodyPr/>
                    <a:lstStyle/>
                    <a:p>
                      <a:endParaRPr lang="en-US"/>
                    </a:p>
                  </a:txBody>
                  <a:tcPr/>
                </a:tc>
                <a:tc>
                  <a:txBody>
                    <a:bodyPr/>
                    <a:lstStyle/>
                    <a:p>
                      <a:pPr algn="ctr"/>
                      <a:r>
                        <a:rPr lang="en-US" sz="1400" b="1">
                          <a:solidFill>
                            <a:schemeClr val="bg1"/>
                          </a:solidFill>
                          <a:latin typeface="Arial" panose="020B0604020202020204" pitchFamily="34" charset="0"/>
                          <a:cs typeface="Arial" panose="020B0604020202020204" pitchFamily="34" charset="0"/>
                        </a:rPr>
                        <a:t>Completeness of Resection</a:t>
                      </a:r>
                    </a:p>
                  </a:txBody>
                  <a:tcPr>
                    <a:lnT w="12700" cap="flat" cmpd="sng" algn="ctr">
                      <a:solidFill>
                        <a:schemeClr val="bg1"/>
                      </a:solidFill>
                      <a:prstDash val="solid"/>
                      <a:round/>
                      <a:headEnd type="none" w="med" len="med"/>
                      <a:tailEnd type="none" w="med" len="med"/>
                    </a:lnT>
                    <a:solidFill>
                      <a:srgbClr val="0070C0"/>
                    </a:solidFill>
                  </a:tcPr>
                </a:tc>
                <a:extLst>
                  <a:ext uri="{0D108BD9-81ED-4DB2-BD59-A6C34878D82A}">
                    <a16:rowId xmlns:a16="http://schemas.microsoft.com/office/drawing/2014/main" val="226566668"/>
                  </a:ext>
                </a:extLst>
              </a:tr>
              <a:tr h="370840">
                <a:tc vMerge="1">
                  <a:txBody>
                    <a:bodyPr/>
                    <a:lstStyle/>
                    <a:p>
                      <a:endParaRPr lang="en-US" sz="1600">
                        <a:latin typeface="Arial" panose="020B0604020202020204" pitchFamily="34" charset="0"/>
                        <a:cs typeface="Arial" panose="020B0604020202020204" pitchFamily="34" charset="0"/>
                      </a:endParaRPr>
                    </a:p>
                  </a:txBody>
                  <a:tcPr/>
                </a:tc>
                <a:tc>
                  <a:txBody>
                    <a:bodyPr/>
                    <a:lstStyle/>
                    <a:p>
                      <a:pPr algn="ctr"/>
                      <a:r>
                        <a:rPr lang="en-US" sz="1400" b="1">
                          <a:solidFill>
                            <a:schemeClr val="bg1"/>
                          </a:solidFill>
                          <a:latin typeface="Arial" panose="020B0604020202020204" pitchFamily="34" charset="0"/>
                          <a:cs typeface="Arial" panose="020B0604020202020204" pitchFamily="34" charset="0"/>
                        </a:rPr>
                        <a:t>Minimally </a:t>
                      </a:r>
                      <a:r>
                        <a:rPr lang="en-US" sz="1400" b="1" err="1">
                          <a:solidFill>
                            <a:schemeClr val="bg1"/>
                          </a:solidFill>
                          <a:latin typeface="Arial" panose="020B0604020202020204" pitchFamily="34" charset="0"/>
                          <a:cs typeface="Arial" panose="020B0604020202020204" pitchFamily="34" charset="0"/>
                        </a:rPr>
                        <a:t>Invasive</a:t>
                      </a:r>
                      <a:r>
                        <a:rPr lang="en-US" sz="1400" b="1" baseline="30000" err="1">
                          <a:solidFill>
                            <a:schemeClr val="bg1"/>
                          </a:solidFill>
                          <a:latin typeface="Arial" panose="020B0604020202020204" pitchFamily="34" charset="0"/>
                          <a:cs typeface="Arial" panose="020B0604020202020204" pitchFamily="34" charset="0"/>
                        </a:rPr>
                        <a:t>b</a:t>
                      </a:r>
                      <a:endParaRPr lang="en-US" sz="1400" b="1">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rgbClr val="0070C0"/>
                    </a:solidFill>
                  </a:tcPr>
                </a:tc>
                <a:tc>
                  <a:txBody>
                    <a:bodyPr/>
                    <a:lstStyle/>
                    <a:p>
                      <a:pPr algn="ctr"/>
                      <a:r>
                        <a:rPr lang="en-US" sz="1400" b="1">
                          <a:solidFill>
                            <a:schemeClr val="bg1"/>
                          </a:solidFill>
                          <a:latin typeface="Arial" panose="020B0604020202020204" pitchFamily="34" charset="0"/>
                          <a:cs typeface="Arial" panose="020B0604020202020204" pitchFamily="34" charset="0"/>
                        </a:rPr>
                        <a:t>Thoracotomy or </a:t>
                      </a:r>
                      <a:r>
                        <a:rPr lang="en-US" sz="1400" b="1" err="1">
                          <a:solidFill>
                            <a:schemeClr val="bg1"/>
                          </a:solidFill>
                          <a:latin typeface="Arial" panose="020B0604020202020204" pitchFamily="34" charset="0"/>
                          <a:cs typeface="Arial" panose="020B0604020202020204" pitchFamily="34" charset="0"/>
                        </a:rPr>
                        <a:t>Conversion</a:t>
                      </a:r>
                      <a:r>
                        <a:rPr lang="en-US" sz="1400" b="1" baseline="30000" err="1">
                          <a:solidFill>
                            <a:schemeClr val="bg1"/>
                          </a:solidFill>
                          <a:latin typeface="Arial" panose="020B0604020202020204" pitchFamily="34" charset="0"/>
                          <a:cs typeface="Arial" panose="020B0604020202020204" pitchFamily="34" charset="0"/>
                        </a:rPr>
                        <a:t>c</a:t>
                      </a:r>
                      <a:endParaRPr lang="en-US" sz="1400" b="1">
                        <a:solidFill>
                          <a:schemeClr val="bg1"/>
                        </a:solidFill>
                        <a:latin typeface="Arial" panose="020B0604020202020204" pitchFamily="34" charset="0"/>
                        <a:cs typeface="Arial" panose="020B0604020202020204" pitchFamily="34" charset="0"/>
                      </a:endParaRPr>
                    </a:p>
                  </a:txBody>
                  <a:tcPr>
                    <a:lnB w="38100" cap="flat" cmpd="sng" algn="ctr">
                      <a:solidFill>
                        <a:schemeClr val="bg1"/>
                      </a:solidFill>
                      <a:prstDash val="solid"/>
                      <a:round/>
                      <a:headEnd type="none" w="med" len="med"/>
                      <a:tailEnd type="none" w="med" len="med"/>
                    </a:lnB>
                    <a:solidFill>
                      <a:srgbClr val="0070C0"/>
                    </a:solidFill>
                  </a:tcPr>
                </a:tc>
                <a:tc>
                  <a:txBody>
                    <a:bodyPr/>
                    <a:lstStyle/>
                    <a:p>
                      <a:pPr algn="ctr"/>
                      <a:r>
                        <a:rPr lang="en-US" sz="1400" b="1">
                          <a:solidFill>
                            <a:schemeClr val="bg1"/>
                          </a:solidFill>
                          <a:latin typeface="Arial" panose="020B0604020202020204" pitchFamily="34" charset="0"/>
                          <a:cs typeface="Arial" panose="020B0604020202020204" pitchFamily="34" charset="0"/>
                        </a:rPr>
                        <a:t>Lobectomy</a:t>
                      </a:r>
                    </a:p>
                  </a:txBody>
                  <a:tcPr>
                    <a:lnB w="38100" cap="flat" cmpd="sng" algn="ctr">
                      <a:solidFill>
                        <a:schemeClr val="bg1"/>
                      </a:solidFill>
                      <a:prstDash val="solid"/>
                      <a:round/>
                      <a:headEnd type="none" w="med" len="med"/>
                      <a:tailEnd type="none" w="med" len="med"/>
                    </a:lnB>
                    <a:solidFill>
                      <a:srgbClr val="0070C0"/>
                    </a:solidFill>
                  </a:tcPr>
                </a:tc>
                <a:tc>
                  <a:txBody>
                    <a:bodyPr/>
                    <a:lstStyle/>
                    <a:p>
                      <a:pPr algn="ctr"/>
                      <a:r>
                        <a:rPr lang="en-US" sz="1400" b="1">
                          <a:solidFill>
                            <a:schemeClr val="bg1"/>
                          </a:solidFill>
                          <a:latin typeface="Arial" panose="020B0604020202020204" pitchFamily="34" charset="0"/>
                          <a:cs typeface="Arial" panose="020B0604020202020204" pitchFamily="34" charset="0"/>
                        </a:rPr>
                        <a:t>Pneumonectomy</a:t>
                      </a:r>
                    </a:p>
                  </a:txBody>
                  <a:tcPr>
                    <a:lnB w="38100" cap="flat" cmpd="sng" algn="ctr">
                      <a:solidFill>
                        <a:schemeClr val="bg1"/>
                      </a:solidFill>
                      <a:prstDash val="solid"/>
                      <a:round/>
                      <a:headEnd type="none" w="med" len="med"/>
                      <a:tailEnd type="none" w="med" len="med"/>
                    </a:lnB>
                    <a:solidFill>
                      <a:srgbClr val="0070C0"/>
                    </a:solidFill>
                  </a:tcPr>
                </a:tc>
                <a:tc>
                  <a:txBody>
                    <a:bodyPr/>
                    <a:lstStyle/>
                    <a:p>
                      <a:pPr algn="ctr"/>
                      <a:r>
                        <a:rPr lang="en-US" sz="1400" b="1">
                          <a:solidFill>
                            <a:schemeClr val="bg1"/>
                          </a:solidFill>
                          <a:latin typeface="Arial" panose="020B0604020202020204" pitchFamily="34" charset="0"/>
                          <a:cs typeface="Arial" panose="020B0604020202020204" pitchFamily="34" charset="0"/>
                        </a:rPr>
                        <a:t>R0</a:t>
                      </a:r>
                    </a:p>
                  </a:txBody>
                  <a:tcPr>
                    <a:lnB w="38100"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val="1461399247"/>
                  </a:ext>
                </a:extLst>
              </a:tr>
              <a:tr h="370840">
                <a:tc>
                  <a:txBody>
                    <a:bodyPr/>
                    <a:lstStyle/>
                    <a:p>
                      <a:r>
                        <a:rPr lang="en-US" sz="1400">
                          <a:latin typeface="Arial" panose="020B0604020202020204" pitchFamily="34" charset="0"/>
                          <a:cs typeface="Arial" panose="020B0604020202020204" pitchFamily="34" charset="0"/>
                        </a:rPr>
                        <a:t>N</a:t>
                      </a:r>
                    </a:p>
                  </a:txBody>
                  <a:tcPr/>
                </a:tc>
                <a:tc>
                  <a:txBody>
                    <a:bodyPr/>
                    <a:lstStyle/>
                    <a:p>
                      <a:pPr algn="ctr"/>
                      <a:r>
                        <a:rPr lang="en-US" sz="1400">
                          <a:latin typeface="Arial" panose="020B0604020202020204" pitchFamily="34" charset="0"/>
                          <a:cs typeface="Arial" panose="020B0604020202020204" pitchFamily="34" charset="0"/>
                        </a:rPr>
                        <a:t>44 vs 29</a:t>
                      </a:r>
                    </a:p>
                  </a:txBody>
                  <a:tcPr>
                    <a:lnT w="38100" cap="flat" cmpd="sng" algn="ctr">
                      <a:solidFill>
                        <a:schemeClr val="bg1"/>
                      </a:solidFill>
                      <a:prstDash val="solid"/>
                      <a:round/>
                      <a:headEnd type="none" w="med" len="med"/>
                      <a:tailEnd type="none" w="med" len="med"/>
                    </a:lnT>
                  </a:tcPr>
                </a:tc>
                <a:tc>
                  <a:txBody>
                    <a:bodyPr/>
                    <a:lstStyle/>
                    <a:p>
                      <a:pPr algn="ctr"/>
                      <a:r>
                        <a:rPr lang="en-US" sz="1400">
                          <a:latin typeface="Arial" panose="020B0604020202020204" pitchFamily="34" charset="0"/>
                          <a:cs typeface="Arial" panose="020B0604020202020204" pitchFamily="34" charset="0"/>
                        </a:rPr>
                        <a:t>105 vs 106</a:t>
                      </a:r>
                    </a:p>
                  </a:txBody>
                  <a:tcPr>
                    <a:lnT w="38100" cap="flat" cmpd="sng" algn="ctr">
                      <a:solidFill>
                        <a:schemeClr val="bg1"/>
                      </a:solidFill>
                      <a:prstDash val="solid"/>
                      <a:round/>
                      <a:headEnd type="none" w="med" len="med"/>
                      <a:tailEnd type="none" w="med" len="med"/>
                    </a:lnT>
                  </a:tcPr>
                </a:tc>
                <a:tc>
                  <a:txBody>
                    <a:bodyPr/>
                    <a:lstStyle/>
                    <a:p>
                      <a:pPr algn="ctr"/>
                      <a:r>
                        <a:rPr lang="en-US" sz="1400">
                          <a:latin typeface="Arial" panose="020B0604020202020204" pitchFamily="34" charset="0"/>
                          <a:cs typeface="Arial" panose="020B0604020202020204" pitchFamily="34" charset="0"/>
                        </a:rPr>
                        <a:t>115 vs 82</a:t>
                      </a:r>
                    </a:p>
                  </a:txBody>
                  <a:tcPr>
                    <a:lnT w="38100" cap="flat" cmpd="sng" algn="ctr">
                      <a:solidFill>
                        <a:schemeClr val="bg1"/>
                      </a:solidFill>
                      <a:prstDash val="solid"/>
                      <a:round/>
                      <a:headEnd type="none" w="med" len="med"/>
                      <a:tailEnd type="none" w="med" len="med"/>
                    </a:lnT>
                  </a:tcPr>
                </a:tc>
                <a:tc>
                  <a:txBody>
                    <a:bodyPr/>
                    <a:lstStyle/>
                    <a:p>
                      <a:pPr algn="ctr"/>
                      <a:r>
                        <a:rPr lang="en-US" sz="1400">
                          <a:latin typeface="Arial" panose="020B0604020202020204" pitchFamily="34" charset="0"/>
                          <a:cs typeface="Arial" panose="020B0604020202020204" pitchFamily="34" charset="0"/>
                        </a:rPr>
                        <a:t>25 vs 34</a:t>
                      </a:r>
                    </a:p>
                  </a:txBody>
                  <a:tcPr>
                    <a:lnT w="38100" cap="flat" cmpd="sng" algn="ctr">
                      <a:solidFill>
                        <a:schemeClr val="bg1"/>
                      </a:solidFill>
                      <a:prstDash val="solid"/>
                      <a:round/>
                      <a:headEnd type="none" w="med" len="med"/>
                      <a:tailEnd type="none" w="med" len="med"/>
                    </a:lnT>
                  </a:tcPr>
                </a:tc>
                <a:tc>
                  <a:txBody>
                    <a:bodyPr/>
                    <a:lstStyle/>
                    <a:p>
                      <a:pPr algn="ctr"/>
                      <a:r>
                        <a:rPr lang="en-US" sz="1400">
                          <a:latin typeface="Arial" panose="020B0604020202020204" pitchFamily="34" charset="0"/>
                          <a:cs typeface="Arial" panose="020B0604020202020204" pitchFamily="34" charset="0"/>
                        </a:rPr>
                        <a:t>124 vs 105</a:t>
                      </a:r>
                    </a:p>
                  </a:txBody>
                  <a:tcP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162755947"/>
                  </a:ext>
                </a:extLst>
              </a:tr>
              <a:tr h="370840">
                <a:tc>
                  <a:txBody>
                    <a:bodyPr/>
                    <a:lstStyle/>
                    <a:p>
                      <a:r>
                        <a:rPr lang="en-US" sz="1400" dirty="0">
                          <a:latin typeface="Arial" panose="020B0604020202020204" pitchFamily="34" charset="0"/>
                          <a:cs typeface="Arial" panose="020B0604020202020204" pitchFamily="34" charset="0"/>
                        </a:rPr>
                        <a:t>HR (95% CI)</a:t>
                      </a:r>
                    </a:p>
                  </a:txBody>
                  <a:tcPr/>
                </a:tc>
                <a:tc>
                  <a:txBody>
                    <a:bodyPr/>
                    <a:lstStyle/>
                    <a:p>
                      <a:pPr algn="ctr"/>
                      <a:r>
                        <a:rPr lang="en-US" sz="1400">
                          <a:latin typeface="Arial" panose="020B0604020202020204" pitchFamily="34" charset="0"/>
                          <a:cs typeface="Arial" panose="020B0604020202020204" pitchFamily="34" charset="0"/>
                        </a:rPr>
                        <a:t>Not </a:t>
                      </a:r>
                      <a:r>
                        <a:rPr lang="en-US" sz="1400" err="1">
                          <a:latin typeface="Arial" panose="020B0604020202020204" pitchFamily="34" charset="0"/>
                          <a:cs typeface="Arial" panose="020B0604020202020204" pitchFamily="34" charset="0"/>
                        </a:rPr>
                        <a:t>calculated</a:t>
                      </a:r>
                      <a:r>
                        <a:rPr lang="en-US" sz="1400" baseline="30000" err="1">
                          <a:latin typeface="Arial" panose="020B0604020202020204" pitchFamily="34" charset="0"/>
                          <a:cs typeface="Arial" panose="020B0604020202020204" pitchFamily="34" charset="0"/>
                        </a:rPr>
                        <a:t>d</a:t>
                      </a:r>
                      <a:endParaRPr lang="en-US" sz="140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0.81 (0.53-1.26)</a:t>
                      </a:r>
                    </a:p>
                  </a:txBody>
                  <a:tcPr/>
                </a:tc>
                <a:tc>
                  <a:txBody>
                    <a:bodyPr/>
                    <a:lstStyle/>
                    <a:p>
                      <a:pPr algn="ctr"/>
                      <a:r>
                        <a:rPr lang="en-US" sz="1400">
                          <a:latin typeface="Arial" panose="020B0604020202020204" pitchFamily="34" charset="0"/>
                          <a:cs typeface="Arial" panose="020B0604020202020204" pitchFamily="34" charset="0"/>
                        </a:rPr>
                        <a:t>0.79 (0.48-1.31)</a:t>
                      </a:r>
                    </a:p>
                  </a:txBody>
                  <a:tcPr/>
                </a:tc>
                <a:tc>
                  <a:txBody>
                    <a:bodyPr/>
                    <a:lstStyle/>
                    <a:p>
                      <a:pPr algn="ctr"/>
                      <a:r>
                        <a:rPr lang="en-US" sz="1400">
                          <a:latin typeface="Arial" panose="020B0604020202020204" pitchFamily="34" charset="0"/>
                          <a:cs typeface="Arial" panose="020B0604020202020204" pitchFamily="34" charset="0"/>
                        </a:rPr>
                        <a:t>Not </a:t>
                      </a:r>
                      <a:r>
                        <a:rPr lang="en-US" sz="1400" err="1">
                          <a:latin typeface="Arial" panose="020B0604020202020204" pitchFamily="34" charset="0"/>
                          <a:cs typeface="Arial" panose="020B0604020202020204" pitchFamily="34" charset="0"/>
                        </a:rPr>
                        <a:t>calculated</a:t>
                      </a:r>
                      <a:r>
                        <a:rPr lang="en-US" sz="1400" baseline="30000" err="1">
                          <a:latin typeface="Arial" panose="020B0604020202020204" pitchFamily="34" charset="0"/>
                          <a:cs typeface="Arial" panose="020B0604020202020204" pitchFamily="34" charset="0"/>
                        </a:rPr>
                        <a:t>d</a:t>
                      </a:r>
                      <a:endParaRPr lang="en-US" sz="140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0.65 (0.41-1.01)</a:t>
                      </a:r>
                    </a:p>
                  </a:txBody>
                  <a:tcPr/>
                </a:tc>
                <a:extLst>
                  <a:ext uri="{0D108BD9-81ED-4DB2-BD59-A6C34878D82A}">
                    <a16:rowId xmlns:a16="http://schemas.microsoft.com/office/drawing/2014/main" val="2965747997"/>
                  </a:ext>
                </a:extLst>
              </a:tr>
              <a:tr h="370840">
                <a:tc>
                  <a:txBody>
                    <a:bodyPr/>
                    <a:lstStyle/>
                    <a:p>
                      <a:r>
                        <a:rPr lang="en-US" sz="1400">
                          <a:latin typeface="Arial" panose="020B0604020202020204" pitchFamily="34" charset="0"/>
                          <a:cs typeface="Arial" panose="020B0604020202020204" pitchFamily="34" charset="0"/>
                        </a:rPr>
                        <a:t>5-year OS rate</a:t>
                      </a:r>
                    </a:p>
                  </a:txBody>
                  <a:tcPr/>
                </a:tc>
                <a:tc>
                  <a:txBody>
                    <a:bodyPr/>
                    <a:lstStyle/>
                    <a:p>
                      <a:pPr algn="ctr"/>
                      <a:r>
                        <a:rPr lang="en-US" sz="1400">
                          <a:latin typeface="Arial" panose="020B0604020202020204" pitchFamily="34" charset="0"/>
                          <a:cs typeface="Arial" panose="020B0604020202020204" pitchFamily="34" charset="0"/>
                        </a:rPr>
                        <a:t>89 vs 68</a:t>
                      </a:r>
                    </a:p>
                  </a:txBody>
                  <a:tcPr/>
                </a:tc>
                <a:tc>
                  <a:txBody>
                    <a:bodyPr/>
                    <a:lstStyle/>
                    <a:p>
                      <a:pPr algn="ctr"/>
                      <a:r>
                        <a:rPr lang="en-US" sz="1400">
                          <a:latin typeface="Arial" panose="020B0604020202020204" pitchFamily="34" charset="0"/>
                          <a:cs typeface="Arial" panose="020B0604020202020204" pitchFamily="34" charset="0"/>
                        </a:rPr>
                        <a:t>67 vs 62</a:t>
                      </a:r>
                    </a:p>
                  </a:txBody>
                  <a:tcPr/>
                </a:tc>
                <a:tc>
                  <a:txBody>
                    <a:bodyPr/>
                    <a:lstStyle/>
                    <a:p>
                      <a:pPr algn="ctr"/>
                      <a:r>
                        <a:rPr lang="en-US" sz="1400">
                          <a:latin typeface="Arial" panose="020B0604020202020204" pitchFamily="34" charset="0"/>
                          <a:cs typeface="Arial" panose="020B0604020202020204" pitchFamily="34" charset="0"/>
                        </a:rPr>
                        <a:t>74 vs 67</a:t>
                      </a:r>
                    </a:p>
                  </a:txBody>
                  <a:tcPr/>
                </a:tc>
                <a:tc>
                  <a:txBody>
                    <a:bodyPr/>
                    <a:lstStyle/>
                    <a:p>
                      <a:pPr algn="ctr"/>
                      <a:r>
                        <a:rPr lang="en-US" sz="1400">
                          <a:latin typeface="Arial" panose="020B0604020202020204" pitchFamily="34" charset="0"/>
                          <a:cs typeface="Arial" panose="020B0604020202020204" pitchFamily="34" charset="0"/>
                        </a:rPr>
                        <a:t>80 vs 53</a:t>
                      </a:r>
                    </a:p>
                  </a:txBody>
                  <a:tcPr/>
                </a:tc>
                <a:tc>
                  <a:txBody>
                    <a:bodyPr/>
                    <a:lstStyle/>
                    <a:p>
                      <a:pPr algn="ctr"/>
                      <a:r>
                        <a:rPr lang="en-US" sz="1400" dirty="0">
                          <a:latin typeface="Arial" panose="020B0604020202020204" pitchFamily="34" charset="0"/>
                          <a:cs typeface="Arial" panose="020B0604020202020204" pitchFamily="34" charset="0"/>
                        </a:rPr>
                        <a:t>75 vs 62</a:t>
                      </a:r>
                    </a:p>
                  </a:txBody>
                  <a:tcPr/>
                </a:tc>
                <a:extLst>
                  <a:ext uri="{0D108BD9-81ED-4DB2-BD59-A6C34878D82A}">
                    <a16:rowId xmlns:a16="http://schemas.microsoft.com/office/drawing/2014/main" val="3262325951"/>
                  </a:ext>
                </a:extLst>
              </a:tr>
              <a:tr h="370840">
                <a:tc gridSpan="6">
                  <a:txBody>
                    <a:bodyPr/>
                    <a:lstStyle/>
                    <a:p>
                      <a:r>
                        <a:rPr lang="en-US" sz="1100" baseline="30000" dirty="0" err="1">
                          <a:latin typeface="Arial" panose="020B0604020202020204" pitchFamily="34" charset="0"/>
                          <a:cs typeface="Arial" panose="020B0604020202020204" pitchFamily="34" charset="0"/>
                        </a:rPr>
                        <a:t>a</a:t>
                      </a:r>
                      <a:r>
                        <a:rPr lang="en-US" sz="1100" baseline="0" dirty="0" err="1">
                          <a:latin typeface="Arial" panose="020B0604020202020204" pitchFamily="34" charset="0"/>
                          <a:cs typeface="Arial" panose="020B0604020202020204" pitchFamily="34" charset="0"/>
                        </a:rPr>
                        <a:t>Patients</a:t>
                      </a:r>
                      <a:r>
                        <a:rPr lang="en-US" sz="1100" baseline="0" dirty="0">
                          <a:latin typeface="Arial" panose="020B0604020202020204" pitchFamily="34" charset="0"/>
                          <a:cs typeface="Arial" panose="020B0604020202020204" pitchFamily="34" charset="0"/>
                        </a:rPr>
                        <a:t> may have had ≥1 surgery type.</a:t>
                      </a:r>
                    </a:p>
                    <a:p>
                      <a:r>
                        <a:rPr lang="en-US" sz="1100" baseline="30000" dirty="0" err="1">
                          <a:latin typeface="Arial" panose="020B0604020202020204" pitchFamily="34" charset="0"/>
                          <a:cs typeface="Arial" panose="020B0604020202020204" pitchFamily="34" charset="0"/>
                        </a:rPr>
                        <a:t>b</a:t>
                      </a:r>
                      <a:r>
                        <a:rPr lang="en-US" sz="1100" baseline="0" dirty="0" err="1">
                          <a:latin typeface="Arial" panose="020B0604020202020204" pitchFamily="34" charset="0"/>
                          <a:cs typeface="Arial" panose="020B0604020202020204" pitchFamily="34" charset="0"/>
                        </a:rPr>
                        <a:t>Included</a:t>
                      </a:r>
                      <a:r>
                        <a:rPr lang="en-US" sz="1100" baseline="0" dirty="0">
                          <a:latin typeface="Arial" panose="020B0604020202020204" pitchFamily="34" charset="0"/>
                          <a:cs typeface="Arial" panose="020B0604020202020204" pitchFamily="34" charset="0"/>
                        </a:rPr>
                        <a:t> minimally invasive-</a:t>
                      </a:r>
                      <a:r>
                        <a:rPr lang="en-US" sz="1100" baseline="0" dirty="0" err="1">
                          <a:latin typeface="Arial" panose="020B0604020202020204" pitchFamily="34" charset="0"/>
                          <a:cs typeface="Arial" panose="020B0604020202020204" pitchFamily="34" charset="0"/>
                        </a:rPr>
                        <a:t>thorascopic</a:t>
                      </a:r>
                      <a:r>
                        <a:rPr lang="en-US" sz="1100" baseline="0" dirty="0">
                          <a:latin typeface="Arial" panose="020B0604020202020204" pitchFamily="34" charset="0"/>
                          <a:cs typeface="Arial" panose="020B0604020202020204" pitchFamily="34" charset="0"/>
                        </a:rPr>
                        <a:t>/robotic approaches.</a:t>
                      </a:r>
                    </a:p>
                    <a:p>
                      <a:r>
                        <a:rPr lang="en-US" sz="1100" baseline="30000" dirty="0" err="1">
                          <a:latin typeface="Arial" panose="020B0604020202020204" pitchFamily="34" charset="0"/>
                          <a:cs typeface="Arial" panose="020B0604020202020204" pitchFamily="34" charset="0"/>
                        </a:rPr>
                        <a:t>c</a:t>
                      </a:r>
                      <a:r>
                        <a:rPr lang="en-US" sz="1100" baseline="0" dirty="0" err="1">
                          <a:latin typeface="Arial" panose="020B0604020202020204" pitchFamily="34" charset="0"/>
                          <a:cs typeface="Arial" panose="020B0604020202020204" pitchFamily="34" charset="0"/>
                        </a:rPr>
                        <a:t>Defined</a:t>
                      </a:r>
                      <a:r>
                        <a:rPr lang="en-US" sz="1100" baseline="0" dirty="0">
                          <a:latin typeface="Arial" panose="020B0604020202020204" pitchFamily="34" charset="0"/>
                          <a:cs typeface="Arial" panose="020B0604020202020204" pitchFamily="34" charset="0"/>
                        </a:rPr>
                        <a:t> as conversion from minimally invasive surgery to thoracotomy.</a:t>
                      </a:r>
                    </a:p>
                    <a:p>
                      <a:r>
                        <a:rPr lang="en-US" sz="1100" baseline="30000" dirty="0" err="1">
                          <a:latin typeface="Arial" panose="020B0604020202020204" pitchFamily="34" charset="0"/>
                          <a:cs typeface="Arial" panose="020B0604020202020204" pitchFamily="34" charset="0"/>
                        </a:rPr>
                        <a:t>d</a:t>
                      </a:r>
                      <a:r>
                        <a:rPr lang="en-US" sz="1100" baseline="0" dirty="0" err="1">
                          <a:latin typeface="Arial" panose="020B0604020202020204" pitchFamily="34" charset="0"/>
                          <a:cs typeface="Arial" panose="020B0604020202020204" pitchFamily="34" charset="0"/>
                        </a:rPr>
                        <a:t>HR</a:t>
                      </a:r>
                      <a:r>
                        <a:rPr lang="en-US" sz="1100" baseline="0" dirty="0">
                          <a:latin typeface="Arial" panose="020B0604020202020204" pitchFamily="34" charset="0"/>
                          <a:cs typeface="Arial" panose="020B0604020202020204" pitchFamily="34" charset="0"/>
                        </a:rPr>
                        <a:t> was not calculated due to an insufficient number of events (&lt;10 per arm).</a:t>
                      </a:r>
                      <a:endParaRPr lang="en-US" sz="1100" baseline="30000" dirty="0">
                        <a:latin typeface="Arial" panose="020B0604020202020204" pitchFamily="34" charset="0"/>
                        <a:cs typeface="Arial" panose="020B0604020202020204" pitchFamily="34" charset="0"/>
                      </a:endParaRPr>
                    </a:p>
                  </a:txBody>
                  <a:tcPr/>
                </a:tc>
                <a:tc hMerge="1">
                  <a:txBody>
                    <a:bodyPr/>
                    <a:lstStyle/>
                    <a:p>
                      <a:pPr algn="ctr"/>
                      <a:endParaRPr lang="en-US" sz="1400">
                        <a:latin typeface="Arial" panose="020B0604020202020204" pitchFamily="34" charset="0"/>
                        <a:cs typeface="Arial" panose="020B0604020202020204" pitchFamily="34" charset="0"/>
                      </a:endParaRPr>
                    </a:p>
                  </a:txBody>
                  <a:tcPr/>
                </a:tc>
                <a:tc hMerge="1">
                  <a:txBody>
                    <a:bodyPr/>
                    <a:lstStyle/>
                    <a:p>
                      <a:pPr algn="ctr"/>
                      <a:endParaRPr lang="en-US" sz="1400">
                        <a:latin typeface="Arial" panose="020B0604020202020204" pitchFamily="34" charset="0"/>
                        <a:cs typeface="Arial" panose="020B0604020202020204" pitchFamily="34" charset="0"/>
                      </a:endParaRPr>
                    </a:p>
                  </a:txBody>
                  <a:tcPr/>
                </a:tc>
                <a:tc hMerge="1">
                  <a:txBody>
                    <a:bodyPr/>
                    <a:lstStyle/>
                    <a:p>
                      <a:pPr algn="ctr"/>
                      <a:endParaRPr lang="en-US" sz="1400">
                        <a:latin typeface="Arial" panose="020B0604020202020204" pitchFamily="34" charset="0"/>
                        <a:cs typeface="Arial" panose="020B0604020202020204" pitchFamily="34" charset="0"/>
                      </a:endParaRPr>
                    </a:p>
                  </a:txBody>
                  <a:tcPr/>
                </a:tc>
                <a:tc hMerge="1">
                  <a:txBody>
                    <a:bodyPr/>
                    <a:lstStyle/>
                    <a:p>
                      <a:pPr algn="ctr"/>
                      <a:endParaRPr lang="en-US" sz="1400">
                        <a:latin typeface="Arial" panose="020B0604020202020204" pitchFamily="34" charset="0"/>
                        <a:cs typeface="Arial" panose="020B0604020202020204" pitchFamily="34" charset="0"/>
                      </a:endParaRPr>
                    </a:p>
                  </a:txBody>
                  <a:tcPr/>
                </a:tc>
                <a:tc hMerge="1">
                  <a:txBody>
                    <a:bodyPr/>
                    <a:lstStyle/>
                    <a:p>
                      <a:pPr algn="ctr"/>
                      <a:endParaRPr lang="en-US"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48481203"/>
                  </a:ext>
                </a:extLst>
              </a:tr>
            </a:tbl>
          </a:graphicData>
        </a:graphic>
      </p:graphicFrame>
      <p:sp>
        <p:nvSpPr>
          <p:cNvPr id="4" name="Footer Placeholder 3">
            <a:extLst>
              <a:ext uri="{FF2B5EF4-FFF2-40B4-BE49-F238E27FC236}">
                <a16:creationId xmlns:a16="http://schemas.microsoft.com/office/drawing/2014/main" id="{4B04B2FD-4FE7-22F2-2317-436DD95EB9AF}"/>
              </a:ext>
            </a:extLst>
          </p:cNvPr>
          <p:cNvSpPr>
            <a:spLocks noGrp="1"/>
          </p:cNvSpPr>
          <p:nvPr>
            <p:ph type="ftr" sz="quarter" idx="10"/>
          </p:nvPr>
        </p:nvSpPr>
        <p:spPr/>
        <p:txBody>
          <a:bodyPr/>
          <a:lstStyle/>
          <a:p>
            <a:r>
              <a:rPr lang="en-US" dirty="0"/>
              <a:t>OS, overall survival.</a:t>
            </a:r>
            <a:br>
              <a:rPr lang="en-US" dirty="0"/>
            </a:br>
            <a:r>
              <a:rPr lang="en-US" dirty="0" err="1"/>
              <a:t>Mitsudomi</a:t>
            </a:r>
            <a:r>
              <a:rPr lang="en-US" dirty="0"/>
              <a:t> T, et al. IASLC WCLC 2025. Abstract OA02.03.</a:t>
            </a:r>
          </a:p>
        </p:txBody>
      </p:sp>
    </p:spTree>
    <p:extLst>
      <p:ext uri="{BB962C8B-B14F-4D97-AF65-F5344CB8AC3E}">
        <p14:creationId xmlns:p14="http://schemas.microsoft.com/office/powerpoint/2010/main" val="3401361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0AC693A-A6CA-E9F3-F30A-67B4968F41C3}"/>
              </a:ext>
            </a:extLst>
          </p:cNvPr>
          <p:cNvSpPr>
            <a:spLocks noGrp="1"/>
          </p:cNvSpPr>
          <p:nvPr>
            <p:ph type="title"/>
          </p:nvPr>
        </p:nvSpPr>
        <p:spPr/>
        <p:txBody>
          <a:bodyPr/>
          <a:lstStyle/>
          <a:p>
            <a:r>
              <a:rPr lang="en-US"/>
              <a:t>Neoadjuvant ICI Key Points</a:t>
            </a:r>
          </a:p>
        </p:txBody>
      </p:sp>
      <p:sp>
        <p:nvSpPr>
          <p:cNvPr id="5" name="Text Placeholder 4">
            <a:extLst>
              <a:ext uri="{FF2B5EF4-FFF2-40B4-BE49-F238E27FC236}">
                <a16:creationId xmlns:a16="http://schemas.microsoft.com/office/drawing/2014/main" id="{966DD8D8-E3C1-4B81-8B8B-E13F21F9DBCF}"/>
              </a:ext>
            </a:extLst>
          </p:cNvPr>
          <p:cNvSpPr>
            <a:spLocks noGrp="1"/>
          </p:cNvSpPr>
          <p:nvPr>
            <p:ph idx="1"/>
          </p:nvPr>
        </p:nvSpPr>
        <p:spPr/>
        <p:txBody>
          <a:bodyPr>
            <a:noAutofit/>
          </a:bodyPr>
          <a:lstStyle/>
          <a:p>
            <a:r>
              <a:rPr lang="en-US" sz="2800">
                <a:latin typeface="Arial" panose="020B0604020202020204" pitchFamily="34" charset="0"/>
                <a:cs typeface="Arial" panose="020B0604020202020204" pitchFamily="34" charset="0"/>
              </a:rPr>
              <a:t>Only 3 cycles</a:t>
            </a:r>
          </a:p>
          <a:p>
            <a:r>
              <a:rPr lang="en-US" sz="2800">
                <a:latin typeface="Arial" panose="020B0604020202020204" pitchFamily="34" charset="0"/>
                <a:cs typeface="Arial" panose="020B0604020202020204" pitchFamily="34" charset="0"/>
              </a:rPr>
              <a:t>All patients exposed to ICI</a:t>
            </a:r>
          </a:p>
          <a:p>
            <a:r>
              <a:rPr lang="en-US" sz="2800">
                <a:latin typeface="Arial" panose="020B0604020202020204" pitchFamily="34" charset="0"/>
                <a:cs typeface="Arial" panose="020B0604020202020204" pitchFamily="34" charset="0"/>
              </a:rPr>
              <a:t>PD-L1 </a:t>
            </a:r>
            <a:r>
              <a:rPr lang="en-US"/>
              <a:t>is </a:t>
            </a:r>
            <a:r>
              <a:rPr lang="en-US" sz="2800">
                <a:latin typeface="Arial" panose="020B0604020202020204" pitchFamily="34" charset="0"/>
                <a:cs typeface="Arial" panose="020B0604020202020204" pitchFamily="34" charset="0"/>
              </a:rPr>
              <a:t>important</a:t>
            </a:r>
          </a:p>
          <a:p>
            <a:r>
              <a:rPr lang="en-US" sz="2800">
                <a:latin typeface="Arial" panose="020B0604020202020204" pitchFamily="34" charset="0"/>
                <a:cs typeface="Arial" panose="020B0604020202020204" pitchFamily="34" charset="0"/>
              </a:rPr>
              <a:t>Driver mutations excluded</a:t>
            </a:r>
          </a:p>
          <a:p>
            <a:r>
              <a:rPr lang="en-US"/>
              <a:t>M</a:t>
            </a:r>
            <a:r>
              <a:rPr lang="en-US" sz="2800">
                <a:latin typeface="Arial" panose="020B0604020202020204" pitchFamily="34" charset="0"/>
                <a:cs typeface="Arial" panose="020B0604020202020204" pitchFamily="34" charset="0"/>
              </a:rPr>
              <a:t>ore benefit seen in </a:t>
            </a:r>
            <a:r>
              <a:rPr lang="en-US"/>
              <a:t>S</a:t>
            </a:r>
            <a:r>
              <a:rPr lang="en-US" sz="2800">
                <a:latin typeface="Arial" panose="020B0604020202020204" pitchFamily="34" charset="0"/>
                <a:cs typeface="Arial" panose="020B0604020202020204" pitchFamily="34" charset="0"/>
              </a:rPr>
              <a:t>tage III</a:t>
            </a:r>
          </a:p>
          <a:p>
            <a:r>
              <a:rPr lang="en-US" sz="2800">
                <a:latin typeface="Arial" panose="020B0604020202020204" pitchFamily="34" charset="0"/>
                <a:cs typeface="Arial" panose="020B0604020202020204" pitchFamily="34" charset="0"/>
              </a:rPr>
              <a:t>OS benefit demonstrated</a:t>
            </a:r>
            <a:br>
              <a:rPr lang="en-US" sz="2800">
                <a:solidFill>
                  <a:srgbClr val="026C72"/>
                </a:solidFill>
                <a:latin typeface="Arial" panose="020B0604020202020204" pitchFamily="34" charset="0"/>
                <a:cs typeface="Arial" panose="020B0604020202020204" pitchFamily="34" charset="0"/>
              </a:rPr>
            </a:br>
            <a:endParaRPr lang="en-CH" sz="2800">
              <a:solidFill>
                <a:srgbClr val="026C72"/>
              </a:solidFill>
              <a:latin typeface="Arial" panose="020B0604020202020204" pitchFamily="34" charset="0"/>
              <a:cs typeface="Arial" panose="020B0604020202020204" pitchFamily="34" charset="0"/>
            </a:endParaRPr>
          </a:p>
        </p:txBody>
      </p:sp>
      <p:sp>
        <p:nvSpPr>
          <p:cNvPr id="3" name="Rectangle 1">
            <a:extLst>
              <a:ext uri="{FF2B5EF4-FFF2-40B4-BE49-F238E27FC236}">
                <a16:creationId xmlns:a16="http://schemas.microsoft.com/office/drawing/2014/main" id="{08F590B4-417D-9DDD-E3AC-B839CB041C84}"/>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2" name="TextBox 5">
            <a:extLst>
              <a:ext uri="{FF2B5EF4-FFF2-40B4-BE49-F238E27FC236}">
                <a16:creationId xmlns:a16="http://schemas.microsoft.com/office/drawing/2014/main" id="{E55087B1-49CA-ED3D-EC89-126588892F54}"/>
              </a:ext>
            </a:extLst>
          </p:cNvPr>
          <p:cNvSpPr txBox="1"/>
          <p:nvPr/>
        </p:nvSpPr>
        <p:spPr>
          <a:xfrm>
            <a:off x="1311803" y="6354375"/>
            <a:ext cx="8772525"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ICI, immune checkpoint inhibitor; OS, overall survival; PD-L1, programmed death-ligand 1.</a:t>
            </a:r>
          </a:p>
        </p:txBody>
      </p:sp>
    </p:spTree>
    <p:extLst>
      <p:ext uri="{BB962C8B-B14F-4D97-AF65-F5344CB8AC3E}">
        <p14:creationId xmlns:p14="http://schemas.microsoft.com/office/powerpoint/2010/main" val="2102713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7F0739E-54D5-924B-2158-7BC7B0062DD3}"/>
              </a:ext>
            </a:extLst>
          </p:cNvPr>
          <p:cNvSpPr>
            <a:spLocks noGrp="1"/>
          </p:cNvSpPr>
          <p:nvPr>
            <p:ph type="ctrTitle"/>
          </p:nvPr>
        </p:nvSpPr>
        <p:spPr/>
        <p:txBody>
          <a:bodyPr>
            <a:normAutofit/>
          </a:bodyPr>
          <a:lstStyle/>
          <a:p>
            <a:r>
              <a:rPr lang="en-US" dirty="0"/>
              <a:t>What Can Pure </a:t>
            </a:r>
            <a:br>
              <a:rPr lang="en-US" dirty="0"/>
            </a:br>
            <a:r>
              <a:rPr lang="en-US" dirty="0"/>
              <a:t>Adjuvant Do?</a:t>
            </a:r>
          </a:p>
        </p:txBody>
      </p:sp>
      <p:sp>
        <p:nvSpPr>
          <p:cNvPr id="2" name="Subtitle 1">
            <a:extLst>
              <a:ext uri="{FF2B5EF4-FFF2-40B4-BE49-F238E27FC236}">
                <a16:creationId xmlns:a16="http://schemas.microsoft.com/office/drawing/2014/main" id="{05E9F72D-F040-237C-5F44-DC154CC1B0EC}"/>
              </a:ext>
            </a:extLst>
          </p:cNvPr>
          <p:cNvSpPr>
            <a:spLocks noGrp="1"/>
          </p:cNvSpPr>
          <p:nvPr>
            <p:ph type="subTitle" idx="1"/>
          </p:nvPr>
        </p:nvSpPr>
        <p:spPr/>
        <p:txBody>
          <a:bodyPr/>
          <a:lstStyle/>
          <a:p>
            <a:endParaRPr lang="en-US"/>
          </a:p>
        </p:txBody>
      </p:sp>
      <p:sp>
        <p:nvSpPr>
          <p:cNvPr id="3" name="Rectangle 1">
            <a:extLst>
              <a:ext uri="{FF2B5EF4-FFF2-40B4-BE49-F238E27FC236}">
                <a16:creationId xmlns:a16="http://schemas.microsoft.com/office/drawing/2014/main" id="{08F590B4-417D-9DDD-E3AC-B839CB041C84}"/>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Tree>
    <p:extLst>
      <p:ext uri="{BB962C8B-B14F-4D97-AF65-F5344CB8AC3E}">
        <p14:creationId xmlns:p14="http://schemas.microsoft.com/office/powerpoint/2010/main" val="1959120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320800" y="744828"/>
            <a:ext cx="9550400" cy="1676400"/>
          </a:xfrm>
        </p:spPr>
        <p:txBody>
          <a:bodyPr>
            <a:normAutofit/>
          </a:bodyPr>
          <a:lstStyle/>
          <a:p>
            <a:pPr>
              <a:defRPr/>
            </a:pPr>
            <a:r>
              <a:rPr lang="en-US" sz="4000"/>
              <a:t>DISCLAIMER</a:t>
            </a:r>
          </a:p>
        </p:txBody>
      </p:sp>
      <p:sp>
        <p:nvSpPr>
          <p:cNvPr id="195586" name="Subtitle 2"/>
          <p:cNvSpPr>
            <a:spLocks noGrp="1"/>
          </p:cNvSpPr>
          <p:nvPr>
            <p:ph type="subTitle" idx="1"/>
          </p:nvPr>
        </p:nvSpPr>
        <p:spPr>
          <a:xfrm>
            <a:off x="1320800" y="2421229"/>
            <a:ext cx="9550400" cy="3400022"/>
          </a:xfrm>
        </p:spPr>
        <p:txBody>
          <a:bodyPr vert="horz" lIns="91440" tIns="45720" rIns="91440" bIns="45720" rtlCol="0" anchor="t">
            <a:normAutofit/>
          </a:bodyPr>
          <a:lstStyle/>
          <a:p>
            <a:pPr>
              <a:defRPr/>
            </a:pPr>
            <a:r>
              <a:rPr lang="en-US" sz="1750" dirty="0">
                <a:latin typeface="Arial"/>
                <a:ea typeface="ＭＳ Ｐゴシック"/>
                <a:cs typeface="Arial"/>
              </a:rPr>
              <a:t>This slide deck in its original and unaltered format is for educational purposes and is current as of July 2025. All materials contained herein reflect the views of the faculty, and not those of AXIS Medical Education, the CME provider, or the commercial supporter. Participants have an implied responsibility to use the newly acquired information to enhance patient outcomes and their own professional development. The information presented in this activity is not meant to serve as a guideline for patient management. Any procedures, medications, or other courses of diagnosis or treatment discussed or suggested in this activity should not be used by clinicians without evaluation of their patients</a:t>
            </a:r>
            <a:r>
              <a:rPr lang="ja-JP" altLang="en-US" sz="1750">
                <a:latin typeface="Arial"/>
                <a:ea typeface="ＭＳ Ｐゴシック"/>
                <a:cs typeface="Arial"/>
              </a:rPr>
              <a:t>’</a:t>
            </a:r>
            <a:r>
              <a:rPr lang="en-US" altLang="ja-JP" sz="1750" dirty="0">
                <a:latin typeface="Arial"/>
                <a:ea typeface="ＭＳ Ｐゴシック"/>
                <a:cs typeface="Arial"/>
              </a:rPr>
              <a:t>conditions and possible contraindications and/or dangers in use, review of any applicable manufacturer</a:t>
            </a:r>
            <a:r>
              <a:rPr lang="ja-JP" altLang="en-US" sz="1750">
                <a:latin typeface="Arial"/>
                <a:ea typeface="ＭＳ Ｐゴシック"/>
                <a:cs typeface="Arial"/>
              </a:rPr>
              <a:t>’</a:t>
            </a:r>
            <a:r>
              <a:rPr lang="en-US" altLang="ja-JP" sz="1750" dirty="0">
                <a:latin typeface="Arial"/>
                <a:ea typeface="ＭＳ Ｐゴシック"/>
                <a:cs typeface="Arial"/>
              </a:rPr>
              <a:t>s product information, and comparison with recommendations of other authorities.</a:t>
            </a:r>
            <a:endParaRPr lang="en-US" sz="1750" dirty="0">
              <a:latin typeface="Arial"/>
              <a:ea typeface="ＭＳ Ｐゴシック"/>
              <a:cs typeface="Arial"/>
            </a:endParaRPr>
          </a:p>
        </p:txBody>
      </p:sp>
    </p:spTree>
    <p:extLst>
      <p:ext uri="{BB962C8B-B14F-4D97-AF65-F5344CB8AC3E}">
        <p14:creationId xmlns:p14="http://schemas.microsoft.com/office/powerpoint/2010/main" val="1360948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FBBFE-7374-AEAA-D070-D3AF7C76B4DB}"/>
              </a:ext>
            </a:extLst>
          </p:cNvPr>
          <p:cNvSpPr>
            <a:spLocks noGrp="1"/>
          </p:cNvSpPr>
          <p:nvPr>
            <p:ph type="title"/>
          </p:nvPr>
        </p:nvSpPr>
        <p:spPr/>
        <p:txBody>
          <a:bodyPr vert="horz" lIns="0" tIns="0" rIns="1828800" bIns="0" rtlCol="0" anchor="ctr" anchorCtr="0">
            <a:noAutofit/>
          </a:bodyPr>
          <a:lstStyle>
            <a:lvl1pPr algn="l" defTabSz="914400" rtl="0" eaLnBrk="1" latinLnBrk="0" hangingPunct="1">
              <a:lnSpc>
                <a:spcPct val="100000"/>
              </a:lnSpc>
              <a:spcBef>
                <a:spcPct val="0"/>
              </a:spcBef>
              <a:buNone/>
              <a:defRPr sz="3200" b="1" i="0" kern="1200" cap="none" baseline="0">
                <a:solidFill>
                  <a:schemeClr val="accent1"/>
                </a:solidFill>
                <a:latin typeface="Times New Roman" panose="02020603050405020304" pitchFamily="18" charset="0"/>
                <a:ea typeface="Verdana" panose="020B0604030504040204" pitchFamily="34" charset="0"/>
                <a:cs typeface="Times New Roman" panose="02020603050405020304" pitchFamily="18" charset="0"/>
              </a:defRPr>
            </a:lvl1pPr>
          </a:lstStyle>
          <a:p>
            <a:r>
              <a:rPr lang="en-US" b="0">
                <a:solidFill>
                  <a:schemeClr val="accent2"/>
                </a:solidFill>
                <a:latin typeface="Arial" panose="020B0604020202020204" pitchFamily="34" charset="0"/>
                <a:cs typeface="Arial" panose="020B0604020202020204" pitchFamily="34" charset="0"/>
              </a:rPr>
              <a:t>IMpower010 Study Design</a:t>
            </a:r>
          </a:p>
        </p:txBody>
      </p:sp>
      <p:sp>
        <p:nvSpPr>
          <p:cNvPr id="3" name="Google Shape;155;p5">
            <a:extLst>
              <a:ext uri="{FF2B5EF4-FFF2-40B4-BE49-F238E27FC236}">
                <a16:creationId xmlns:a16="http://schemas.microsoft.com/office/drawing/2014/main" id="{E8FF2CDB-7DE6-4754-8956-D9B457703384}"/>
              </a:ext>
            </a:extLst>
          </p:cNvPr>
          <p:cNvSpPr txBox="1"/>
          <p:nvPr/>
        </p:nvSpPr>
        <p:spPr>
          <a:xfrm>
            <a:off x="720555" y="4077214"/>
            <a:ext cx="3490740" cy="371741"/>
          </a:xfrm>
          <a:prstGeom prst="rect">
            <a:avLst/>
          </a:prstGeom>
          <a:noFill/>
          <a:ln w="19050" cap="flat" cmpd="sng">
            <a:noFill/>
            <a:prstDash val="solid"/>
            <a:miter lim="800000"/>
            <a:headEnd type="none" w="sm" len="sm"/>
            <a:tailEnd type="none" w="sm" len="sm"/>
          </a:ln>
        </p:spPr>
        <p:txBody>
          <a:bodyPr spcFirstLastPara="1" wrap="square" lIns="51359" tIns="25679" rIns="51359" bIns="25679" anchor="t" anchorCtr="0">
            <a:noAutofit/>
          </a:bodyPr>
          <a:lstStyle>
            <a:defPPr>
              <a:defRPr lang="en-US"/>
            </a:defPPr>
            <a:lvl1pPr>
              <a:buClr>
                <a:srgbClr val="000000"/>
              </a:buClr>
              <a:buSzPts val="900"/>
              <a:defRPr b="1" u="sng">
                <a:solidFill>
                  <a:srgbClr val="113468"/>
                </a:solidFill>
                <a:latin typeface="Arial"/>
                <a:ea typeface="Arial"/>
                <a:cs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0"/>
                  </a:ext>
                </a:extLst>
              </a:defRPr>
            </a:lvl1pPr>
          </a:lstStyle>
          <a:p>
            <a:pPr defTabSz="513786"/>
            <a:r>
              <a:rPr lang="en-US" sz="1499" u="none">
                <a:solidFill>
                  <a:srgbClr val="002060"/>
                </a:solidFill>
                <a:latin typeface="Arial" panose="020B0604020202020204" pitchFamily="34" charset="0"/>
              </a:rPr>
              <a:t>Stratification factors</a:t>
            </a:r>
          </a:p>
          <a:p>
            <a:pPr marL="129655" indent="-129655" defTabSz="513786">
              <a:lnSpc>
                <a:spcPct val="110000"/>
              </a:lnSpc>
              <a:buClr>
                <a:srgbClr val="002457"/>
              </a:buClr>
              <a:buSzPct val="87000"/>
              <a:buFont typeface="Arial" panose="020B0604020202020204" pitchFamily="34" charset="0"/>
              <a:buChar char="•"/>
            </a:pPr>
            <a:r>
              <a:rPr lang="en-US" sz="1499" b="0" u="none">
                <a:solidFill>
                  <a:srgbClr val="002060"/>
                </a:solidFill>
                <a:latin typeface="Arial" panose="020B0604020202020204" pitchFamily="34" charset="0"/>
              </a:rPr>
              <a:t>Sex | Stage | Histology | PD-L1 status</a:t>
            </a:r>
          </a:p>
        </p:txBody>
      </p:sp>
      <p:sp>
        <p:nvSpPr>
          <p:cNvPr id="47" name="Google Shape;155;p5">
            <a:extLst>
              <a:ext uri="{FF2B5EF4-FFF2-40B4-BE49-F238E27FC236}">
                <a16:creationId xmlns:a16="http://schemas.microsoft.com/office/drawing/2014/main" id="{6345B111-7583-27C6-364B-AB3C8E0452A9}"/>
              </a:ext>
            </a:extLst>
          </p:cNvPr>
          <p:cNvSpPr txBox="1"/>
          <p:nvPr/>
        </p:nvSpPr>
        <p:spPr>
          <a:xfrm>
            <a:off x="745530" y="5264852"/>
            <a:ext cx="3490736" cy="349335"/>
          </a:xfrm>
          <a:prstGeom prst="rect">
            <a:avLst/>
          </a:prstGeom>
          <a:noFill/>
          <a:ln w="19050" cap="flat" cmpd="sng">
            <a:noFill/>
            <a:prstDash val="solid"/>
            <a:miter lim="800000"/>
            <a:headEnd type="none" w="sm" len="sm"/>
            <a:tailEnd type="none" w="sm" len="sm"/>
          </a:ln>
        </p:spPr>
        <p:txBody>
          <a:bodyPr spcFirstLastPara="1" wrap="square" lIns="51359" tIns="25679" rIns="51359" bIns="25679" anchor="t" anchorCtr="0">
            <a:noAutofit/>
          </a:bodyPr>
          <a:lstStyle>
            <a:defPPr>
              <a:defRPr lang="en-US"/>
            </a:defPPr>
            <a:lvl1pPr>
              <a:buClr>
                <a:srgbClr val="000000"/>
              </a:buClr>
              <a:buSzPts val="900"/>
              <a:defRPr b="1" u="sng">
                <a:solidFill>
                  <a:srgbClr val="113468"/>
                </a:solidFill>
                <a:latin typeface="Arial"/>
                <a:ea typeface="Arial"/>
                <a:cs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0"/>
                  </a:ext>
                </a:extLst>
              </a:defRPr>
            </a:lvl1pPr>
          </a:lstStyle>
          <a:p>
            <a:pPr defTabSz="513786"/>
            <a:r>
              <a:rPr lang="en-US" sz="1499" u="none">
                <a:solidFill>
                  <a:srgbClr val="002060"/>
                </a:solidFill>
                <a:latin typeface="Arial" panose="020B0604020202020204" pitchFamily="34" charset="0"/>
              </a:rPr>
              <a:t>Key secondary endpoints</a:t>
            </a:r>
          </a:p>
          <a:p>
            <a:pPr marL="129655" lvl="1" indent="-129655" defTabSz="513786">
              <a:lnSpc>
                <a:spcPct val="110000"/>
              </a:lnSpc>
              <a:buClr>
                <a:srgbClr val="002060"/>
              </a:buClr>
              <a:buSzPct val="87000"/>
              <a:buFont typeface="Arial" panose="020B0604020202020204" pitchFamily="34" charset="0"/>
              <a:buChar char="•"/>
            </a:pPr>
            <a:r>
              <a:rPr lang="en-US" sz="1499">
                <a:solidFill>
                  <a:srgbClr val="002060"/>
                </a:solidFill>
                <a:latin typeface="Arial" panose="020B0604020202020204" pitchFamily="34" charset="0"/>
              </a:rPr>
              <a:t>OS in ITT </a:t>
            </a:r>
            <a:r>
              <a:rPr lang="en-US" sz="1499">
                <a:solidFill>
                  <a:srgbClr val="002060"/>
                </a:solidFill>
                <a:latin typeface="Arial" panose="020B0604020202020204" pitchFamily="34" charset="0"/>
                <a:cs typeface="Arial" panose="020B0604020202020204" pitchFamily="34" charset="0"/>
              </a:rPr>
              <a:t>| </a:t>
            </a:r>
            <a:r>
              <a:rPr lang="en-US" sz="1499">
                <a:solidFill>
                  <a:srgbClr val="002060"/>
                </a:solidFill>
                <a:latin typeface="Arial" panose="020B0604020202020204" pitchFamily="34" charset="0"/>
              </a:rPr>
              <a:t>Safety </a:t>
            </a:r>
            <a:r>
              <a:rPr lang="en-US" sz="1499">
                <a:solidFill>
                  <a:srgbClr val="002060"/>
                </a:solidFill>
                <a:latin typeface="Arial" panose="020B0604020202020204" pitchFamily="34" charset="0"/>
                <a:cs typeface="Arial" panose="020B0604020202020204" pitchFamily="34" charset="0"/>
              </a:rPr>
              <a:t>| </a:t>
            </a:r>
            <a:r>
              <a:rPr lang="en-US" sz="1499">
                <a:solidFill>
                  <a:srgbClr val="002060"/>
                </a:solidFill>
                <a:latin typeface="Arial" panose="020B0604020202020204" pitchFamily="34" charset="0"/>
              </a:rPr>
              <a:t>Exploratory OS biomarker analyses</a:t>
            </a:r>
          </a:p>
        </p:txBody>
      </p:sp>
      <p:sp>
        <p:nvSpPr>
          <p:cNvPr id="33" name="Google Shape;90;p3">
            <a:extLst>
              <a:ext uri="{FF2B5EF4-FFF2-40B4-BE49-F238E27FC236}">
                <a16:creationId xmlns:a16="http://schemas.microsoft.com/office/drawing/2014/main" id="{BD2EB39B-51DF-91CD-7440-516133B788E8}"/>
              </a:ext>
            </a:extLst>
          </p:cNvPr>
          <p:cNvSpPr/>
          <p:nvPr/>
        </p:nvSpPr>
        <p:spPr>
          <a:xfrm>
            <a:off x="7521442" y="2837659"/>
            <a:ext cx="3077308" cy="576909"/>
          </a:xfrm>
          <a:prstGeom prst="roundRect">
            <a:avLst>
              <a:gd name="adj" fmla="val 16667"/>
            </a:avLst>
          </a:prstGeom>
          <a:solidFill>
            <a:schemeClr val="accent5"/>
          </a:solidFill>
          <a:ln w="9525" cap="flat" cmpd="sng">
            <a:noFill/>
            <a:prstDash val="solid"/>
            <a:round/>
            <a:headEnd type="none" w="sm" len="sm"/>
            <a:tailEnd type="none" w="sm" len="sm"/>
          </a:ln>
        </p:spPr>
        <p:txBody>
          <a:bodyPr spcFirstLastPara="1" wrap="square" lIns="25687" tIns="12839" rIns="25687" bIns="12839" anchor="ctr" anchorCtr="0">
            <a:noAutofit/>
          </a:bodyPr>
          <a:lstStyle/>
          <a:p>
            <a:pPr marL="32117" indent="-32117" algn="ctr"/>
            <a:r>
              <a:rPr lang="en-US" sz="1400">
                <a:solidFill>
                  <a:schemeClr val="bg1"/>
                </a:solidFill>
                <a:latin typeface="Arial" panose="020B0604020202020204" pitchFamily="34" charset="0"/>
                <a:cs typeface="Arial" panose="020B0604020202020204" pitchFamily="34" charset="0"/>
              </a:rPr>
              <a:t>DFS in PD-L1 TC ≥1% </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stage II−IIIA </a:t>
            </a:r>
            <a:r>
              <a:rPr lang="en-US" sz="1400" err="1">
                <a:solidFill>
                  <a:schemeClr val="bg1"/>
                </a:solidFill>
                <a:latin typeface="Arial" panose="020B0604020202020204" pitchFamily="34" charset="0"/>
                <a:cs typeface="Arial" panose="020B0604020202020204" pitchFamily="34" charset="0"/>
              </a:rPr>
              <a:t>population</a:t>
            </a:r>
            <a:r>
              <a:rPr lang="en-US" sz="1400" baseline="30000" err="1">
                <a:solidFill>
                  <a:schemeClr val="bg1"/>
                </a:solidFill>
                <a:latin typeface="Arial" panose="020B0604020202020204" pitchFamily="34" charset="0"/>
                <a:cs typeface="Arial" panose="020B0604020202020204" pitchFamily="34" charset="0"/>
              </a:rPr>
              <a:t>b</a:t>
            </a:r>
            <a:r>
              <a:rPr lang="en-US" sz="2000">
                <a:solidFill>
                  <a:schemeClr val="bg1"/>
                </a:solidFill>
                <a:latin typeface="Arial" panose="020B0604020202020204" pitchFamily="34" charset="0"/>
                <a:cs typeface="Arial" panose="020B0604020202020204" pitchFamily="34" charset="0"/>
              </a:rPr>
              <a:t> </a:t>
            </a:r>
            <a:endParaRPr sz="1400">
              <a:solidFill>
                <a:schemeClr val="bg1"/>
              </a:solidFill>
              <a:latin typeface="Arial" panose="020B0604020202020204" pitchFamily="34" charset="0"/>
              <a:cs typeface="Arial" panose="020B0604020202020204" pitchFamily="34" charset="0"/>
            </a:endParaRPr>
          </a:p>
        </p:txBody>
      </p:sp>
      <p:sp>
        <p:nvSpPr>
          <p:cNvPr id="34" name="Google Shape;91;p3">
            <a:extLst>
              <a:ext uri="{FF2B5EF4-FFF2-40B4-BE49-F238E27FC236}">
                <a16:creationId xmlns:a16="http://schemas.microsoft.com/office/drawing/2014/main" id="{7F1DA3DE-A40E-962C-F371-BAE8B0258A54}"/>
              </a:ext>
            </a:extLst>
          </p:cNvPr>
          <p:cNvSpPr/>
          <p:nvPr/>
        </p:nvSpPr>
        <p:spPr>
          <a:xfrm>
            <a:off x="7521441" y="3762490"/>
            <a:ext cx="3077303" cy="621290"/>
          </a:xfrm>
          <a:prstGeom prst="roundRect">
            <a:avLst>
              <a:gd name="adj" fmla="val 16667"/>
            </a:avLst>
          </a:prstGeom>
          <a:solidFill>
            <a:schemeClr val="accent5"/>
          </a:solidFill>
          <a:ln w="9525" cap="flat" cmpd="sng">
            <a:noFill/>
            <a:prstDash val="solid"/>
            <a:round/>
            <a:headEnd type="none" w="sm" len="sm"/>
            <a:tailEnd type="none" w="sm" len="sm"/>
          </a:ln>
        </p:spPr>
        <p:txBody>
          <a:bodyPr spcFirstLastPara="1" wrap="square" lIns="25687" tIns="12839" rIns="25687" bIns="12839" anchor="ctr" anchorCtr="0">
            <a:noAutofit/>
          </a:bodyPr>
          <a:lstStyle/>
          <a:p>
            <a:pPr marL="32117" indent="-32117" algn="ctr"/>
            <a:r>
              <a:rPr lang="en-US" sz="1400">
                <a:solidFill>
                  <a:schemeClr val="bg1"/>
                </a:solidFill>
                <a:latin typeface="Arial" panose="020B0604020202020204" pitchFamily="34" charset="0"/>
                <a:cs typeface="Arial" panose="020B0604020202020204" pitchFamily="34" charset="0"/>
              </a:rPr>
              <a:t>DFS in all-randomized </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stage II−IIIA </a:t>
            </a:r>
            <a:r>
              <a:rPr lang="en-US" sz="1400" err="1">
                <a:solidFill>
                  <a:schemeClr val="bg1"/>
                </a:solidFill>
                <a:latin typeface="Arial" panose="020B0604020202020204" pitchFamily="34" charset="0"/>
                <a:cs typeface="Arial" panose="020B0604020202020204" pitchFamily="34" charset="0"/>
              </a:rPr>
              <a:t>population</a:t>
            </a:r>
            <a:r>
              <a:rPr lang="en-US" sz="1400" baseline="30000" err="1">
                <a:solidFill>
                  <a:schemeClr val="bg1"/>
                </a:solidFill>
                <a:latin typeface="Arial" panose="020B0604020202020204" pitchFamily="34" charset="0"/>
                <a:cs typeface="Arial" panose="020B0604020202020204" pitchFamily="34" charset="0"/>
              </a:rPr>
              <a:t>b</a:t>
            </a:r>
            <a:endParaRPr sz="1400" baseline="30000">
              <a:solidFill>
                <a:schemeClr val="bg1"/>
              </a:solidFill>
              <a:latin typeface="Arial" panose="020B0604020202020204" pitchFamily="34" charset="0"/>
              <a:cs typeface="Arial" panose="020B0604020202020204" pitchFamily="34" charset="0"/>
            </a:endParaRPr>
          </a:p>
        </p:txBody>
      </p:sp>
      <p:cxnSp>
        <p:nvCxnSpPr>
          <p:cNvPr id="35" name="Google Shape;92;p3">
            <a:extLst>
              <a:ext uri="{FF2B5EF4-FFF2-40B4-BE49-F238E27FC236}">
                <a16:creationId xmlns:a16="http://schemas.microsoft.com/office/drawing/2014/main" id="{3FD6DDED-4840-8453-B0E7-8097AAA2A0D8}"/>
              </a:ext>
            </a:extLst>
          </p:cNvPr>
          <p:cNvCxnSpPr>
            <a:cxnSpLocks/>
            <a:stCxn id="34" idx="2"/>
            <a:endCxn id="37" idx="0"/>
          </p:cNvCxnSpPr>
          <p:nvPr/>
        </p:nvCxnSpPr>
        <p:spPr>
          <a:xfrm>
            <a:off x="9060093" y="4383780"/>
            <a:ext cx="0" cy="335065"/>
          </a:xfrm>
          <a:prstGeom prst="straightConnector1">
            <a:avLst/>
          </a:prstGeom>
          <a:noFill/>
          <a:ln w="57150" cap="flat" cmpd="sng">
            <a:solidFill>
              <a:schemeClr val="dk1"/>
            </a:solidFill>
            <a:prstDash val="solid"/>
            <a:round/>
            <a:headEnd type="none" w="sm" len="sm"/>
            <a:tailEnd type="stealth" w="med" len="med"/>
          </a:ln>
        </p:spPr>
      </p:cxnSp>
      <p:cxnSp>
        <p:nvCxnSpPr>
          <p:cNvPr id="36" name="Google Shape;93;p3">
            <a:extLst>
              <a:ext uri="{FF2B5EF4-FFF2-40B4-BE49-F238E27FC236}">
                <a16:creationId xmlns:a16="http://schemas.microsoft.com/office/drawing/2014/main" id="{DCF8293B-1DDC-052C-1FD7-871C9D0D6E90}"/>
              </a:ext>
            </a:extLst>
          </p:cNvPr>
          <p:cNvCxnSpPr>
            <a:cxnSpLocks/>
            <a:endCxn id="38" idx="0"/>
          </p:cNvCxnSpPr>
          <p:nvPr/>
        </p:nvCxnSpPr>
        <p:spPr>
          <a:xfrm flipV="1">
            <a:off x="9060093" y="5636368"/>
            <a:ext cx="0" cy="24149"/>
          </a:xfrm>
          <a:prstGeom prst="straightConnector1">
            <a:avLst/>
          </a:prstGeom>
          <a:noFill/>
          <a:ln w="57150" cap="flat" cmpd="sng">
            <a:solidFill>
              <a:schemeClr val="dk1"/>
            </a:solidFill>
            <a:prstDash val="solid"/>
            <a:round/>
            <a:headEnd type="none" w="sm" len="sm"/>
            <a:tailEnd type="stealth" w="med" len="med"/>
          </a:ln>
        </p:spPr>
      </p:cxnSp>
      <p:sp>
        <p:nvSpPr>
          <p:cNvPr id="37" name="Google Shape;94;p3">
            <a:extLst>
              <a:ext uri="{FF2B5EF4-FFF2-40B4-BE49-F238E27FC236}">
                <a16:creationId xmlns:a16="http://schemas.microsoft.com/office/drawing/2014/main" id="{AFEB8893-6066-6F48-9A2D-C8409A8C1F18}"/>
              </a:ext>
            </a:extLst>
          </p:cNvPr>
          <p:cNvSpPr/>
          <p:nvPr/>
        </p:nvSpPr>
        <p:spPr>
          <a:xfrm>
            <a:off x="7521441" y="4718845"/>
            <a:ext cx="3077303" cy="576909"/>
          </a:xfrm>
          <a:prstGeom prst="roundRect">
            <a:avLst>
              <a:gd name="adj" fmla="val 16667"/>
            </a:avLst>
          </a:prstGeom>
          <a:solidFill>
            <a:schemeClr val="bg1">
              <a:lumMod val="85000"/>
            </a:schemeClr>
          </a:solidFill>
          <a:ln w="9525" cap="flat" cmpd="sng">
            <a:noFill/>
            <a:prstDash val="solid"/>
            <a:round/>
            <a:headEnd type="none" w="sm" len="sm"/>
            <a:tailEnd type="none" w="sm" len="sm"/>
          </a:ln>
        </p:spPr>
        <p:txBody>
          <a:bodyPr spcFirstLastPara="1" wrap="square" lIns="25687" tIns="12839" rIns="25687" bIns="12839" anchor="ctr" anchorCtr="0">
            <a:noAutofit/>
          </a:bodyPr>
          <a:lstStyle/>
          <a:p>
            <a:pPr marL="32117" indent="-32117" algn="ctr">
              <a:buSzPts val="800"/>
            </a:pPr>
            <a:r>
              <a:rPr lang="en-US" sz="1400">
                <a:solidFill>
                  <a:schemeClr val="dk1"/>
                </a:solidFill>
                <a:latin typeface="Arial" panose="020B0604020202020204" pitchFamily="34" charset="0"/>
                <a:cs typeface="Arial" panose="020B0604020202020204" pitchFamily="34" charset="0"/>
              </a:rPr>
              <a:t>DFS in ITT population (stage IB-IIIA)</a:t>
            </a:r>
            <a:r>
              <a:rPr lang="en-US" sz="1400" baseline="30000">
                <a:solidFill>
                  <a:schemeClr val="dk1"/>
                </a:solidFill>
                <a:latin typeface="Arial" panose="020B0604020202020204" pitchFamily="34" charset="0"/>
                <a:cs typeface="Arial" panose="020B0604020202020204" pitchFamily="34" charset="0"/>
              </a:rPr>
              <a:t>b</a:t>
            </a:r>
            <a:endParaRPr sz="1000">
              <a:latin typeface="Arial" panose="020B0604020202020204" pitchFamily="34" charset="0"/>
              <a:cs typeface="Arial" panose="020B0604020202020204" pitchFamily="34" charset="0"/>
            </a:endParaRPr>
          </a:p>
        </p:txBody>
      </p:sp>
      <p:sp>
        <p:nvSpPr>
          <p:cNvPr id="38" name="Google Shape;95;p3">
            <a:extLst>
              <a:ext uri="{FF2B5EF4-FFF2-40B4-BE49-F238E27FC236}">
                <a16:creationId xmlns:a16="http://schemas.microsoft.com/office/drawing/2014/main" id="{5701551F-053A-7CFD-84A9-9B7B6B6F0E75}"/>
              </a:ext>
            </a:extLst>
          </p:cNvPr>
          <p:cNvSpPr/>
          <p:nvPr/>
        </p:nvSpPr>
        <p:spPr>
          <a:xfrm>
            <a:off x="7521441" y="5636368"/>
            <a:ext cx="3077303" cy="576909"/>
          </a:xfrm>
          <a:prstGeom prst="roundRect">
            <a:avLst>
              <a:gd name="adj" fmla="val 16667"/>
            </a:avLst>
          </a:prstGeom>
          <a:solidFill>
            <a:schemeClr val="lt1"/>
          </a:solidFill>
          <a:ln w="9525" cap="flat" cmpd="sng">
            <a:solidFill>
              <a:schemeClr val="tx1">
                <a:lumMod val="50000"/>
                <a:lumOff val="50000"/>
              </a:schemeClr>
            </a:solidFill>
            <a:prstDash val="solid"/>
            <a:round/>
            <a:headEnd type="none" w="sm" len="sm"/>
            <a:tailEnd type="none" w="sm" len="sm"/>
          </a:ln>
        </p:spPr>
        <p:txBody>
          <a:bodyPr spcFirstLastPara="1" wrap="square" lIns="25687" tIns="12839" rIns="25687" bIns="12839" anchor="ctr" anchorCtr="0">
            <a:noAutofit/>
          </a:bodyPr>
          <a:lstStyle/>
          <a:p>
            <a:pPr marL="32117" indent="-32117" algn="ctr"/>
            <a:r>
              <a:rPr lang="en-US" sz="1400">
                <a:solidFill>
                  <a:schemeClr val="dk1"/>
                </a:solidFill>
                <a:latin typeface="Arial" panose="020B0604020202020204" pitchFamily="34" charset="0"/>
                <a:cs typeface="Arial" panose="020B0604020202020204" pitchFamily="34" charset="0"/>
              </a:rPr>
              <a:t>OS in ITT </a:t>
            </a:r>
            <a:r>
              <a:rPr lang="en-US" sz="1400" err="1">
                <a:solidFill>
                  <a:schemeClr val="dk1"/>
                </a:solidFill>
                <a:latin typeface="Arial" panose="020B0604020202020204" pitchFamily="34" charset="0"/>
                <a:cs typeface="Arial" panose="020B0604020202020204" pitchFamily="34" charset="0"/>
              </a:rPr>
              <a:t>population</a:t>
            </a:r>
            <a:r>
              <a:rPr lang="en-US" sz="1400" baseline="30000" err="1">
                <a:solidFill>
                  <a:schemeClr val="dk1"/>
                </a:solidFill>
                <a:latin typeface="Arial" panose="020B0604020202020204" pitchFamily="34" charset="0"/>
                <a:cs typeface="Arial" panose="020B0604020202020204" pitchFamily="34" charset="0"/>
              </a:rPr>
              <a:t>b</a:t>
            </a:r>
            <a:endParaRPr sz="1400" baseline="30000">
              <a:solidFill>
                <a:schemeClr val="dk1"/>
              </a:solidFill>
              <a:latin typeface="Arial" panose="020B0604020202020204" pitchFamily="34" charset="0"/>
              <a:cs typeface="Arial" panose="020B0604020202020204" pitchFamily="34" charset="0"/>
            </a:endParaRPr>
          </a:p>
        </p:txBody>
      </p:sp>
      <p:sp>
        <p:nvSpPr>
          <p:cNvPr id="32" name="Google Shape;96;p3">
            <a:extLst>
              <a:ext uri="{FF2B5EF4-FFF2-40B4-BE49-F238E27FC236}">
                <a16:creationId xmlns:a16="http://schemas.microsoft.com/office/drawing/2014/main" id="{646D4AA2-1B82-8999-83BB-D9A58BBC7D22}"/>
              </a:ext>
            </a:extLst>
          </p:cNvPr>
          <p:cNvSpPr txBox="1"/>
          <p:nvPr/>
        </p:nvSpPr>
        <p:spPr>
          <a:xfrm>
            <a:off x="7703027" y="5379378"/>
            <a:ext cx="1376310" cy="210595"/>
          </a:xfrm>
          <a:prstGeom prst="rect">
            <a:avLst/>
          </a:prstGeom>
          <a:noFill/>
          <a:ln>
            <a:noFill/>
          </a:ln>
        </p:spPr>
        <p:txBody>
          <a:bodyPr spcFirstLastPara="1" wrap="square" lIns="25687" tIns="12839" rIns="25687" bIns="12839" anchor="t" anchorCtr="0">
            <a:spAutoFit/>
          </a:bodyPr>
          <a:lstStyle/>
          <a:p>
            <a:r>
              <a:rPr lang="en-US" sz="1200" b="1">
                <a:solidFill>
                  <a:schemeClr val="dk1"/>
                </a:solidFill>
                <a:latin typeface="Arial" panose="020B0604020202020204" pitchFamily="34" charset="0"/>
                <a:cs typeface="Arial" panose="020B0604020202020204" pitchFamily="34" charset="0"/>
              </a:rPr>
              <a:t>If positive:</a:t>
            </a:r>
            <a:endParaRPr sz="1200" b="1">
              <a:solidFill>
                <a:schemeClr val="dk1"/>
              </a:solidFill>
              <a:latin typeface="Arial" panose="020B0604020202020204" pitchFamily="34" charset="0"/>
              <a:cs typeface="Arial" panose="020B0604020202020204" pitchFamily="34" charset="0"/>
            </a:endParaRPr>
          </a:p>
        </p:txBody>
      </p:sp>
      <p:cxnSp>
        <p:nvCxnSpPr>
          <p:cNvPr id="39" name="Google Shape;97;p3">
            <a:extLst>
              <a:ext uri="{FF2B5EF4-FFF2-40B4-BE49-F238E27FC236}">
                <a16:creationId xmlns:a16="http://schemas.microsoft.com/office/drawing/2014/main" id="{EFD6DAA0-42DC-CCDA-16C7-D62C55A6F3DE}"/>
              </a:ext>
            </a:extLst>
          </p:cNvPr>
          <p:cNvCxnSpPr>
            <a:cxnSpLocks/>
            <a:stCxn id="33" idx="2"/>
            <a:endCxn id="34" idx="0"/>
          </p:cNvCxnSpPr>
          <p:nvPr/>
        </p:nvCxnSpPr>
        <p:spPr>
          <a:xfrm flipH="1">
            <a:off x="9060093" y="3414568"/>
            <a:ext cx="3" cy="347922"/>
          </a:xfrm>
          <a:prstGeom prst="straightConnector1">
            <a:avLst/>
          </a:prstGeom>
          <a:noFill/>
          <a:ln w="57150" cap="flat" cmpd="sng">
            <a:solidFill>
              <a:schemeClr val="dk1"/>
            </a:solidFill>
            <a:prstDash val="solid"/>
            <a:round/>
            <a:headEnd type="none" w="sm" len="sm"/>
            <a:tailEnd type="stealth" w="med" len="med"/>
          </a:ln>
        </p:spPr>
      </p:cxnSp>
      <p:sp>
        <p:nvSpPr>
          <p:cNvPr id="40" name="Google Shape;98;p3">
            <a:extLst>
              <a:ext uri="{FF2B5EF4-FFF2-40B4-BE49-F238E27FC236}">
                <a16:creationId xmlns:a16="http://schemas.microsoft.com/office/drawing/2014/main" id="{1F48CBD2-09C6-79ED-E474-DE58AC75C50B}"/>
              </a:ext>
            </a:extLst>
          </p:cNvPr>
          <p:cNvSpPr txBox="1"/>
          <p:nvPr/>
        </p:nvSpPr>
        <p:spPr>
          <a:xfrm>
            <a:off x="7703029" y="4460627"/>
            <a:ext cx="1185517" cy="210595"/>
          </a:xfrm>
          <a:prstGeom prst="rect">
            <a:avLst/>
          </a:prstGeom>
          <a:noFill/>
          <a:ln>
            <a:noFill/>
          </a:ln>
        </p:spPr>
        <p:txBody>
          <a:bodyPr spcFirstLastPara="1" wrap="square" lIns="25687" tIns="12839" rIns="25687" bIns="12839" anchor="t" anchorCtr="0">
            <a:spAutoFit/>
          </a:bodyPr>
          <a:lstStyle/>
          <a:p>
            <a:r>
              <a:rPr lang="en-US" sz="1200" b="1">
                <a:solidFill>
                  <a:schemeClr val="dk1"/>
                </a:solidFill>
                <a:latin typeface="Arial" panose="020B0604020202020204" pitchFamily="34" charset="0"/>
                <a:cs typeface="Arial" panose="020B0604020202020204" pitchFamily="34" charset="0"/>
              </a:rPr>
              <a:t>If positive: </a:t>
            </a:r>
            <a:endParaRPr sz="1200" b="1">
              <a:solidFill>
                <a:schemeClr val="dk1"/>
              </a:solidFill>
              <a:latin typeface="Arial" panose="020B0604020202020204" pitchFamily="34" charset="0"/>
              <a:cs typeface="Arial" panose="020B0604020202020204" pitchFamily="34" charset="0"/>
            </a:endParaRPr>
          </a:p>
        </p:txBody>
      </p:sp>
      <p:sp>
        <p:nvSpPr>
          <p:cNvPr id="41" name="Google Shape;99;p3">
            <a:extLst>
              <a:ext uri="{FF2B5EF4-FFF2-40B4-BE49-F238E27FC236}">
                <a16:creationId xmlns:a16="http://schemas.microsoft.com/office/drawing/2014/main" id="{DC0CE365-F722-0341-6CDF-34EF7FE733FF}"/>
              </a:ext>
            </a:extLst>
          </p:cNvPr>
          <p:cNvSpPr txBox="1"/>
          <p:nvPr/>
        </p:nvSpPr>
        <p:spPr>
          <a:xfrm>
            <a:off x="7712625" y="3496182"/>
            <a:ext cx="1185517" cy="210595"/>
          </a:xfrm>
          <a:prstGeom prst="rect">
            <a:avLst/>
          </a:prstGeom>
          <a:noFill/>
          <a:ln>
            <a:noFill/>
          </a:ln>
        </p:spPr>
        <p:txBody>
          <a:bodyPr spcFirstLastPara="1" wrap="square" lIns="25687" tIns="12839" rIns="25687" bIns="12839" anchor="t" anchorCtr="0">
            <a:spAutoFit/>
          </a:bodyPr>
          <a:lstStyle/>
          <a:p>
            <a:r>
              <a:rPr lang="en-US" sz="1200" b="1">
                <a:solidFill>
                  <a:schemeClr val="dk1"/>
                </a:solidFill>
                <a:latin typeface="Arial" panose="020B0604020202020204" pitchFamily="34" charset="0"/>
                <a:cs typeface="Arial" panose="020B0604020202020204" pitchFamily="34" charset="0"/>
              </a:rPr>
              <a:t>If positive: </a:t>
            </a:r>
            <a:endParaRPr sz="1200" b="1">
              <a:solidFill>
                <a:schemeClr val="dk1"/>
              </a:solidFill>
              <a:latin typeface="Arial" panose="020B0604020202020204" pitchFamily="34" charset="0"/>
              <a:cs typeface="Arial" panose="020B0604020202020204" pitchFamily="34" charset="0"/>
            </a:endParaRPr>
          </a:p>
        </p:txBody>
      </p:sp>
      <p:sp>
        <p:nvSpPr>
          <p:cNvPr id="42" name="Google Shape;100;p3">
            <a:extLst>
              <a:ext uri="{FF2B5EF4-FFF2-40B4-BE49-F238E27FC236}">
                <a16:creationId xmlns:a16="http://schemas.microsoft.com/office/drawing/2014/main" id="{37A1EAB9-CA09-40AD-FFF0-C49B1A1A1BC6}"/>
              </a:ext>
            </a:extLst>
          </p:cNvPr>
          <p:cNvSpPr txBox="1">
            <a:spLocks/>
          </p:cNvSpPr>
          <p:nvPr/>
        </p:nvSpPr>
        <p:spPr>
          <a:xfrm>
            <a:off x="7488882" y="2314828"/>
            <a:ext cx="3175994" cy="387037"/>
          </a:xfrm>
          <a:prstGeom prst="rect">
            <a:avLst/>
          </a:prstGeom>
          <a:noFill/>
          <a:ln>
            <a:noFill/>
          </a:ln>
        </p:spPr>
        <p:txBody>
          <a:bodyPr spcFirstLastPara="1" vert="horz" wrap="square" lIns="25687" tIns="12839" rIns="25687" bIns="12839" numCol="1" rtlCol="0" anchor="t" anchorCtr="0">
            <a:noAutofit/>
          </a:bodyPr>
          <a:lstStyle>
            <a:lvl1pPr marL="0" indent="0" algn="l" defTabSz="1828800" rtl="0" eaLnBrk="1" latinLnBrk="0" hangingPunct="1">
              <a:lnSpc>
                <a:spcPct val="90000"/>
              </a:lnSpc>
              <a:spcBef>
                <a:spcPts val="2000"/>
              </a:spcBef>
              <a:spcAft>
                <a:spcPts val="600"/>
              </a:spcAft>
              <a:buFont typeface="Arial" panose="020B0604020202020204" pitchFamily="34" charset="0"/>
              <a:buNone/>
              <a:defRPr sz="5400" b="1" i="0" kern="1200">
                <a:solidFill>
                  <a:schemeClr val="tx2"/>
                </a:solidFill>
                <a:latin typeface="Georgia" panose="02040502050405020303" pitchFamily="18" charset="0"/>
                <a:ea typeface="+mn-ea"/>
                <a:cs typeface="+mn-cs"/>
              </a:defRPr>
            </a:lvl1pPr>
            <a:lvl2pPr marL="0" indent="0" algn="l" defTabSz="1828800" rtl="0" eaLnBrk="1" latinLnBrk="0" hangingPunct="1">
              <a:lnSpc>
                <a:spcPct val="90000"/>
              </a:lnSpc>
              <a:spcBef>
                <a:spcPts val="1000"/>
              </a:spcBef>
              <a:buFont typeface="Arial" panose="020B0604020202020204" pitchFamily="34" charset="0"/>
              <a:buNone/>
              <a:defRPr sz="4400" kern="1200">
                <a:solidFill>
                  <a:schemeClr val="tx1"/>
                </a:solidFill>
                <a:latin typeface="+mn-lt"/>
                <a:ea typeface="+mn-ea"/>
                <a:cs typeface="+mn-cs"/>
              </a:defRPr>
            </a:lvl2pPr>
            <a:lvl3pPr marL="1371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3pPr>
            <a:lvl4pPr marL="2286000" indent="-457200" algn="l" defTabSz="18288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4pPr>
            <a:lvl5pPr marL="3200400" indent="-457200" algn="l" defTabSz="18288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spcBef>
                <a:spcPts val="0"/>
              </a:spcBef>
              <a:spcAft>
                <a:spcPts val="0"/>
              </a:spcAft>
              <a:buClr>
                <a:schemeClr val="dk1"/>
              </a:buClr>
              <a:buSzPts val="3200"/>
            </a:pPr>
            <a:r>
              <a:rPr lang="en-US" sz="1600" dirty="0">
                <a:solidFill>
                  <a:schemeClr val="dk1"/>
                </a:solidFill>
                <a:latin typeface="Arial" panose="020B0604020202020204" pitchFamily="34" charset="0"/>
                <a:cs typeface="Arial" panose="020B0604020202020204" pitchFamily="34" charset="0"/>
              </a:rPr>
              <a:t>Hierarchical statistical testing </a:t>
            </a:r>
            <a:br>
              <a:rPr lang="en-US" sz="1600" dirty="0">
                <a:solidFill>
                  <a:schemeClr val="dk1"/>
                </a:solidFill>
                <a:latin typeface="Arial" panose="020B0604020202020204" pitchFamily="34" charset="0"/>
                <a:cs typeface="Arial" panose="020B0604020202020204" pitchFamily="34" charset="0"/>
              </a:rPr>
            </a:br>
            <a:r>
              <a:rPr lang="en-US" sz="1600" dirty="0">
                <a:solidFill>
                  <a:schemeClr val="dk1"/>
                </a:solidFill>
                <a:latin typeface="Arial" panose="020B0604020202020204" pitchFamily="34" charset="0"/>
                <a:cs typeface="Arial" panose="020B0604020202020204" pitchFamily="34" charset="0"/>
              </a:rPr>
              <a:t>of endpoints</a:t>
            </a:r>
            <a:endParaRPr lang="en-US" sz="3600" dirty="0">
              <a:latin typeface="Arial" panose="020B0604020202020204" pitchFamily="34" charset="0"/>
              <a:cs typeface="Arial" panose="020B0604020202020204" pitchFamily="34" charset="0"/>
            </a:endParaRPr>
          </a:p>
        </p:txBody>
      </p:sp>
      <p:cxnSp>
        <p:nvCxnSpPr>
          <p:cNvPr id="43" name="Google Shape;101;p3">
            <a:extLst>
              <a:ext uri="{FF2B5EF4-FFF2-40B4-BE49-F238E27FC236}">
                <a16:creationId xmlns:a16="http://schemas.microsoft.com/office/drawing/2014/main" id="{9C141E14-EE7E-678A-321D-728BD44B2E68}"/>
              </a:ext>
            </a:extLst>
          </p:cNvPr>
          <p:cNvCxnSpPr>
            <a:cxnSpLocks/>
          </p:cNvCxnSpPr>
          <p:nvPr/>
        </p:nvCxnSpPr>
        <p:spPr>
          <a:xfrm>
            <a:off x="7254207" y="1422286"/>
            <a:ext cx="0" cy="3162403"/>
          </a:xfrm>
          <a:prstGeom prst="straightConnector1">
            <a:avLst/>
          </a:prstGeom>
          <a:noFill/>
          <a:ln w="12700" cap="flat" cmpd="sng">
            <a:solidFill>
              <a:schemeClr val="dk1"/>
            </a:solidFill>
            <a:prstDash val="solid"/>
            <a:miter lim="800000"/>
            <a:headEnd type="none" w="sm" len="sm"/>
            <a:tailEnd type="none" w="sm" len="sm"/>
          </a:ln>
        </p:spPr>
      </p:cxnSp>
      <p:sp>
        <p:nvSpPr>
          <p:cNvPr id="44" name="Google Shape;103;p3">
            <a:extLst>
              <a:ext uri="{FF2B5EF4-FFF2-40B4-BE49-F238E27FC236}">
                <a16:creationId xmlns:a16="http://schemas.microsoft.com/office/drawing/2014/main" id="{35EAB2D9-7E24-D8F8-633D-2B8DF065C982}"/>
              </a:ext>
            </a:extLst>
          </p:cNvPr>
          <p:cNvSpPr/>
          <p:nvPr/>
        </p:nvSpPr>
        <p:spPr>
          <a:xfrm>
            <a:off x="10798023" y="3179854"/>
            <a:ext cx="116797" cy="133133"/>
          </a:xfrm>
          <a:prstGeom prst="rect">
            <a:avLst/>
          </a:prstGeom>
          <a:solidFill>
            <a:schemeClr val="accent5"/>
          </a:solidFill>
          <a:ln w="12700" cap="flat" cmpd="sng">
            <a:noFill/>
            <a:prstDash val="solid"/>
            <a:miter lim="800000"/>
            <a:headEnd type="none" w="sm" len="sm"/>
            <a:tailEnd type="none" w="sm" len="sm"/>
          </a:ln>
        </p:spPr>
        <p:txBody>
          <a:bodyPr spcFirstLastPara="1" wrap="square" lIns="25687" tIns="12839" rIns="25687" bIns="12839" anchor="ctr" anchorCtr="0">
            <a:noAutofit/>
          </a:bodyPr>
          <a:lstStyle/>
          <a:p>
            <a:pPr algn="ctr"/>
            <a:endParaRPr sz="2000">
              <a:solidFill>
                <a:schemeClr val="lt1"/>
              </a:solidFill>
              <a:latin typeface="Arial" panose="020B0604020202020204" pitchFamily="34" charset="0"/>
              <a:cs typeface="Arial" panose="020B0604020202020204" pitchFamily="34" charset="0"/>
            </a:endParaRPr>
          </a:p>
        </p:txBody>
      </p:sp>
      <p:sp>
        <p:nvSpPr>
          <p:cNvPr id="45" name="Google Shape;104;p3">
            <a:extLst>
              <a:ext uri="{FF2B5EF4-FFF2-40B4-BE49-F238E27FC236}">
                <a16:creationId xmlns:a16="http://schemas.microsoft.com/office/drawing/2014/main" id="{D3A4AB9E-680D-5C0B-6312-6DCD611A68BB}"/>
              </a:ext>
            </a:extLst>
          </p:cNvPr>
          <p:cNvSpPr txBox="1"/>
          <p:nvPr/>
        </p:nvSpPr>
        <p:spPr>
          <a:xfrm>
            <a:off x="10993598" y="3138254"/>
            <a:ext cx="1095621" cy="395261"/>
          </a:xfrm>
          <a:prstGeom prst="rect">
            <a:avLst/>
          </a:prstGeom>
          <a:noFill/>
          <a:ln>
            <a:noFill/>
          </a:ln>
        </p:spPr>
        <p:txBody>
          <a:bodyPr spcFirstLastPara="1" wrap="square" lIns="25687" tIns="12839" rIns="25687" bIns="12839" anchor="t" anchorCtr="0">
            <a:spAutoFit/>
          </a:bodyPr>
          <a:lstStyle/>
          <a:p>
            <a:r>
              <a:rPr lang="en-US" sz="1200">
                <a:solidFill>
                  <a:schemeClr val="dk1"/>
                </a:solidFill>
                <a:latin typeface="Arial" panose="020B0604020202020204" pitchFamily="34" charset="0"/>
                <a:cs typeface="Arial" panose="020B0604020202020204" pitchFamily="34" charset="0"/>
              </a:rPr>
              <a:t>Endpoint was met at DFS IA</a:t>
            </a:r>
            <a:endParaRPr sz="1100">
              <a:latin typeface="Arial" panose="020B0604020202020204" pitchFamily="34" charset="0"/>
              <a:cs typeface="Arial" panose="020B0604020202020204" pitchFamily="34" charset="0"/>
            </a:endParaRPr>
          </a:p>
        </p:txBody>
      </p:sp>
      <p:sp>
        <p:nvSpPr>
          <p:cNvPr id="46" name="Google Shape;105;p3">
            <a:extLst>
              <a:ext uri="{FF2B5EF4-FFF2-40B4-BE49-F238E27FC236}">
                <a16:creationId xmlns:a16="http://schemas.microsoft.com/office/drawing/2014/main" id="{B718AACE-0E7D-A8A3-3087-0B09813689D9}"/>
              </a:ext>
            </a:extLst>
          </p:cNvPr>
          <p:cNvSpPr/>
          <p:nvPr/>
        </p:nvSpPr>
        <p:spPr>
          <a:xfrm>
            <a:off x="10798023" y="3693856"/>
            <a:ext cx="116797" cy="133133"/>
          </a:xfrm>
          <a:prstGeom prst="rect">
            <a:avLst/>
          </a:prstGeom>
          <a:solidFill>
            <a:schemeClr val="bg1">
              <a:lumMod val="85000"/>
            </a:schemeClr>
          </a:solidFill>
          <a:ln w="12700" cap="flat" cmpd="sng">
            <a:noFill/>
            <a:prstDash val="solid"/>
            <a:miter lim="800000"/>
            <a:headEnd type="none" w="sm" len="sm"/>
            <a:tailEnd type="none" w="sm" len="sm"/>
          </a:ln>
        </p:spPr>
        <p:txBody>
          <a:bodyPr spcFirstLastPara="1" wrap="square" lIns="25687" tIns="12839" rIns="25687" bIns="12839" anchor="ctr" anchorCtr="0">
            <a:noAutofit/>
          </a:bodyPr>
          <a:lstStyle/>
          <a:p>
            <a:pPr algn="ctr"/>
            <a:endParaRPr sz="2000">
              <a:solidFill>
                <a:schemeClr val="lt1"/>
              </a:solidFill>
              <a:latin typeface="Arial" panose="020B0604020202020204" pitchFamily="34" charset="0"/>
              <a:cs typeface="Arial" panose="020B0604020202020204" pitchFamily="34" charset="0"/>
            </a:endParaRPr>
          </a:p>
        </p:txBody>
      </p:sp>
      <p:sp>
        <p:nvSpPr>
          <p:cNvPr id="48" name="Google Shape;106;p3">
            <a:extLst>
              <a:ext uri="{FF2B5EF4-FFF2-40B4-BE49-F238E27FC236}">
                <a16:creationId xmlns:a16="http://schemas.microsoft.com/office/drawing/2014/main" id="{134F6EA1-1540-C163-8A50-A2016708332F}"/>
              </a:ext>
            </a:extLst>
          </p:cNvPr>
          <p:cNvSpPr txBox="1"/>
          <p:nvPr/>
        </p:nvSpPr>
        <p:spPr>
          <a:xfrm>
            <a:off x="11002877" y="3631026"/>
            <a:ext cx="1095620" cy="764593"/>
          </a:xfrm>
          <a:prstGeom prst="rect">
            <a:avLst/>
          </a:prstGeom>
          <a:noFill/>
          <a:ln>
            <a:noFill/>
          </a:ln>
        </p:spPr>
        <p:txBody>
          <a:bodyPr spcFirstLastPara="1" wrap="square" lIns="25687" tIns="12839" rIns="25687" bIns="12839" anchor="t" anchorCtr="0">
            <a:spAutoFit/>
          </a:bodyPr>
          <a:lstStyle/>
          <a:p>
            <a:r>
              <a:rPr lang="en-US" sz="1200">
                <a:solidFill>
                  <a:schemeClr val="dk1"/>
                </a:solidFill>
                <a:latin typeface="Arial" panose="020B0604020202020204" pitchFamily="34" charset="0"/>
                <a:cs typeface="Arial" panose="020B0604020202020204" pitchFamily="34" charset="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0"/>
                  </a:ext>
                </a:extLst>
              </a:rPr>
              <a:t>Endpoint</a:t>
            </a:r>
            <a:r>
              <a:rPr lang="en-US" sz="1200">
                <a:solidFill>
                  <a:schemeClr val="dk1"/>
                </a:solidFill>
                <a:latin typeface="Arial" panose="020B0604020202020204" pitchFamily="34" charset="0"/>
                <a:cs typeface="Arial" panose="020B0604020202020204" pitchFamily="34" charset="0"/>
              </a:rPr>
              <a:t> was not </a:t>
            </a:r>
            <a:r>
              <a:rPr lang="en-US" sz="1200">
                <a:solidFill>
                  <a:schemeClr val="dk1"/>
                </a:solidFill>
                <a:latin typeface="Arial" panose="020B0604020202020204" pitchFamily="34" charset="0"/>
                <a:cs typeface="Arial" panose="020B0604020202020204" pitchFamily="34" charset="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
                  </a:ext>
                </a:extLst>
              </a:rPr>
              <a:t>met</a:t>
            </a:r>
            <a:r>
              <a:rPr lang="en-US" sz="1200">
                <a:solidFill>
                  <a:schemeClr val="dk1"/>
                </a:solidFill>
                <a:latin typeface="Arial" panose="020B0604020202020204" pitchFamily="34" charset="0"/>
                <a:cs typeface="Arial" panose="020B0604020202020204" pitchFamily="34" charset="0"/>
              </a:rPr>
              <a:t> at DFS IA and follow up is ongoing</a:t>
            </a:r>
            <a:endParaRPr lang="en-US" sz="1100">
              <a:latin typeface="Arial" panose="020B0604020202020204" pitchFamily="34" charset="0"/>
              <a:cs typeface="Arial" panose="020B0604020202020204" pitchFamily="34" charset="0"/>
            </a:endParaRPr>
          </a:p>
        </p:txBody>
      </p:sp>
      <p:sp>
        <p:nvSpPr>
          <p:cNvPr id="49" name="Google Shape;107;p3">
            <a:extLst>
              <a:ext uri="{FF2B5EF4-FFF2-40B4-BE49-F238E27FC236}">
                <a16:creationId xmlns:a16="http://schemas.microsoft.com/office/drawing/2014/main" id="{87DBAB60-3D08-8123-A71C-4E1A3E1683CE}"/>
              </a:ext>
            </a:extLst>
          </p:cNvPr>
          <p:cNvSpPr txBox="1"/>
          <p:nvPr/>
        </p:nvSpPr>
        <p:spPr>
          <a:xfrm>
            <a:off x="11002878" y="4492654"/>
            <a:ext cx="1086342" cy="579927"/>
          </a:xfrm>
          <a:prstGeom prst="rect">
            <a:avLst/>
          </a:prstGeom>
          <a:noFill/>
          <a:ln>
            <a:noFill/>
          </a:ln>
        </p:spPr>
        <p:txBody>
          <a:bodyPr spcFirstLastPara="1" wrap="square" lIns="25687" tIns="12839" rIns="25687" bIns="12839" anchor="t" anchorCtr="0">
            <a:spAutoFit/>
          </a:bodyPr>
          <a:lstStyle/>
          <a:p>
            <a:r>
              <a:rPr lang="en-US" sz="1200">
                <a:latin typeface="Arial" panose="020B0604020202020204" pitchFamily="34" charset="0"/>
                <a:cs typeface="Arial" panose="020B0604020202020204" pitchFamily="34" charset="0"/>
              </a:rPr>
              <a:t>Endpoint was not formally tested</a:t>
            </a:r>
            <a:endParaRPr sz="1100">
              <a:latin typeface="Arial" panose="020B0604020202020204" pitchFamily="34" charset="0"/>
              <a:cs typeface="Arial" panose="020B0604020202020204" pitchFamily="34" charset="0"/>
            </a:endParaRPr>
          </a:p>
        </p:txBody>
      </p:sp>
      <p:sp>
        <p:nvSpPr>
          <p:cNvPr id="50" name="Google Shape;108;p3">
            <a:extLst>
              <a:ext uri="{FF2B5EF4-FFF2-40B4-BE49-F238E27FC236}">
                <a16:creationId xmlns:a16="http://schemas.microsoft.com/office/drawing/2014/main" id="{66AA9A9D-113F-723C-76CD-DDD323A459AB}"/>
              </a:ext>
            </a:extLst>
          </p:cNvPr>
          <p:cNvSpPr/>
          <p:nvPr/>
        </p:nvSpPr>
        <p:spPr>
          <a:xfrm>
            <a:off x="10798071" y="4525471"/>
            <a:ext cx="116749" cy="133077"/>
          </a:xfrm>
          <a:prstGeom prst="rect">
            <a:avLst/>
          </a:prstGeom>
          <a:solidFill>
            <a:schemeClr val="lt1"/>
          </a:solidFill>
          <a:ln w="12700" cap="flat" cmpd="sng">
            <a:solidFill>
              <a:schemeClr val="tx1">
                <a:lumMod val="50000"/>
                <a:lumOff val="50000"/>
              </a:schemeClr>
            </a:solidFill>
            <a:prstDash val="solid"/>
            <a:miter lim="800000"/>
            <a:headEnd type="none" w="sm" len="sm"/>
            <a:tailEnd type="none" w="sm" len="sm"/>
          </a:ln>
        </p:spPr>
        <p:txBody>
          <a:bodyPr spcFirstLastPara="1" wrap="square" lIns="25687" tIns="12839" rIns="25687" bIns="12839" anchor="ctr" anchorCtr="0">
            <a:noAutofit/>
          </a:bodyPr>
          <a:lstStyle/>
          <a:p>
            <a:pPr algn="ctr"/>
            <a:endParaRPr sz="2000">
              <a:solidFill>
                <a:schemeClr val="lt1"/>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487C650A-03AD-826F-453A-F20CC3751D96}"/>
              </a:ext>
            </a:extLst>
          </p:cNvPr>
          <p:cNvGrpSpPr/>
          <p:nvPr/>
        </p:nvGrpSpPr>
        <p:grpSpPr>
          <a:xfrm>
            <a:off x="632130" y="1722460"/>
            <a:ext cx="6370629" cy="2350675"/>
            <a:chOff x="711919" y="1069175"/>
            <a:chExt cx="5070202" cy="1917966"/>
          </a:xfrm>
        </p:grpSpPr>
        <p:grpSp>
          <p:nvGrpSpPr>
            <p:cNvPr id="23" name="Group 22">
              <a:extLst>
                <a:ext uri="{FF2B5EF4-FFF2-40B4-BE49-F238E27FC236}">
                  <a16:creationId xmlns:a16="http://schemas.microsoft.com/office/drawing/2014/main" id="{40459F10-FBB2-6B51-C77A-96ECD9F6E09F}"/>
                </a:ext>
              </a:extLst>
            </p:cNvPr>
            <p:cNvGrpSpPr/>
            <p:nvPr/>
          </p:nvGrpSpPr>
          <p:grpSpPr>
            <a:xfrm>
              <a:off x="711919" y="1124473"/>
              <a:ext cx="5070202" cy="1862668"/>
              <a:chOff x="1212643" y="1084675"/>
              <a:chExt cx="6604006" cy="1862668"/>
            </a:xfrm>
          </p:grpSpPr>
          <p:cxnSp>
            <p:nvCxnSpPr>
              <p:cNvPr id="12" name="Google Shape;166;p5">
                <a:extLst>
                  <a:ext uri="{FF2B5EF4-FFF2-40B4-BE49-F238E27FC236}">
                    <a16:creationId xmlns:a16="http://schemas.microsoft.com/office/drawing/2014/main" id="{E41FE0F8-6C2D-B969-7F1C-7C7335B809EF}"/>
                  </a:ext>
                </a:extLst>
              </p:cNvPr>
              <p:cNvCxnSpPr>
                <a:cxnSpLocks/>
              </p:cNvCxnSpPr>
              <p:nvPr/>
            </p:nvCxnSpPr>
            <p:spPr>
              <a:xfrm flipH="1" flipV="1">
                <a:off x="2852899" y="1942997"/>
                <a:ext cx="476935" cy="1190"/>
              </a:xfrm>
              <a:prstGeom prst="straightConnector1">
                <a:avLst/>
              </a:prstGeom>
              <a:noFill/>
              <a:ln w="28575" cap="flat" cmpd="sng">
                <a:solidFill>
                  <a:schemeClr val="tx1"/>
                </a:solidFill>
                <a:prstDash val="solid"/>
                <a:round/>
                <a:headEnd type="none" w="sm" len="sm"/>
                <a:tailEnd type="none" w="sm" len="sm"/>
              </a:ln>
            </p:spPr>
          </p:cxnSp>
          <p:sp>
            <p:nvSpPr>
              <p:cNvPr id="5" name="Google Shape;157;p5">
                <a:extLst>
                  <a:ext uri="{FF2B5EF4-FFF2-40B4-BE49-F238E27FC236}">
                    <a16:creationId xmlns:a16="http://schemas.microsoft.com/office/drawing/2014/main" id="{8E9192CC-D7C3-7617-A62F-4A0C758F62A0}"/>
                  </a:ext>
                </a:extLst>
              </p:cNvPr>
              <p:cNvSpPr/>
              <p:nvPr/>
            </p:nvSpPr>
            <p:spPr>
              <a:xfrm>
                <a:off x="3188907" y="1209398"/>
                <a:ext cx="1441157" cy="1495869"/>
              </a:xfrm>
              <a:prstGeom prst="roundRect">
                <a:avLst>
                  <a:gd name="adj" fmla="val 16667"/>
                </a:avLst>
              </a:prstGeom>
              <a:solidFill>
                <a:schemeClr val="tx2"/>
              </a:solidFill>
              <a:ln>
                <a:noFill/>
              </a:ln>
            </p:spPr>
            <p:txBody>
              <a:bodyPr spcFirstLastPara="1" wrap="square" lIns="182880" tIns="20228" rIns="182880" bIns="20228" anchor="ctr" anchorCtr="0">
                <a:spAutoFit/>
              </a:bodyPr>
              <a:lstStyle/>
              <a:p>
                <a:pPr algn="ctr" defTabSz="513786">
                  <a:buSzPts val="1200"/>
                </a:pPr>
                <a:r>
                  <a:rPr lang="en" sz="1199">
                    <a:solidFill>
                      <a:schemeClr val="bg1"/>
                    </a:solidFill>
                    <a:latin typeface="Arial" panose="020B0604020202020204" pitchFamily="34" charset="0"/>
                  </a:rPr>
                  <a:t>Cisplatin + pemetrexed, gemcitabine, docetaxel or vinorelbine</a:t>
                </a:r>
                <a:endParaRPr sz="1199">
                  <a:solidFill>
                    <a:schemeClr val="bg1"/>
                  </a:solidFill>
                  <a:latin typeface="Arial" panose="020B0604020202020204" pitchFamily="34" charset="0"/>
                </a:endParaRPr>
              </a:p>
              <a:p>
                <a:pPr algn="ctr" defTabSz="513786">
                  <a:buSzPts val="1200"/>
                </a:pPr>
                <a:endParaRPr sz="1199">
                  <a:solidFill>
                    <a:schemeClr val="bg1"/>
                  </a:solidFill>
                  <a:latin typeface="Arial" panose="020B0604020202020204" pitchFamily="34" charset="0"/>
                </a:endParaRPr>
              </a:p>
              <a:p>
                <a:pPr algn="ctr" defTabSz="513786">
                  <a:buSzPts val="1200"/>
                </a:pPr>
                <a:r>
                  <a:rPr lang="en" sz="1199">
                    <a:solidFill>
                      <a:schemeClr val="bg1"/>
                    </a:solidFill>
                    <a:latin typeface="Arial" panose="020B0604020202020204" pitchFamily="34" charset="0"/>
                  </a:rPr>
                  <a:t>1-4 cycles</a:t>
                </a:r>
              </a:p>
              <a:p>
                <a:pPr algn="ctr" defTabSz="513786">
                  <a:buSzPts val="1200"/>
                </a:pPr>
                <a:endParaRPr lang="en" sz="1199">
                  <a:solidFill>
                    <a:schemeClr val="bg1"/>
                  </a:solidFill>
                  <a:latin typeface="Arial" panose="020B0604020202020204" pitchFamily="34" charset="0"/>
                </a:endParaRPr>
              </a:p>
              <a:p>
                <a:pPr algn="ctr" defTabSz="513786">
                  <a:buSzPts val="1200"/>
                </a:pPr>
                <a:r>
                  <a:rPr lang="en" sz="1199">
                    <a:solidFill>
                      <a:schemeClr val="bg1"/>
                    </a:solidFill>
                    <a:latin typeface="Arial" panose="020B0604020202020204" pitchFamily="34" charset="0"/>
                  </a:rPr>
                  <a:t>N=1280</a:t>
                </a:r>
                <a:endParaRPr sz="1199">
                  <a:solidFill>
                    <a:schemeClr val="bg1"/>
                  </a:solidFill>
                  <a:latin typeface="Arial" panose="020B0604020202020204" pitchFamily="34" charset="0"/>
                </a:endParaRPr>
              </a:p>
            </p:txBody>
          </p:sp>
          <p:sp>
            <p:nvSpPr>
              <p:cNvPr id="8" name="Google Shape;161;p5">
                <a:extLst>
                  <a:ext uri="{FF2B5EF4-FFF2-40B4-BE49-F238E27FC236}">
                    <a16:creationId xmlns:a16="http://schemas.microsoft.com/office/drawing/2014/main" id="{DD0E64FA-DC38-5F1E-A710-7B4A375B6781}"/>
                  </a:ext>
                </a:extLst>
              </p:cNvPr>
              <p:cNvSpPr/>
              <p:nvPr/>
            </p:nvSpPr>
            <p:spPr>
              <a:xfrm>
                <a:off x="5288145" y="1221656"/>
                <a:ext cx="1497233" cy="630308"/>
              </a:xfrm>
              <a:prstGeom prst="roundRect">
                <a:avLst/>
              </a:prstGeom>
              <a:solidFill>
                <a:schemeClr val="accent2"/>
              </a:solidFill>
              <a:ln>
                <a:noFill/>
              </a:ln>
              <a:effectLst/>
            </p:spPr>
            <p:txBody>
              <a:bodyPr spcFirstLastPara="1" wrap="square" lIns="80916" tIns="26971" rIns="80916" bIns="26971" anchor="ctr" anchorCtr="0">
                <a:noAutofit/>
              </a:bodyPr>
              <a:lstStyle/>
              <a:p>
                <a:pPr algn="ctr" defTabSz="513786">
                  <a:lnSpc>
                    <a:spcPct val="95000"/>
                  </a:lnSpc>
                  <a:buSzPts val="1400"/>
                </a:pPr>
                <a:r>
                  <a:rPr lang="en" sz="1199">
                    <a:solidFill>
                      <a:srgbClr val="FFFFFF"/>
                    </a:solidFill>
                    <a:latin typeface="Arial" panose="020B0604020202020204" pitchFamily="34" charset="0"/>
                  </a:rPr>
                  <a:t>Atezolizumab</a:t>
                </a:r>
                <a:endParaRPr sz="1199">
                  <a:latin typeface="Arial" panose="020B0604020202020204" pitchFamily="34" charset="0"/>
                </a:endParaRPr>
              </a:p>
              <a:p>
                <a:pPr algn="ctr" defTabSz="513786">
                  <a:lnSpc>
                    <a:spcPct val="95000"/>
                  </a:lnSpc>
                  <a:buSzPts val="1400"/>
                </a:pPr>
                <a:r>
                  <a:rPr lang="en" sz="1199">
                    <a:solidFill>
                      <a:srgbClr val="FFFFFF"/>
                    </a:solidFill>
                    <a:latin typeface="Arial" panose="020B0604020202020204" pitchFamily="34" charset="0"/>
                  </a:rPr>
                  <a:t>1200 mg q21d x 16 cycles or 1 year</a:t>
                </a:r>
                <a:endParaRPr sz="1199">
                  <a:solidFill>
                    <a:srgbClr val="FFFFFF"/>
                  </a:solidFill>
                  <a:latin typeface="Arial" panose="020B0604020202020204" pitchFamily="34" charset="0"/>
                </a:endParaRPr>
              </a:p>
            </p:txBody>
          </p:sp>
          <p:sp>
            <p:nvSpPr>
              <p:cNvPr id="9" name="Google Shape;162;p5">
                <a:extLst>
                  <a:ext uri="{FF2B5EF4-FFF2-40B4-BE49-F238E27FC236}">
                    <a16:creationId xmlns:a16="http://schemas.microsoft.com/office/drawing/2014/main" id="{C20A2794-910F-59E2-E968-7390CBEEC490}"/>
                  </a:ext>
                </a:extLst>
              </p:cNvPr>
              <p:cNvSpPr/>
              <p:nvPr/>
            </p:nvSpPr>
            <p:spPr>
              <a:xfrm>
                <a:off x="5280828" y="2209836"/>
                <a:ext cx="1497233" cy="506748"/>
              </a:xfrm>
              <a:prstGeom prst="roundRect">
                <a:avLst/>
              </a:prstGeom>
              <a:solidFill>
                <a:schemeClr val="accent4"/>
              </a:solidFill>
              <a:ln>
                <a:noFill/>
              </a:ln>
              <a:effectLst/>
            </p:spPr>
            <p:txBody>
              <a:bodyPr spcFirstLastPara="1" wrap="square" lIns="80916" tIns="26971" rIns="80916" bIns="26971" anchor="ctr" anchorCtr="0">
                <a:noAutofit/>
              </a:bodyPr>
              <a:lstStyle/>
              <a:p>
                <a:pPr algn="ctr" defTabSz="513786">
                  <a:lnSpc>
                    <a:spcPct val="95000"/>
                  </a:lnSpc>
                  <a:buSzPts val="1300"/>
                </a:pPr>
                <a:r>
                  <a:rPr lang="en" sz="787">
                    <a:solidFill>
                      <a:srgbClr val="FFFFFF"/>
                    </a:solidFill>
                    <a:latin typeface="Arial" panose="020B0604020202020204" pitchFamily="34" charset="0"/>
                  </a:rPr>
                  <a:t>BSC</a:t>
                </a:r>
                <a:endParaRPr sz="787">
                  <a:solidFill>
                    <a:srgbClr val="FFFFFF"/>
                  </a:solidFill>
                  <a:latin typeface="Arial" panose="020B0604020202020204" pitchFamily="34" charset="0"/>
                </a:endParaRPr>
              </a:p>
            </p:txBody>
          </p:sp>
          <p:cxnSp>
            <p:nvCxnSpPr>
              <p:cNvPr id="10" name="Google Shape;164;p5">
                <a:extLst>
                  <a:ext uri="{FF2B5EF4-FFF2-40B4-BE49-F238E27FC236}">
                    <a16:creationId xmlns:a16="http://schemas.microsoft.com/office/drawing/2014/main" id="{F40ABDED-FFD7-18DD-7484-DB6D1F81311F}"/>
                  </a:ext>
                </a:extLst>
              </p:cNvPr>
              <p:cNvCxnSpPr>
                <a:cxnSpLocks/>
                <a:stCxn id="7" idx="0"/>
                <a:endCxn id="8" idx="1"/>
              </p:cNvCxnSpPr>
              <p:nvPr/>
            </p:nvCxnSpPr>
            <p:spPr>
              <a:xfrm rot="5400000" flipH="1" flipV="1">
                <a:off x="5022495" y="1495740"/>
                <a:ext cx="224579" cy="306720"/>
              </a:xfrm>
              <a:prstGeom prst="bentConnector2">
                <a:avLst/>
              </a:prstGeom>
              <a:noFill/>
              <a:ln w="28575" cap="flat" cmpd="sng">
                <a:solidFill>
                  <a:schemeClr val="tx1"/>
                </a:solidFill>
                <a:prstDash val="solid"/>
                <a:round/>
                <a:headEnd type="none" w="sm" len="sm"/>
                <a:tailEnd type="triangle" w="lg" len="lg"/>
              </a:ln>
            </p:spPr>
          </p:cxnSp>
          <p:cxnSp>
            <p:nvCxnSpPr>
              <p:cNvPr id="11" name="Google Shape;165;p5">
                <a:extLst>
                  <a:ext uri="{FF2B5EF4-FFF2-40B4-BE49-F238E27FC236}">
                    <a16:creationId xmlns:a16="http://schemas.microsoft.com/office/drawing/2014/main" id="{44CA52F5-FF91-9095-8545-449C0A71C2CB}"/>
                  </a:ext>
                </a:extLst>
              </p:cNvPr>
              <p:cNvCxnSpPr>
                <a:cxnSpLocks/>
                <a:endCxn id="9" idx="1"/>
              </p:cNvCxnSpPr>
              <p:nvPr/>
            </p:nvCxnSpPr>
            <p:spPr>
              <a:xfrm rot="16200000" flipH="1">
                <a:off x="4925956" y="2108337"/>
                <a:ext cx="377732" cy="332013"/>
              </a:xfrm>
              <a:prstGeom prst="bentConnector2">
                <a:avLst/>
              </a:prstGeom>
              <a:noFill/>
              <a:ln w="28575" cap="flat" cmpd="sng">
                <a:solidFill>
                  <a:schemeClr val="tx1"/>
                </a:solidFill>
                <a:prstDash val="solid"/>
                <a:round/>
                <a:headEnd type="none" w="sm" len="sm"/>
                <a:tailEnd type="triangle" w="lg" len="lg"/>
              </a:ln>
            </p:spPr>
          </p:cxnSp>
          <p:cxnSp>
            <p:nvCxnSpPr>
              <p:cNvPr id="13" name="Google Shape;167;p5">
                <a:extLst>
                  <a:ext uri="{FF2B5EF4-FFF2-40B4-BE49-F238E27FC236}">
                    <a16:creationId xmlns:a16="http://schemas.microsoft.com/office/drawing/2014/main" id="{F6F66580-8925-85F0-A831-0F895639C6E2}"/>
                  </a:ext>
                </a:extLst>
              </p:cNvPr>
              <p:cNvCxnSpPr>
                <a:cxnSpLocks/>
                <a:stCxn id="7" idx="2"/>
                <a:endCxn id="5" idx="3"/>
              </p:cNvCxnSpPr>
              <p:nvPr/>
            </p:nvCxnSpPr>
            <p:spPr>
              <a:xfrm flipH="1">
                <a:off x="4630064" y="1955638"/>
                <a:ext cx="108113" cy="1695"/>
              </a:xfrm>
              <a:prstGeom prst="straightConnector1">
                <a:avLst/>
              </a:prstGeom>
              <a:noFill/>
              <a:ln w="28575" cap="flat" cmpd="sng">
                <a:solidFill>
                  <a:schemeClr val="tx1"/>
                </a:solidFill>
                <a:prstDash val="solid"/>
                <a:round/>
                <a:headEnd type="none" w="sm" len="sm"/>
                <a:tailEnd type="none" w="sm" len="sm"/>
              </a:ln>
            </p:spPr>
          </p:cxnSp>
          <p:cxnSp>
            <p:nvCxnSpPr>
              <p:cNvPr id="14" name="Google Shape;168;p5">
                <a:extLst>
                  <a:ext uri="{FF2B5EF4-FFF2-40B4-BE49-F238E27FC236}">
                    <a16:creationId xmlns:a16="http://schemas.microsoft.com/office/drawing/2014/main" id="{04B0A090-B5AC-37A0-4A8A-FB51EA502308}"/>
                  </a:ext>
                </a:extLst>
              </p:cNvPr>
              <p:cNvCxnSpPr/>
              <p:nvPr/>
            </p:nvCxnSpPr>
            <p:spPr>
              <a:xfrm>
                <a:off x="6778063" y="1448968"/>
                <a:ext cx="444426" cy="0"/>
              </a:xfrm>
              <a:prstGeom prst="straightConnector1">
                <a:avLst/>
              </a:prstGeom>
              <a:noFill/>
              <a:ln w="28575" cap="flat" cmpd="sng">
                <a:solidFill>
                  <a:schemeClr val="tx1"/>
                </a:solidFill>
                <a:prstDash val="solid"/>
                <a:round/>
                <a:headEnd type="none" w="sm" len="sm"/>
                <a:tailEnd type="triangle" w="lg" len="lg"/>
              </a:ln>
            </p:spPr>
          </p:cxnSp>
          <p:cxnSp>
            <p:nvCxnSpPr>
              <p:cNvPr id="15" name="Google Shape;169;p5">
                <a:extLst>
                  <a:ext uri="{FF2B5EF4-FFF2-40B4-BE49-F238E27FC236}">
                    <a16:creationId xmlns:a16="http://schemas.microsoft.com/office/drawing/2014/main" id="{E80BB100-9049-15E9-7D60-3ACBF19FFFBC}"/>
                  </a:ext>
                </a:extLst>
              </p:cNvPr>
              <p:cNvCxnSpPr/>
              <p:nvPr/>
            </p:nvCxnSpPr>
            <p:spPr>
              <a:xfrm>
                <a:off x="6778063" y="2440522"/>
                <a:ext cx="444542" cy="0"/>
              </a:xfrm>
              <a:prstGeom prst="straightConnector1">
                <a:avLst/>
              </a:prstGeom>
              <a:noFill/>
              <a:ln w="28575" cap="flat" cmpd="sng">
                <a:solidFill>
                  <a:schemeClr val="tx1"/>
                </a:solidFill>
                <a:prstDash val="solid"/>
                <a:round/>
                <a:headEnd type="none" w="sm" len="sm"/>
                <a:tailEnd type="triangle" w="lg" len="lg"/>
              </a:ln>
            </p:spPr>
          </p:cxnSp>
          <p:sp>
            <p:nvSpPr>
              <p:cNvPr id="17" name="Google Shape;171;p5">
                <a:extLst>
                  <a:ext uri="{FF2B5EF4-FFF2-40B4-BE49-F238E27FC236}">
                    <a16:creationId xmlns:a16="http://schemas.microsoft.com/office/drawing/2014/main" id="{4C6A579F-F623-B9A1-56B5-5B0CB9C87F2A}"/>
                  </a:ext>
                </a:extLst>
              </p:cNvPr>
              <p:cNvSpPr/>
              <p:nvPr/>
            </p:nvSpPr>
            <p:spPr>
              <a:xfrm>
                <a:off x="5243971" y="2003704"/>
                <a:ext cx="914282" cy="228570"/>
              </a:xfrm>
              <a:prstGeom prst="rect">
                <a:avLst/>
              </a:prstGeom>
              <a:noFill/>
              <a:ln w="12700" cap="flat" cmpd="sng">
                <a:noFill/>
                <a:prstDash val="solid"/>
                <a:round/>
                <a:headEnd type="none" w="sm" len="sm"/>
                <a:tailEnd type="none" w="sm" len="sm"/>
              </a:ln>
            </p:spPr>
            <p:txBody>
              <a:bodyPr spcFirstLastPara="1" wrap="square" lIns="68497" tIns="34239" rIns="68497" bIns="34239" anchor="ctr" anchorCtr="0">
                <a:normAutofit/>
              </a:bodyPr>
              <a:lstStyle/>
              <a:p>
                <a:pPr algn="ctr" defTabSz="513786">
                  <a:lnSpc>
                    <a:spcPct val="80000"/>
                  </a:lnSpc>
                  <a:buSzPts val="1125"/>
                </a:pPr>
                <a:r>
                  <a:rPr lang="en" sz="1199">
                    <a:latin typeface="Arial" panose="020B0604020202020204" pitchFamily="34" charset="0"/>
                  </a:rPr>
                  <a:t>N = 1005</a:t>
                </a:r>
                <a:endParaRPr sz="1199">
                  <a:latin typeface="Arial" panose="020B0604020202020204" pitchFamily="34" charset="0"/>
                </a:endParaRPr>
              </a:p>
            </p:txBody>
          </p:sp>
          <p:sp>
            <p:nvSpPr>
              <p:cNvPr id="18" name="Google Shape;172;p5">
                <a:extLst>
                  <a:ext uri="{FF2B5EF4-FFF2-40B4-BE49-F238E27FC236}">
                    <a16:creationId xmlns:a16="http://schemas.microsoft.com/office/drawing/2014/main" id="{5DF33A0D-6C05-8507-D5BE-AE67233B2AF4}"/>
                  </a:ext>
                </a:extLst>
              </p:cNvPr>
              <p:cNvSpPr/>
              <p:nvPr/>
            </p:nvSpPr>
            <p:spPr>
              <a:xfrm rot="16200000">
                <a:off x="6592122" y="1722816"/>
                <a:ext cx="1854896" cy="594158"/>
              </a:xfrm>
              <a:prstGeom prst="roundRect">
                <a:avLst>
                  <a:gd name="adj" fmla="val 9583"/>
                </a:avLst>
              </a:prstGeom>
              <a:solidFill>
                <a:schemeClr val="tx1">
                  <a:lumMod val="40000"/>
                  <a:lumOff val="60000"/>
                </a:schemeClr>
              </a:solidFill>
              <a:ln>
                <a:noFill/>
              </a:ln>
            </p:spPr>
            <p:txBody>
              <a:bodyPr spcFirstLastPara="1" wrap="square" lIns="20228" tIns="20228" rIns="10115" bIns="20228" anchor="ctr" anchorCtr="0">
                <a:noAutofit/>
              </a:bodyPr>
              <a:lstStyle/>
              <a:p>
                <a:pPr algn="ctr" defTabSz="513786">
                  <a:buSzPts val="1050"/>
                </a:pPr>
                <a:r>
                  <a:rPr lang="en" sz="1200">
                    <a:latin typeface="Arial" panose="020B0604020202020204" pitchFamily="34" charset="0"/>
                  </a:rPr>
                  <a:t>Survival </a:t>
                </a:r>
                <a:br>
                  <a:rPr lang="en" sz="1200">
                    <a:latin typeface="Arial" panose="020B0604020202020204" pitchFamily="34" charset="0"/>
                  </a:rPr>
                </a:br>
                <a:r>
                  <a:rPr lang="en" sz="1200">
                    <a:latin typeface="Arial" panose="020B0604020202020204" pitchFamily="34" charset="0"/>
                  </a:rPr>
                  <a:t>follow-up</a:t>
                </a:r>
                <a:endParaRPr sz="1200">
                  <a:latin typeface="Arial" panose="020B0604020202020204" pitchFamily="34" charset="0"/>
                </a:endParaRPr>
              </a:p>
            </p:txBody>
          </p:sp>
          <p:sp>
            <p:nvSpPr>
              <p:cNvPr id="21" name="Google Shape;156;p5">
                <a:extLst>
                  <a:ext uri="{FF2B5EF4-FFF2-40B4-BE49-F238E27FC236}">
                    <a16:creationId xmlns:a16="http://schemas.microsoft.com/office/drawing/2014/main" id="{89F65732-9520-4ACE-4103-D42196236D96}"/>
                  </a:ext>
                </a:extLst>
              </p:cNvPr>
              <p:cNvSpPr/>
              <p:nvPr/>
            </p:nvSpPr>
            <p:spPr>
              <a:xfrm>
                <a:off x="1212643" y="1084675"/>
                <a:ext cx="1829623" cy="1708868"/>
              </a:xfrm>
              <a:prstGeom prst="roundRect">
                <a:avLst>
                  <a:gd name="adj" fmla="val 9583"/>
                </a:avLst>
              </a:prstGeom>
              <a:solidFill>
                <a:schemeClr val="accent1">
                  <a:lumMod val="20000"/>
                  <a:lumOff val="80000"/>
                </a:schemeClr>
              </a:solidFill>
              <a:ln>
                <a:noFill/>
              </a:ln>
            </p:spPr>
            <p:txBody>
              <a:bodyPr spcFirstLastPara="1" wrap="square" lIns="182880" tIns="20228" rIns="182880" bIns="20228" anchor="t" anchorCtr="0">
                <a:spAutoFit/>
              </a:bodyPr>
              <a:lstStyle/>
              <a:p>
                <a:pPr algn="ctr" defTabSz="513786">
                  <a:buSzPts val="1050"/>
                </a:pPr>
                <a:r>
                  <a:rPr lang="en" sz="1199" b="1">
                    <a:solidFill>
                      <a:srgbClr val="002457"/>
                    </a:solidFill>
                    <a:latin typeface="Arial" panose="020B0604020202020204" pitchFamily="34" charset="0"/>
                  </a:rPr>
                  <a:t>Completely resected </a:t>
                </a:r>
                <a:endParaRPr sz="1199" b="1">
                  <a:solidFill>
                    <a:srgbClr val="002457"/>
                  </a:solidFill>
                  <a:latin typeface="Arial" panose="020B0604020202020204" pitchFamily="34" charset="0"/>
                </a:endParaRPr>
              </a:p>
              <a:p>
                <a:pPr algn="ctr" defTabSz="513786">
                  <a:buSzPts val="1050"/>
                </a:pPr>
                <a:r>
                  <a:rPr lang="en" sz="1199" b="1">
                    <a:solidFill>
                      <a:srgbClr val="002457"/>
                    </a:solidFill>
                    <a:latin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5"/>
                      </a:ext>
                    </a:extLst>
                  </a:rPr>
                  <a:t>stage IB-</a:t>
                </a:r>
                <a:r>
                  <a:rPr lang="en" sz="1199" b="1" err="1">
                    <a:solidFill>
                      <a:srgbClr val="002457"/>
                    </a:solidFill>
                    <a:latin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5"/>
                      </a:ext>
                    </a:extLst>
                  </a:rPr>
                  <a:t>IIIA</a:t>
                </a:r>
                <a:r>
                  <a:rPr lang="en" sz="1199" b="1" baseline="30000" err="1">
                    <a:solidFill>
                      <a:srgbClr val="002457"/>
                    </a:solidFill>
                    <a:latin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5"/>
                      </a:ext>
                    </a:extLst>
                  </a:rPr>
                  <a:t>a</a:t>
                </a:r>
                <a:r>
                  <a:rPr lang="en" sz="1199" b="1">
                    <a:solidFill>
                      <a:srgbClr val="002457"/>
                    </a:solidFill>
                    <a:latin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5"/>
                      </a:ext>
                    </a:extLst>
                  </a:rPr>
                  <a:t> </a:t>
                </a:r>
                <a:r>
                  <a:rPr lang="en" sz="1199" b="1">
                    <a:solidFill>
                      <a:srgbClr val="002457"/>
                    </a:solidFill>
                    <a:latin typeface="Arial" panose="020B0604020202020204" pitchFamily="34" charset="0"/>
                  </a:rPr>
                  <a:t>NSCLC</a:t>
                </a:r>
              </a:p>
              <a:p>
                <a:pPr marL="89212" indent="-83265" defTabSz="513786">
                  <a:lnSpc>
                    <a:spcPct val="110000"/>
                  </a:lnSpc>
                  <a:buClr>
                    <a:srgbClr val="002457"/>
                  </a:buClr>
                  <a:buSzPct val="87000"/>
                  <a:buFont typeface="Arial" panose="020B0604020202020204" pitchFamily="34" charset="0"/>
                  <a:buChar char="•"/>
                </a:pPr>
                <a:r>
                  <a:rPr lang="en-US" sz="1200">
                    <a:solidFill>
                      <a:srgbClr val="113468"/>
                    </a:solidFill>
                    <a:latin typeface="Arial" panose="020B0604020202020204" pitchFamily="34" charset="0"/>
                  </a:rPr>
                  <a:t>Stage IB tumors ≥4 cm</a:t>
                </a:r>
              </a:p>
              <a:p>
                <a:pPr marL="89212" indent="-83265" defTabSz="513786">
                  <a:lnSpc>
                    <a:spcPct val="110000"/>
                  </a:lnSpc>
                  <a:buClr>
                    <a:srgbClr val="002457"/>
                  </a:buClr>
                  <a:buSzPct val="87000"/>
                  <a:buFont typeface="Arial" panose="020B0604020202020204" pitchFamily="34" charset="0"/>
                  <a:buChar char="•"/>
                </a:pPr>
                <a:r>
                  <a:rPr lang="en-US" sz="1200">
                    <a:solidFill>
                      <a:srgbClr val="113468"/>
                    </a:solidFill>
                    <a:latin typeface="Arial" panose="020B0604020202020204" pitchFamily="34" charset="0"/>
                  </a:rPr>
                  <a:t>ECOG 0-1</a:t>
                </a:r>
              </a:p>
              <a:p>
                <a:pPr marL="89212" indent="-83265" defTabSz="513786">
                  <a:lnSpc>
                    <a:spcPct val="110000"/>
                  </a:lnSpc>
                  <a:buClr>
                    <a:srgbClr val="002457"/>
                  </a:buClr>
                  <a:buSzPct val="87000"/>
                  <a:buFont typeface="Arial" panose="020B0604020202020204" pitchFamily="34" charset="0"/>
                  <a:buChar char="•"/>
                </a:pPr>
                <a:r>
                  <a:rPr lang="en-US" sz="1200">
                    <a:solidFill>
                      <a:srgbClr val="113468"/>
                    </a:solidFill>
                    <a:latin typeface="Arial" panose="020B0604020202020204" pitchFamily="34" charset="0"/>
                    <a:extLst>
                      <a:ext uri="http://customooxmlschemas.google.com/">
                        <go:slidesCustomData xmlns=""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1"/>
                      </a:ext>
                    </a:extLst>
                  </a:rPr>
                  <a:t>Lobectomy</a:t>
                </a:r>
                <a:endParaRPr lang="en-US" sz="1200">
                  <a:solidFill>
                    <a:srgbClr val="113468"/>
                  </a:solidFill>
                  <a:latin typeface="Arial" panose="020B0604020202020204" pitchFamily="34" charset="0"/>
                </a:endParaRPr>
              </a:p>
              <a:p>
                <a:pPr marL="89212" indent="-83265" defTabSz="513786">
                  <a:lnSpc>
                    <a:spcPct val="110000"/>
                  </a:lnSpc>
                  <a:buClr>
                    <a:srgbClr val="002457"/>
                  </a:buClr>
                  <a:buSzPct val="87000"/>
                  <a:buFont typeface="Arial" panose="020B0604020202020204" pitchFamily="34" charset="0"/>
                  <a:buChar char="•"/>
                </a:pPr>
                <a:r>
                  <a:rPr lang="en-US" sz="1200">
                    <a:solidFill>
                      <a:srgbClr val="113468"/>
                    </a:solidFill>
                    <a:latin typeface="Arial" panose="020B0604020202020204" pitchFamily="34" charset="0"/>
                  </a:rPr>
                  <a:t>Tumor tissue for </a:t>
                </a:r>
                <a:br>
                  <a:rPr lang="en-US" sz="1200">
                    <a:solidFill>
                      <a:srgbClr val="113468"/>
                    </a:solidFill>
                    <a:latin typeface="Arial" panose="020B0604020202020204" pitchFamily="34" charset="0"/>
                  </a:rPr>
                </a:br>
                <a:r>
                  <a:rPr lang="en-US" sz="1200">
                    <a:solidFill>
                      <a:srgbClr val="113468"/>
                    </a:solidFill>
                    <a:latin typeface="Arial" panose="020B0604020202020204" pitchFamily="34" charset="0"/>
                  </a:rPr>
                  <a:t>PD-L1 analysis</a:t>
                </a:r>
              </a:p>
            </p:txBody>
          </p:sp>
          <p:sp>
            <p:nvSpPr>
              <p:cNvPr id="7" name="Google Shape;159;p5">
                <a:extLst>
                  <a:ext uri="{FF2B5EF4-FFF2-40B4-BE49-F238E27FC236}">
                    <a16:creationId xmlns:a16="http://schemas.microsoft.com/office/drawing/2014/main" id="{CEC599E7-9D80-A7F7-A959-8987634190B2}"/>
                  </a:ext>
                </a:extLst>
              </p:cNvPr>
              <p:cNvSpPr/>
              <p:nvPr/>
            </p:nvSpPr>
            <p:spPr>
              <a:xfrm>
                <a:off x="4738177" y="1761390"/>
                <a:ext cx="486496" cy="388496"/>
              </a:xfrm>
              <a:prstGeom prst="ellipse">
                <a:avLst/>
              </a:prstGeom>
              <a:solidFill>
                <a:schemeClr val="tx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68497" tIns="53943" rIns="68497" bIns="34239" anchor="ctr" anchorCtr="0">
                <a:noAutofit/>
              </a:bodyPr>
              <a:lstStyle/>
              <a:p>
                <a:pPr algn="ctr" defTabSz="513786">
                  <a:buSzPts val="900"/>
                </a:pPr>
                <a:r>
                  <a:rPr lang="en" sz="900" b="1">
                    <a:solidFill>
                      <a:schemeClr val="bg1"/>
                    </a:solidFill>
                    <a:latin typeface="Arial"/>
                    <a:ea typeface="Arial"/>
                    <a:cs typeface="Arial"/>
                  </a:rPr>
                  <a:t>R 1:1</a:t>
                </a:r>
                <a:endParaRPr sz="900">
                  <a:solidFill>
                    <a:schemeClr val="bg1"/>
                  </a:solidFill>
                  <a:latin typeface="Arial"/>
                  <a:ea typeface="Arial"/>
                  <a:cs typeface="Arial"/>
                </a:endParaRPr>
              </a:p>
            </p:txBody>
          </p:sp>
        </p:grpSp>
        <p:sp>
          <p:nvSpPr>
            <p:cNvPr id="51" name="Google Shape;72;p3">
              <a:extLst>
                <a:ext uri="{FF2B5EF4-FFF2-40B4-BE49-F238E27FC236}">
                  <a16:creationId xmlns:a16="http://schemas.microsoft.com/office/drawing/2014/main" id="{F3BF20BC-7E4E-EDAF-3721-F94D2216F60E}"/>
                </a:ext>
              </a:extLst>
            </p:cNvPr>
            <p:cNvSpPr/>
            <p:nvPr/>
          </p:nvSpPr>
          <p:spPr>
            <a:xfrm>
              <a:off x="3260719" y="1069175"/>
              <a:ext cx="1899229" cy="180022"/>
            </a:xfrm>
            <a:prstGeom prst="roundRect">
              <a:avLst>
                <a:gd name="adj" fmla="val 6829"/>
              </a:avLst>
            </a:prstGeom>
            <a:noFill/>
            <a:ln>
              <a:noFill/>
            </a:ln>
          </p:spPr>
          <p:txBody>
            <a:bodyPr spcFirstLastPara="1" wrap="square" lIns="10115" tIns="10115" rIns="10115" bIns="10115" anchor="ctr" anchorCtr="0">
              <a:noAutofit/>
            </a:bodyPr>
            <a:lstStyle/>
            <a:p>
              <a:pPr algn="ctr"/>
              <a:r>
                <a:rPr lang="en-US" sz="1200">
                  <a:solidFill>
                    <a:schemeClr val="dk1"/>
                  </a:solidFill>
                  <a:latin typeface="Arial" panose="020B0604020202020204" pitchFamily="34" charset="0"/>
                </a:rPr>
                <a:t>No crossover</a:t>
              </a:r>
              <a:endParaRPr sz="2800">
                <a:solidFill>
                  <a:schemeClr val="dk1"/>
                </a:solidFill>
                <a:latin typeface="Arial" panose="020B0604020202020204" pitchFamily="34" charset="0"/>
              </a:endParaRPr>
            </a:p>
          </p:txBody>
        </p:sp>
      </p:grpSp>
      <p:sp>
        <p:nvSpPr>
          <p:cNvPr id="53" name="Google Shape;87;p3">
            <a:extLst>
              <a:ext uri="{FF2B5EF4-FFF2-40B4-BE49-F238E27FC236}">
                <a16:creationId xmlns:a16="http://schemas.microsoft.com/office/drawing/2014/main" id="{7D5E8A89-16A5-2832-E129-EC7769283C63}"/>
              </a:ext>
            </a:extLst>
          </p:cNvPr>
          <p:cNvSpPr txBox="1"/>
          <p:nvPr/>
        </p:nvSpPr>
        <p:spPr>
          <a:xfrm>
            <a:off x="4499835" y="4448650"/>
            <a:ext cx="2223570" cy="1503834"/>
          </a:xfrm>
          <a:prstGeom prst="rect">
            <a:avLst/>
          </a:prstGeom>
          <a:noFill/>
          <a:ln>
            <a:noFill/>
          </a:ln>
        </p:spPr>
        <p:txBody>
          <a:bodyPr spcFirstLastPara="1" wrap="square" lIns="25687" tIns="12839" rIns="25687" bIns="12839" anchor="b" anchorCtr="0">
            <a:spAutoFit/>
          </a:bodyPr>
          <a:lstStyle/>
          <a:p>
            <a:r>
              <a:rPr lang="en-US" sz="1067">
                <a:latin typeface="Arial" panose="020B0604020202020204" pitchFamily="34" charset="0"/>
              </a:rPr>
              <a:t>Clinical cutoff: 18 April 2022. Both arms included observation and regular scans for disease recurrence on the same schedule. ECOG, Eastern Cooperative Oncology Group, q21d, every 21 days. </a:t>
            </a:r>
            <a:br>
              <a:rPr lang="en-US" sz="1067">
                <a:latin typeface="Arial" panose="020B0604020202020204" pitchFamily="34" charset="0"/>
              </a:rPr>
            </a:br>
            <a:r>
              <a:rPr lang="en-US" sz="1067" baseline="30000">
                <a:latin typeface="Arial" panose="020B0604020202020204" pitchFamily="34" charset="0"/>
              </a:rPr>
              <a:t>a</a:t>
            </a:r>
            <a:r>
              <a:rPr lang="en-US" sz="1067">
                <a:latin typeface="Arial" panose="020B0604020202020204" pitchFamily="34" charset="0"/>
              </a:rPr>
              <a:t> Per UICC/AJCC staging system, 7th edition. </a:t>
            </a:r>
            <a:r>
              <a:rPr lang="en-US" sz="1067" baseline="30000">
                <a:latin typeface="Arial" panose="020B0604020202020204" pitchFamily="34" charset="0"/>
              </a:rPr>
              <a:t>b </a:t>
            </a:r>
            <a:r>
              <a:rPr lang="en-US" sz="1067">
                <a:latin typeface="Arial" panose="020B0604020202020204" pitchFamily="34" charset="0"/>
              </a:rPr>
              <a:t>Two-sided α=0.05. </a:t>
            </a:r>
          </a:p>
        </p:txBody>
      </p:sp>
      <p:sp>
        <p:nvSpPr>
          <p:cNvPr id="52" name="Google Shape;155;p5">
            <a:extLst>
              <a:ext uri="{FF2B5EF4-FFF2-40B4-BE49-F238E27FC236}">
                <a16:creationId xmlns:a16="http://schemas.microsoft.com/office/drawing/2014/main" id="{68C2EE76-3C02-6A1B-46F6-791567886BF2}"/>
              </a:ext>
            </a:extLst>
          </p:cNvPr>
          <p:cNvSpPr txBox="1"/>
          <p:nvPr/>
        </p:nvSpPr>
        <p:spPr>
          <a:xfrm>
            <a:off x="745530" y="4701969"/>
            <a:ext cx="3490736" cy="349335"/>
          </a:xfrm>
          <a:prstGeom prst="rect">
            <a:avLst/>
          </a:prstGeom>
          <a:noFill/>
          <a:ln w="19050" cap="flat" cmpd="sng">
            <a:noFill/>
            <a:prstDash val="solid"/>
            <a:miter lim="800000"/>
            <a:headEnd type="none" w="sm" len="sm"/>
            <a:tailEnd type="none" w="sm" len="sm"/>
          </a:ln>
        </p:spPr>
        <p:txBody>
          <a:bodyPr spcFirstLastPara="1" wrap="square" lIns="51359" tIns="25679" rIns="51359" bIns="25679" anchor="t" anchorCtr="0">
            <a:noAutofit/>
          </a:bodyPr>
          <a:lstStyle>
            <a:defPPr>
              <a:defRPr lang="en-US"/>
            </a:defPPr>
            <a:lvl1pPr>
              <a:buClr>
                <a:srgbClr val="000000"/>
              </a:buClr>
              <a:buSzPts val="900"/>
              <a:defRPr b="1" u="sng">
                <a:solidFill>
                  <a:srgbClr val="113468"/>
                </a:solidFill>
                <a:latin typeface="Arial"/>
                <a:ea typeface="Arial"/>
                <a:cs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0"/>
                  </a:ext>
                </a:extLst>
              </a:defRPr>
            </a:lvl1pPr>
          </a:lstStyle>
          <a:p>
            <a:pPr defTabSz="513786"/>
            <a:r>
              <a:rPr lang="en-US" sz="1499" u="none">
                <a:solidFill>
                  <a:srgbClr val="002060"/>
                </a:solidFill>
                <a:latin typeface="Arial" panose="020B0604020202020204" pitchFamily="34" charset="0"/>
              </a:rPr>
              <a:t>Key exploratory endpoints</a:t>
            </a:r>
          </a:p>
          <a:p>
            <a:pPr marL="129655" lvl="1" indent="-129655" defTabSz="513786">
              <a:lnSpc>
                <a:spcPct val="110000"/>
              </a:lnSpc>
              <a:buClr>
                <a:srgbClr val="002060"/>
              </a:buClr>
              <a:buSzPct val="87000"/>
              <a:buFont typeface="Arial" panose="020B0604020202020204" pitchFamily="34" charset="0"/>
              <a:buChar char="•"/>
            </a:pPr>
            <a:r>
              <a:rPr lang="en-US" sz="1499">
                <a:solidFill>
                  <a:srgbClr val="002060"/>
                </a:solidFill>
                <a:latin typeface="Arial" panose="020B0604020202020204" pitchFamily="34" charset="0"/>
              </a:rPr>
              <a:t>OS biomarker analyses</a:t>
            </a:r>
          </a:p>
        </p:txBody>
      </p:sp>
      <p:sp>
        <p:nvSpPr>
          <p:cNvPr id="16" name="TextBox 15">
            <a:extLst>
              <a:ext uri="{FF2B5EF4-FFF2-40B4-BE49-F238E27FC236}">
                <a16:creationId xmlns:a16="http://schemas.microsoft.com/office/drawing/2014/main" id="{E96A75EC-3F36-507D-11C6-29E8F70D261A}"/>
              </a:ext>
            </a:extLst>
          </p:cNvPr>
          <p:cNvSpPr txBox="1"/>
          <p:nvPr/>
        </p:nvSpPr>
        <p:spPr>
          <a:xfrm>
            <a:off x="7556097" y="1236777"/>
            <a:ext cx="4340932" cy="861774"/>
          </a:xfrm>
          <a:prstGeom prst="rect">
            <a:avLst/>
          </a:prstGeom>
          <a:solidFill>
            <a:schemeClr val="accent1"/>
          </a:solidFill>
          <a:ln>
            <a:noFill/>
          </a:ln>
        </p:spPr>
        <p:txBody>
          <a:bodyPr wrap="none" lIns="182880" tIns="182880" rIns="274320" bIns="182880" rtlCol="0">
            <a:spAutoFit/>
          </a:bodyPr>
          <a:lstStyle/>
          <a:p>
            <a:r>
              <a:rPr lang="en-US" sz="1600">
                <a:solidFill>
                  <a:schemeClr val="bg1"/>
                </a:solidFill>
                <a:latin typeface="Arial" panose="020B0604020202020204" pitchFamily="34" charset="0"/>
              </a:rPr>
              <a:t>12% stage 1, ~50% stage II, 40% stage III</a:t>
            </a:r>
          </a:p>
          <a:p>
            <a:r>
              <a:rPr lang="en-US" sz="1600">
                <a:solidFill>
                  <a:schemeClr val="bg1"/>
                </a:solidFill>
                <a:latin typeface="Arial" panose="020B0604020202020204" pitchFamily="34" charset="0"/>
              </a:rPr>
              <a:t>55% PD-L1+; ~15% known driver mutation</a:t>
            </a:r>
          </a:p>
        </p:txBody>
      </p:sp>
      <p:sp>
        <p:nvSpPr>
          <p:cNvPr id="79" name="Footer Placeholder 78">
            <a:extLst>
              <a:ext uri="{FF2B5EF4-FFF2-40B4-BE49-F238E27FC236}">
                <a16:creationId xmlns:a16="http://schemas.microsoft.com/office/drawing/2014/main" id="{2A1477B4-297E-58C3-64E8-74F33CFB46E8}"/>
              </a:ext>
            </a:extLst>
          </p:cNvPr>
          <p:cNvSpPr>
            <a:spLocks noGrp="1"/>
          </p:cNvSpPr>
          <p:nvPr>
            <p:ph type="ftr" sz="quarter" idx="10"/>
          </p:nvPr>
        </p:nvSpPr>
        <p:spPr/>
        <p:txBody>
          <a:bodyPr/>
          <a:lstStyle/>
          <a:p>
            <a:pPr fontAlgn="base"/>
            <a:r>
              <a:rPr lang="en-US" sz="800" dirty="0"/>
              <a:t>Clinical cutoff: 18 April 2022. Both arms included observation and regular scans for disease recurrence on the same schedule. ​</a:t>
            </a:r>
            <a:br>
              <a:rPr lang="en-US" sz="800" dirty="0"/>
            </a:br>
            <a:r>
              <a:rPr lang="en-US" sz="800" baseline="30000" dirty="0" err="1"/>
              <a:t>a</a:t>
            </a:r>
            <a:r>
              <a:rPr lang="en-US" sz="800" dirty="0" err="1"/>
              <a:t>Per</a:t>
            </a:r>
            <a:r>
              <a:rPr lang="en-US" sz="800" dirty="0"/>
              <a:t> UICC/AJCC staging system, 7th edition. ​</a:t>
            </a:r>
          </a:p>
          <a:p>
            <a:pPr fontAlgn="base"/>
            <a:r>
              <a:rPr lang="en-US" sz="800" baseline="30000" dirty="0" err="1"/>
              <a:t>b</a:t>
            </a:r>
            <a:r>
              <a:rPr lang="en-US" sz="800" dirty="0" err="1"/>
              <a:t>Two</a:t>
            </a:r>
            <a:r>
              <a:rPr lang="en-US" sz="800" dirty="0"/>
              <a:t>-sided α = 0.05. ​</a:t>
            </a:r>
          </a:p>
          <a:p>
            <a:pPr fontAlgn="base"/>
            <a:r>
              <a:rPr lang="en-US" sz="800" dirty="0"/>
              <a:t>AJCC, American Joint Committee on Cancer; BSC, best supportive care; DFS, disease-free survival; ECOG, Eastern Cooperative Oncology Group; HR, hazard ratio; ITT, intent-to-treat; NSCLC, non–small cell lung cancer; OS, overall survival; PD-L1, programmed death-ligand 1; q21d, every 21 days; TC, tumor cells; UICC, Union for International Cancer Control.​</a:t>
            </a:r>
          </a:p>
          <a:p>
            <a:pPr fontAlgn="base"/>
            <a:r>
              <a:rPr lang="en-US" sz="800" dirty="0"/>
              <a:t>Wakelee HA, et al. </a:t>
            </a:r>
            <a:r>
              <a:rPr lang="en-US" sz="800" i="1" dirty="0"/>
              <a:t>J Clin Oncol. </a:t>
            </a:r>
            <a:r>
              <a:rPr lang="en-US" sz="800" dirty="0"/>
              <a:t>2021;39(15_suppl):8500. Felip E, et al. </a:t>
            </a:r>
            <a:r>
              <a:rPr lang="en-US" sz="800" i="1" dirty="0"/>
              <a:t>Lancet. </a:t>
            </a:r>
            <a:r>
              <a:rPr lang="en-US" sz="800" dirty="0"/>
              <a:t>2021;398(10308):1344-1357. Felip E, et al. WCLC 2022. Abstract PL03.09. ​</a:t>
            </a:r>
          </a:p>
        </p:txBody>
      </p:sp>
    </p:spTree>
    <p:extLst>
      <p:ext uri="{BB962C8B-B14F-4D97-AF65-F5344CB8AC3E}">
        <p14:creationId xmlns:p14="http://schemas.microsoft.com/office/powerpoint/2010/main" val="265062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2B618-D0CF-E031-4346-97829ED8A7B1}"/>
              </a:ext>
            </a:extLst>
          </p:cNvPr>
          <p:cNvSpPr>
            <a:spLocks noGrp="1"/>
          </p:cNvSpPr>
          <p:nvPr>
            <p:ph type="title"/>
          </p:nvPr>
        </p:nvSpPr>
        <p:spPr>
          <a:xfrm>
            <a:off x="838200" y="365125"/>
            <a:ext cx="10515600" cy="1325563"/>
          </a:xfrm>
        </p:spPr>
        <p:txBody>
          <a:bodyPr anchor="t">
            <a:normAutofit/>
          </a:bodyPr>
          <a:lstStyle/>
          <a:p>
            <a:r>
              <a:rPr lang="en-US" sz="3200"/>
              <a:t> Adjuvant ICI: IMpower010 DFS+OS; KN091/BR.31 DFS</a:t>
            </a:r>
          </a:p>
        </p:txBody>
      </p:sp>
      <p:sp>
        <p:nvSpPr>
          <p:cNvPr id="3" name="Google Shape;109;p2">
            <a:extLst>
              <a:ext uri="{FF2B5EF4-FFF2-40B4-BE49-F238E27FC236}">
                <a16:creationId xmlns:a16="http://schemas.microsoft.com/office/drawing/2014/main" id="{E99CA1E2-7E7D-C5E8-48D8-88DF57BF6E09}"/>
              </a:ext>
            </a:extLst>
          </p:cNvPr>
          <p:cNvSpPr txBox="1"/>
          <p:nvPr/>
        </p:nvSpPr>
        <p:spPr>
          <a:xfrm>
            <a:off x="7533627" y="5245451"/>
            <a:ext cx="1732792" cy="280240"/>
          </a:xfrm>
          <a:prstGeom prst="rect">
            <a:avLst/>
          </a:prstGeom>
          <a:noFill/>
          <a:ln>
            <a:noFill/>
          </a:ln>
        </p:spPr>
        <p:txBody>
          <a:bodyPr spcFirstLastPara="1" wrap="square" lIns="51372" tIns="25680" rIns="51372" bIns="25680" anchor="t" anchorCtr="0">
            <a:noAutofit/>
          </a:bodyPr>
          <a:lstStyle/>
          <a:p>
            <a:pPr algn="r"/>
            <a:r>
              <a:rPr lang="en-US" sz="675">
                <a:solidFill>
                  <a:prstClr val="white"/>
                </a:solidFill>
                <a:latin typeface="Arial" panose="020B0604020202020204" pitchFamily="34" charset="0"/>
              </a:rPr>
              <a:t>Altorki et al. IMpower010 Prior Therapies</a:t>
            </a:r>
          </a:p>
          <a:p>
            <a:pPr algn="r"/>
            <a:r>
              <a:rPr lang="en-US" sz="675">
                <a:solidFill>
                  <a:prstClr val="white"/>
                </a:solidFill>
                <a:latin typeface="Arial" panose="020B0604020202020204" pitchFamily="34" charset="0"/>
              </a:rPr>
              <a:t>https://bit.ly/36gV0j6</a:t>
            </a:r>
          </a:p>
        </p:txBody>
      </p:sp>
      <p:sp>
        <p:nvSpPr>
          <p:cNvPr id="7" name="TextBox 6">
            <a:extLst>
              <a:ext uri="{FF2B5EF4-FFF2-40B4-BE49-F238E27FC236}">
                <a16:creationId xmlns:a16="http://schemas.microsoft.com/office/drawing/2014/main" id="{87A6AD8C-5641-0744-065C-3BB450012CDC}"/>
              </a:ext>
            </a:extLst>
          </p:cNvPr>
          <p:cNvSpPr txBox="1"/>
          <p:nvPr/>
        </p:nvSpPr>
        <p:spPr>
          <a:xfrm>
            <a:off x="838201" y="911754"/>
            <a:ext cx="4651658" cy="523220"/>
          </a:xfrm>
          <a:prstGeom prst="rect">
            <a:avLst/>
          </a:prstGeom>
          <a:noFill/>
        </p:spPr>
        <p:txBody>
          <a:bodyPr wrap="square" rtlCol="0">
            <a:spAutoFit/>
          </a:bodyPr>
          <a:lstStyle/>
          <a:p>
            <a:pPr algn="ctr"/>
            <a:r>
              <a:rPr lang="en-US" sz="1400" b="1">
                <a:solidFill>
                  <a:prstClr val="black"/>
                </a:solidFill>
                <a:latin typeface="Arial" panose="020B0604020202020204" pitchFamily="34" charset="0"/>
                <a:cs typeface="Arial" panose="020B0604020202020204" pitchFamily="34" charset="0"/>
              </a:rPr>
              <a:t>IMpower010 PD-L1 TC ≥1% stage II-IIIA population- </a:t>
            </a:r>
          </a:p>
          <a:p>
            <a:pPr algn="ctr"/>
            <a:r>
              <a:rPr lang="en-US" sz="1400" b="1">
                <a:solidFill>
                  <a:prstClr val="black"/>
                </a:solidFill>
                <a:latin typeface="Arial" panose="020B0604020202020204" pitchFamily="34" charset="0"/>
                <a:cs typeface="Arial" panose="020B0604020202020204" pitchFamily="34" charset="0"/>
              </a:rPr>
              <a:t>&gt;60 </a:t>
            </a:r>
            <a:r>
              <a:rPr lang="en-US" sz="1400" b="1" err="1">
                <a:solidFill>
                  <a:prstClr val="black"/>
                </a:solidFill>
                <a:latin typeface="Arial" panose="020B0604020202020204" pitchFamily="34" charset="0"/>
                <a:cs typeface="Arial" panose="020B0604020202020204" pitchFamily="34" charset="0"/>
              </a:rPr>
              <a:t>mo</a:t>
            </a:r>
            <a:r>
              <a:rPr lang="en-US" sz="1400" b="1">
                <a:solidFill>
                  <a:prstClr val="black"/>
                </a:solidFill>
                <a:latin typeface="Arial" panose="020B0604020202020204" pitchFamily="34" charset="0"/>
                <a:cs typeface="Arial" panose="020B0604020202020204" pitchFamily="34" charset="0"/>
              </a:rPr>
              <a:t> f/up: DFS and OS</a:t>
            </a:r>
            <a:endParaRPr lang="en-GB" sz="1400">
              <a:solidFill>
                <a:prstClr val="black"/>
              </a:solidFill>
              <a:latin typeface="Arial" panose="020B0604020202020204" pitchFamily="34" charset="0"/>
            </a:endParaRPr>
          </a:p>
        </p:txBody>
      </p:sp>
      <p:pic>
        <p:nvPicPr>
          <p:cNvPr id="20" name="Picture 19">
            <a:extLst>
              <a:ext uri="{FF2B5EF4-FFF2-40B4-BE49-F238E27FC236}">
                <a16:creationId xmlns:a16="http://schemas.microsoft.com/office/drawing/2014/main" id="{C696AC85-CE81-6FC6-2205-D95B16EA48DB}"/>
              </a:ext>
            </a:extLst>
          </p:cNvPr>
          <p:cNvPicPr>
            <a:picLocks noChangeAspect="1"/>
          </p:cNvPicPr>
          <p:nvPr/>
        </p:nvPicPr>
        <p:blipFill>
          <a:blip r:embed="rId3"/>
          <a:stretch>
            <a:fillRect/>
          </a:stretch>
        </p:blipFill>
        <p:spPr>
          <a:xfrm>
            <a:off x="5489858" y="3728255"/>
            <a:ext cx="3148507" cy="2324190"/>
          </a:xfrm>
          <a:prstGeom prst="rect">
            <a:avLst/>
          </a:prstGeom>
        </p:spPr>
      </p:pic>
      <p:graphicFrame>
        <p:nvGraphicFramePr>
          <p:cNvPr id="21" name="Table 20">
            <a:extLst>
              <a:ext uri="{FF2B5EF4-FFF2-40B4-BE49-F238E27FC236}">
                <a16:creationId xmlns:a16="http://schemas.microsoft.com/office/drawing/2014/main" id="{9730E760-3BAE-CA30-CC92-037A31AD7A74}"/>
              </a:ext>
            </a:extLst>
          </p:cNvPr>
          <p:cNvGraphicFramePr>
            <a:graphicFrameLocks noGrp="1"/>
          </p:cNvGraphicFramePr>
          <p:nvPr>
            <p:extLst>
              <p:ext uri="{D42A27DB-BD31-4B8C-83A1-F6EECF244321}">
                <p14:modId xmlns:p14="http://schemas.microsoft.com/office/powerpoint/2010/main" val="1266050989"/>
              </p:ext>
            </p:extLst>
          </p:nvPr>
        </p:nvGraphicFramePr>
        <p:xfrm>
          <a:off x="8746687" y="4681453"/>
          <a:ext cx="2287215" cy="890092"/>
        </p:xfrm>
        <a:graphic>
          <a:graphicData uri="http://schemas.openxmlformats.org/drawingml/2006/table">
            <a:tbl>
              <a:tblPr firstRow="1" bandRow="1"/>
              <a:tblGrid>
                <a:gridCol w="762405">
                  <a:extLst>
                    <a:ext uri="{9D8B030D-6E8A-4147-A177-3AD203B41FA5}">
                      <a16:colId xmlns:a16="http://schemas.microsoft.com/office/drawing/2014/main" val="768202438"/>
                    </a:ext>
                  </a:extLst>
                </a:gridCol>
                <a:gridCol w="762405">
                  <a:extLst>
                    <a:ext uri="{9D8B030D-6E8A-4147-A177-3AD203B41FA5}">
                      <a16:colId xmlns:a16="http://schemas.microsoft.com/office/drawing/2014/main" val="197466569"/>
                    </a:ext>
                  </a:extLst>
                </a:gridCol>
                <a:gridCol w="762405">
                  <a:extLst>
                    <a:ext uri="{9D8B030D-6E8A-4147-A177-3AD203B41FA5}">
                      <a16:colId xmlns:a16="http://schemas.microsoft.com/office/drawing/2014/main" val="2234623821"/>
                    </a:ext>
                  </a:extLst>
                </a:gridCol>
              </a:tblGrid>
              <a:tr h="20951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endParaRPr lang="en-US" sz="1200" b="0" i="0">
                        <a:solidFill>
                          <a:schemeClr val="tx1"/>
                        </a:solidFill>
                        <a:latin typeface="Arial" panose="020B0604020202020204" pitchFamily="34" charset="0"/>
                        <a:cs typeface="Arial" panose="020B0604020202020204" pitchFamily="34" charset="0"/>
                      </a:endParaRPr>
                    </a:p>
                  </a:txBody>
                  <a:tcPr marL="51381" marR="51381" marT="25691" marB="25691"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EDBE6">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r>
                        <a:rPr lang="en-US" sz="1200" b="0" i="0">
                          <a:solidFill>
                            <a:schemeClr val="tx1"/>
                          </a:solidFill>
                          <a:latin typeface="Arial" panose="020B0604020202020204" pitchFamily="34" charset="0"/>
                          <a:cs typeface="Arial" panose="020B0604020202020204" pitchFamily="34" charset="0"/>
                        </a:rPr>
                        <a:t>Events</a:t>
                      </a:r>
                    </a:p>
                  </a:txBody>
                  <a:tcPr marL="51381" marR="51381" marT="25691" marB="25691"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EDBE6">
                        <a:lumMod val="60000"/>
                        <a:lumOff val="40000"/>
                      </a:srgbClr>
                    </a:solid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lnSpc>
                          <a:spcPct val="80000"/>
                        </a:lnSpc>
                      </a:pPr>
                      <a:r>
                        <a:rPr lang="en-US" sz="1200" b="0" i="0">
                          <a:solidFill>
                            <a:schemeClr val="tx1"/>
                          </a:solidFill>
                          <a:latin typeface="Arial" panose="020B0604020202020204" pitchFamily="34" charset="0"/>
                          <a:cs typeface="Arial" panose="020B0604020202020204" pitchFamily="34" charset="0"/>
                        </a:rPr>
                        <a:t>Median</a:t>
                      </a:r>
                    </a:p>
                  </a:txBody>
                  <a:tcPr marL="51381" marR="51381" marT="25691" marB="25691"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EDBE6">
                        <a:lumMod val="60000"/>
                        <a:lumOff val="40000"/>
                      </a:srgbClr>
                    </a:solidFill>
                  </a:tcPr>
                </a:tc>
                <a:extLst>
                  <a:ext uri="{0D108BD9-81ED-4DB2-BD59-A6C34878D82A}">
                    <a16:rowId xmlns:a16="http://schemas.microsoft.com/office/drawing/2014/main" val="133403234"/>
                  </a:ext>
                </a:extLst>
              </a:tr>
              <a:tr h="34028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80000"/>
                        </a:lnSpc>
                      </a:pPr>
                      <a:r>
                        <a:rPr lang="en-US" sz="1200" b="0" i="0">
                          <a:solidFill>
                            <a:srgbClr val="00877C"/>
                          </a:solidFill>
                          <a:latin typeface="Arial" panose="020B0604020202020204" pitchFamily="34" charset="0"/>
                          <a:cs typeface="Arial" panose="020B0604020202020204" pitchFamily="34" charset="0"/>
                        </a:rPr>
                        <a:t>Pembro</a:t>
                      </a:r>
                    </a:p>
                  </a:txBody>
                  <a:tcPr marL="51381" marR="51381" marT="25691" marB="25691"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80000"/>
                        </a:lnSpc>
                      </a:pPr>
                      <a:r>
                        <a:rPr lang="en-US" sz="1200" b="0" i="0">
                          <a:solidFill>
                            <a:schemeClr val="tx1"/>
                          </a:solidFill>
                          <a:latin typeface="Arial" panose="020B0604020202020204" pitchFamily="34" charset="0"/>
                          <a:cs typeface="Arial" panose="020B0604020202020204" pitchFamily="34" charset="0"/>
                        </a:rPr>
                        <a:t>35.9%</a:t>
                      </a:r>
                    </a:p>
                  </a:txBody>
                  <a:tcPr marL="51381" marR="51381" marT="25691" marB="25691"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lnSpc>
                          <a:spcPct val="80000"/>
                        </a:lnSpc>
                      </a:pPr>
                      <a:r>
                        <a:rPr lang="en-US" sz="1200" b="0" i="0">
                          <a:solidFill>
                            <a:schemeClr val="tx1"/>
                          </a:solidFill>
                          <a:latin typeface="Arial" panose="020B0604020202020204" pitchFamily="34" charset="0"/>
                          <a:cs typeface="Arial" panose="020B0604020202020204" pitchFamily="34" charset="0"/>
                        </a:rPr>
                        <a:t>53.6 mo</a:t>
                      </a:r>
                    </a:p>
                  </a:txBody>
                  <a:tcPr marL="51381" marR="51381" marT="25691" marB="25691"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80518721"/>
                  </a:ext>
                </a:extLst>
              </a:tr>
              <a:tr h="340288">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l">
                        <a:lnSpc>
                          <a:spcPct val="80000"/>
                        </a:lnSpc>
                      </a:pPr>
                      <a:r>
                        <a:rPr lang="en-US" sz="1200" b="0" i="0">
                          <a:solidFill>
                            <a:srgbClr val="66203A"/>
                          </a:solidFill>
                          <a:latin typeface="Arial" panose="020B0604020202020204" pitchFamily="34" charset="0"/>
                          <a:cs typeface="Arial" panose="020B0604020202020204" pitchFamily="34" charset="0"/>
                        </a:rPr>
                        <a:t>Placebo</a:t>
                      </a:r>
                    </a:p>
                  </a:txBody>
                  <a:tcPr marL="51381" marR="51381" marT="25691" marB="25691"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lnSpc>
                          <a:spcPct val="80000"/>
                        </a:lnSpc>
                      </a:pPr>
                      <a:r>
                        <a:rPr lang="en-US" sz="1200" b="0" i="0">
                          <a:solidFill>
                            <a:schemeClr val="tx1"/>
                          </a:solidFill>
                          <a:latin typeface="Arial" panose="020B0604020202020204" pitchFamily="34" charset="0"/>
                          <a:cs typeface="Arial" panose="020B0604020202020204" pitchFamily="34" charset="0"/>
                        </a:rPr>
                        <a:t>44.3%</a:t>
                      </a:r>
                    </a:p>
                  </a:txBody>
                  <a:tcPr marL="51381" marR="51381" marT="25691" marB="25691"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lnSpc>
                          <a:spcPct val="80000"/>
                        </a:lnSpc>
                      </a:pPr>
                      <a:r>
                        <a:rPr lang="en-US" sz="1200" b="0" i="0">
                          <a:solidFill>
                            <a:schemeClr val="tx1"/>
                          </a:solidFill>
                          <a:latin typeface="Arial" panose="020B0604020202020204" pitchFamily="34" charset="0"/>
                          <a:cs typeface="Arial" panose="020B0604020202020204" pitchFamily="34" charset="0"/>
                        </a:rPr>
                        <a:t>42.0 mo</a:t>
                      </a:r>
                    </a:p>
                  </a:txBody>
                  <a:tcPr marL="51381" marR="51381" marT="25691" marB="25691"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01945701"/>
                  </a:ext>
                </a:extLst>
              </a:tr>
            </a:tbl>
          </a:graphicData>
        </a:graphic>
      </p:graphicFrame>
      <p:sp>
        <p:nvSpPr>
          <p:cNvPr id="22" name="TextBox 21">
            <a:extLst>
              <a:ext uri="{FF2B5EF4-FFF2-40B4-BE49-F238E27FC236}">
                <a16:creationId xmlns:a16="http://schemas.microsoft.com/office/drawing/2014/main" id="{6A2AF324-6633-2B5C-9BC0-44AE068F5535}"/>
              </a:ext>
            </a:extLst>
          </p:cNvPr>
          <p:cNvSpPr txBox="1"/>
          <p:nvPr/>
        </p:nvSpPr>
        <p:spPr>
          <a:xfrm>
            <a:off x="8849703" y="4035435"/>
            <a:ext cx="2287215" cy="600164"/>
          </a:xfrm>
          <a:prstGeom prst="rect">
            <a:avLst/>
          </a:prstGeom>
          <a:noFill/>
        </p:spPr>
        <p:txBody>
          <a:bodyPr wrap="square">
            <a:spAutoFit/>
          </a:bodyPr>
          <a:lstStyle/>
          <a:p>
            <a:pPr algn="ctr"/>
            <a:r>
              <a:rPr lang="en-US" sz="1100" kern="600" spc="17">
                <a:solidFill>
                  <a:prstClr val="black"/>
                </a:solidFill>
                <a:latin typeface="Arial" panose="020B0604020202020204" pitchFamily="34" charset="0"/>
              </a:rPr>
              <a:t>KN091DFS, Overall Population</a:t>
            </a:r>
          </a:p>
          <a:p>
            <a:pPr algn="ctr"/>
            <a:r>
              <a:rPr lang="en-US" sz="1100" kern="600" spc="17">
                <a:solidFill>
                  <a:prstClr val="black"/>
                </a:solidFill>
                <a:latin typeface="Arial" panose="020B0604020202020204" pitchFamily="34" charset="0"/>
              </a:rPr>
              <a:t>HR 0.76 (95% CI 0.63-0.91)</a:t>
            </a:r>
          </a:p>
          <a:p>
            <a:pPr algn="ctr"/>
            <a:r>
              <a:rPr lang="en-US" sz="1100" kern="600" spc="17">
                <a:solidFill>
                  <a:prstClr val="black"/>
                </a:solidFill>
                <a:latin typeface="Arial" panose="020B0604020202020204" pitchFamily="34" charset="0"/>
              </a:rPr>
              <a:t>P = 0.0014</a:t>
            </a:r>
          </a:p>
        </p:txBody>
      </p:sp>
      <p:sp>
        <p:nvSpPr>
          <p:cNvPr id="23" name="TextBox 22">
            <a:extLst>
              <a:ext uri="{FF2B5EF4-FFF2-40B4-BE49-F238E27FC236}">
                <a16:creationId xmlns:a16="http://schemas.microsoft.com/office/drawing/2014/main" id="{2128D40F-1003-B090-71DD-2F8B59473A46}"/>
              </a:ext>
            </a:extLst>
          </p:cNvPr>
          <p:cNvSpPr txBox="1"/>
          <p:nvPr/>
        </p:nvSpPr>
        <p:spPr>
          <a:xfrm>
            <a:off x="8690783" y="5652334"/>
            <a:ext cx="2605057" cy="400110"/>
          </a:xfrm>
          <a:prstGeom prst="rect">
            <a:avLst/>
          </a:prstGeom>
          <a:noFill/>
        </p:spPr>
        <p:txBody>
          <a:bodyPr wrap="square">
            <a:spAutoFit/>
          </a:bodyPr>
          <a:lstStyle/>
          <a:p>
            <a:r>
              <a:rPr lang="en-US" sz="1000">
                <a:solidFill>
                  <a:prstClr val="black"/>
                </a:solidFill>
                <a:latin typeface="Arial" panose="020B0604020202020204" pitchFamily="34" charset="0"/>
              </a:rPr>
              <a:t>Paz-Ares ESMO plenary 2022, O’Brien ASCO 2022, Lancet Oncol 2023</a:t>
            </a:r>
          </a:p>
        </p:txBody>
      </p:sp>
      <p:pic>
        <p:nvPicPr>
          <p:cNvPr id="26" name="Picture 25">
            <a:extLst>
              <a:ext uri="{FF2B5EF4-FFF2-40B4-BE49-F238E27FC236}">
                <a16:creationId xmlns:a16="http://schemas.microsoft.com/office/drawing/2014/main" id="{9581B335-DF6C-F40D-6647-71B0A1C0D7B3}"/>
              </a:ext>
            </a:extLst>
          </p:cNvPr>
          <p:cNvPicPr>
            <a:picLocks noChangeAspect="1"/>
          </p:cNvPicPr>
          <p:nvPr/>
        </p:nvPicPr>
        <p:blipFill>
          <a:blip r:embed="rId4"/>
          <a:stretch>
            <a:fillRect/>
          </a:stretch>
        </p:blipFill>
        <p:spPr>
          <a:xfrm>
            <a:off x="838200" y="1672044"/>
            <a:ext cx="4083108" cy="2033548"/>
          </a:xfrm>
          <a:prstGeom prst="rect">
            <a:avLst/>
          </a:prstGeom>
        </p:spPr>
      </p:pic>
      <p:pic>
        <p:nvPicPr>
          <p:cNvPr id="27" name="Picture 26">
            <a:extLst>
              <a:ext uri="{FF2B5EF4-FFF2-40B4-BE49-F238E27FC236}">
                <a16:creationId xmlns:a16="http://schemas.microsoft.com/office/drawing/2014/main" id="{D9261AFD-0EDB-3484-D8AE-4AB4C75F339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8200" y="3843229"/>
            <a:ext cx="4244984" cy="2025274"/>
          </a:xfrm>
          <a:prstGeom prst="rect">
            <a:avLst/>
          </a:prstGeom>
        </p:spPr>
      </p:pic>
      <p:pic>
        <p:nvPicPr>
          <p:cNvPr id="29" name="Picture 28">
            <a:extLst>
              <a:ext uri="{FF2B5EF4-FFF2-40B4-BE49-F238E27FC236}">
                <a16:creationId xmlns:a16="http://schemas.microsoft.com/office/drawing/2014/main" id="{77FDDAC8-5988-E4F3-8291-5208E5A9AC68}"/>
              </a:ext>
            </a:extLst>
          </p:cNvPr>
          <p:cNvPicPr>
            <a:picLocks noChangeAspect="1"/>
          </p:cNvPicPr>
          <p:nvPr/>
        </p:nvPicPr>
        <p:blipFill>
          <a:blip r:embed="rId6"/>
          <a:srcRect r="18616" b="-7490"/>
          <a:stretch>
            <a:fillRect/>
          </a:stretch>
        </p:blipFill>
        <p:spPr>
          <a:xfrm>
            <a:off x="2279480" y="1541172"/>
            <a:ext cx="3210378" cy="460963"/>
          </a:xfrm>
          <a:prstGeom prst="rect">
            <a:avLst/>
          </a:prstGeom>
          <a:ln>
            <a:solidFill>
              <a:schemeClr val="tx1"/>
            </a:solidFill>
          </a:ln>
        </p:spPr>
      </p:pic>
      <p:pic>
        <p:nvPicPr>
          <p:cNvPr id="4" name="Picture 3">
            <a:extLst>
              <a:ext uri="{FF2B5EF4-FFF2-40B4-BE49-F238E27FC236}">
                <a16:creationId xmlns:a16="http://schemas.microsoft.com/office/drawing/2014/main" id="{2A1BA258-B8AF-7B97-7F66-B4B8BAEF32D8}"/>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38735" y="875797"/>
            <a:ext cx="5695166" cy="3115214"/>
          </a:xfrm>
          <a:prstGeom prst="rect">
            <a:avLst/>
          </a:prstGeom>
        </p:spPr>
      </p:pic>
      <p:sp>
        <p:nvSpPr>
          <p:cNvPr id="13" name="Footer Placeholder 12">
            <a:extLst>
              <a:ext uri="{FF2B5EF4-FFF2-40B4-BE49-F238E27FC236}">
                <a16:creationId xmlns:a16="http://schemas.microsoft.com/office/drawing/2014/main" id="{19E895B6-E37D-E778-9B49-694C17AC967C}"/>
              </a:ext>
            </a:extLst>
          </p:cNvPr>
          <p:cNvSpPr>
            <a:spLocks noGrp="1"/>
          </p:cNvSpPr>
          <p:nvPr>
            <p:ph type="ftr" sz="quarter" idx="10"/>
          </p:nvPr>
        </p:nvSpPr>
        <p:spPr/>
        <p:txBody>
          <a:bodyPr lIns="0"/>
          <a:lstStyle/>
          <a:p>
            <a:r>
              <a:rPr lang="en-US" dirty="0"/>
              <a:t>ALK, anaplastic lymphoma kinase; BSC, best supportive care; DFS, disease-free survival; EGFR, epidermal growth factor receptor; HR, hazard ratio; ICI, immune checkpoint inhibitor; IMpower010, Immunotherapy in Early Stage NSCLC trial 010; KN091, KEYNOTE-091; NE, not estimable; OS, overall survival; PD-L1, programmed death-ligand 1; PBO, placebo; TC, tumor cells.</a:t>
            </a:r>
            <a:br>
              <a:rPr lang="en-US" dirty="0"/>
            </a:br>
            <a:r>
              <a:rPr lang="en-US" dirty="0"/>
              <a:t>Wakelee HA, et al. </a:t>
            </a:r>
            <a:r>
              <a:rPr lang="en-US" i="1" dirty="0"/>
              <a:t>J Clin Oncol. </a:t>
            </a:r>
            <a:r>
              <a:rPr lang="en-US" dirty="0"/>
              <a:t>2021;39(15_suppl):8500. Felip E, et al. </a:t>
            </a:r>
            <a:r>
              <a:rPr lang="en-US" i="1" dirty="0"/>
              <a:t>Lancet. </a:t>
            </a:r>
            <a:r>
              <a:rPr lang="en-US" dirty="0"/>
              <a:t>2021;398(10308):1344-1357. Felip E, et al. WCLC 2022. Abstract PL03.09. Wakelee HA, et al. </a:t>
            </a:r>
            <a:r>
              <a:rPr lang="en-US" i="1" dirty="0"/>
              <a:t>J Clin Oncol. </a:t>
            </a:r>
            <a:r>
              <a:rPr lang="en-US" dirty="0"/>
              <a:t>2024;42(17_suppl):LBA8035. Goss G, et al. </a:t>
            </a:r>
            <a:r>
              <a:rPr lang="en-US" i="1" dirty="0"/>
              <a:t>Ann Oncol. </a:t>
            </a:r>
            <a:r>
              <a:rPr lang="en-US" dirty="0"/>
              <a:t>2024;359(</a:t>
            </a:r>
            <a:r>
              <a:rPr lang="en-US" dirty="0" err="1"/>
              <a:t>Supplment</a:t>
            </a:r>
            <a:r>
              <a:rPr lang="en-US" dirty="0"/>
              <a:t> 2):1238.​</a:t>
            </a:r>
          </a:p>
        </p:txBody>
      </p:sp>
      <p:sp>
        <p:nvSpPr>
          <p:cNvPr id="14" name="Rectangle 13">
            <a:extLst>
              <a:ext uri="{FF2B5EF4-FFF2-40B4-BE49-F238E27FC236}">
                <a16:creationId xmlns:a16="http://schemas.microsoft.com/office/drawing/2014/main" id="{00B4322F-AEE3-6330-9D20-58B23DEA4254}"/>
              </a:ext>
            </a:extLst>
          </p:cNvPr>
          <p:cNvSpPr/>
          <p:nvPr/>
        </p:nvSpPr>
        <p:spPr>
          <a:xfrm>
            <a:off x="5338734" y="848304"/>
            <a:ext cx="3034145" cy="5866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A47A2AF-CE8B-6BCC-D113-0E1BA6BC5130}"/>
              </a:ext>
            </a:extLst>
          </p:cNvPr>
          <p:cNvSpPr txBox="1"/>
          <p:nvPr/>
        </p:nvSpPr>
        <p:spPr>
          <a:xfrm>
            <a:off x="5907286" y="906854"/>
            <a:ext cx="3236714" cy="523220"/>
          </a:xfrm>
          <a:prstGeom prst="rect">
            <a:avLst/>
          </a:prstGeom>
          <a:solidFill>
            <a:schemeClr val="bg1"/>
          </a:solidFill>
        </p:spPr>
        <p:txBody>
          <a:bodyPr wrap="square">
            <a:spAutoFit/>
          </a:bodyPr>
          <a:lstStyle/>
          <a:p>
            <a:pPr>
              <a:buNone/>
            </a:pPr>
            <a:r>
              <a:rPr lang="en-US" sz="1600" b="1">
                <a:effectLst/>
                <a:latin typeface="Arial" panose="020B0604020202020204" pitchFamily="34" charset="0"/>
                <a:cs typeface="Arial" panose="020B0604020202020204" pitchFamily="34" charset="0"/>
              </a:rPr>
              <a:t>CCTG BR.31 Primary Endpoint</a:t>
            </a:r>
          </a:p>
          <a:p>
            <a:r>
              <a:rPr lang="en-US" sz="1200">
                <a:effectLst/>
                <a:latin typeface="Arial" panose="020B0604020202020204" pitchFamily="34" charset="0"/>
                <a:cs typeface="Arial" panose="020B0604020202020204" pitchFamily="34" charset="0"/>
              </a:rPr>
              <a:t>DFS in PD-L</a:t>
            </a:r>
            <a:r>
              <a:rPr lang="en-US" sz="1200" u="sng">
                <a:effectLst/>
                <a:latin typeface="Arial" panose="020B0604020202020204" pitchFamily="34" charset="0"/>
                <a:cs typeface="Arial" panose="020B0604020202020204" pitchFamily="34" charset="0"/>
              </a:rPr>
              <a:t>&gt;</a:t>
            </a:r>
            <a:r>
              <a:rPr lang="en-US" sz="1200">
                <a:effectLst/>
                <a:latin typeface="Arial" panose="020B0604020202020204" pitchFamily="34" charset="0"/>
                <a:cs typeface="Arial" panose="020B0604020202020204" pitchFamily="34" charset="0"/>
              </a:rPr>
              <a:t>25% EGFR-/ALK-</a:t>
            </a:r>
          </a:p>
        </p:txBody>
      </p:sp>
    </p:spTree>
    <p:extLst>
      <p:ext uri="{BB962C8B-B14F-4D97-AF65-F5344CB8AC3E}">
        <p14:creationId xmlns:p14="http://schemas.microsoft.com/office/powerpoint/2010/main" val="3081795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013B5-ACC1-2331-F7B4-CD832F576478}"/>
              </a:ext>
            </a:extLst>
          </p:cNvPr>
          <p:cNvSpPr>
            <a:spLocks noGrp="1"/>
          </p:cNvSpPr>
          <p:nvPr>
            <p:ph type="title"/>
          </p:nvPr>
        </p:nvSpPr>
        <p:spPr/>
        <p:txBody>
          <a:bodyPr>
            <a:noAutofit/>
          </a:bodyPr>
          <a:lstStyle/>
          <a:p>
            <a:r>
              <a:rPr lang="en-US" dirty="0"/>
              <a:t>IMpower010: 5-Yr Overall Survival – Select Subsets</a:t>
            </a:r>
          </a:p>
        </p:txBody>
      </p:sp>
      <p:sp>
        <p:nvSpPr>
          <p:cNvPr id="4" name="Google Shape;244;p5">
            <a:extLst>
              <a:ext uri="{FF2B5EF4-FFF2-40B4-BE49-F238E27FC236}">
                <a16:creationId xmlns:a16="http://schemas.microsoft.com/office/drawing/2014/main" id="{4855A8EA-A6D4-256E-1A42-2754CF00AEE0}"/>
              </a:ext>
            </a:extLst>
          </p:cNvPr>
          <p:cNvSpPr txBox="1">
            <a:spLocks noGrp="1"/>
          </p:cNvSpPr>
          <p:nvPr>
            <p:ph type="ftr" sz="quarter" idx="10"/>
          </p:nvPr>
        </p:nvSpPr>
        <p:spPr/>
        <p:txBody>
          <a:bodyPr vert="horz" lIns="0" tIns="0" rIns="0" bIns="0" rtlCol="0" anchor="ctr" anchorCtr="0"/>
          <a:lstStyle>
            <a:defPPr>
              <a:defRPr lang="en-US"/>
            </a:defPPr>
            <a:lvl1pPr marL="0" algn="ctr" defTabSz="609585" rtl="0" eaLnBrk="1" latinLnBrk="0" hangingPunct="1">
              <a:defRPr sz="1333" kern="1200">
                <a:solidFill>
                  <a:schemeClr val="accent3"/>
                </a:solidFill>
                <a:latin typeface="+mn-lt"/>
                <a:ea typeface="+mn-ea"/>
                <a:cs typeface="+mn-cs"/>
              </a:defRPr>
            </a:lvl1pPr>
            <a:lvl2pPr marL="0" algn="ctr" defTabSz="609585" rtl="0" eaLnBrk="1" latinLnBrk="0" hangingPunct="1">
              <a:defRPr sz="1333" kern="1200">
                <a:solidFill>
                  <a:schemeClr val="accent3"/>
                </a:solidFill>
                <a:latin typeface="+mn-lt"/>
                <a:ea typeface="+mn-ea"/>
                <a:cs typeface="+mn-cs"/>
              </a:defRPr>
            </a:lvl2pPr>
            <a:lvl3pPr marL="0" algn="ctr" defTabSz="609585" rtl="0" eaLnBrk="1" latinLnBrk="0" hangingPunct="1">
              <a:defRPr sz="1333" kern="1200">
                <a:solidFill>
                  <a:schemeClr val="accent3"/>
                </a:solidFill>
                <a:latin typeface="+mn-lt"/>
                <a:ea typeface="+mn-ea"/>
                <a:cs typeface="+mn-cs"/>
              </a:defRPr>
            </a:lvl3pPr>
            <a:lvl4pPr marL="0" algn="ctr" defTabSz="609585" rtl="0" eaLnBrk="1" latinLnBrk="0" hangingPunct="1">
              <a:defRPr sz="1333" kern="1200">
                <a:solidFill>
                  <a:schemeClr val="accent3"/>
                </a:solidFill>
                <a:latin typeface="+mn-lt"/>
                <a:ea typeface="+mn-ea"/>
                <a:cs typeface="+mn-cs"/>
              </a:defRPr>
            </a:lvl4pPr>
            <a:lvl5pPr marL="0" algn="ctr" defTabSz="609585" rtl="0" eaLnBrk="1" latinLnBrk="0" hangingPunct="1">
              <a:defRPr sz="1333" kern="1200">
                <a:solidFill>
                  <a:schemeClr val="accent3"/>
                </a:solidFill>
                <a:latin typeface="+mn-lt"/>
                <a:ea typeface="+mn-ea"/>
                <a:cs typeface="+mn-cs"/>
              </a:defRPr>
            </a:lvl5pPr>
            <a:lvl6pPr marL="0" algn="ctr" defTabSz="609585" rtl="0" eaLnBrk="1" latinLnBrk="0" hangingPunct="1">
              <a:defRPr sz="1333" kern="1200">
                <a:solidFill>
                  <a:schemeClr val="accent3"/>
                </a:solidFill>
                <a:latin typeface="+mn-lt"/>
                <a:ea typeface="+mn-ea"/>
                <a:cs typeface="+mn-cs"/>
              </a:defRPr>
            </a:lvl6pPr>
            <a:lvl7pPr marL="0" algn="ctr" defTabSz="609585" rtl="0" eaLnBrk="1" latinLnBrk="0" hangingPunct="1">
              <a:defRPr sz="1333" kern="1200">
                <a:solidFill>
                  <a:schemeClr val="accent3"/>
                </a:solidFill>
                <a:latin typeface="+mn-lt"/>
                <a:ea typeface="+mn-ea"/>
                <a:cs typeface="+mn-cs"/>
              </a:defRPr>
            </a:lvl7pPr>
            <a:lvl8pPr marL="0" algn="ctr" defTabSz="609585" rtl="0" eaLnBrk="1" latinLnBrk="0" hangingPunct="1">
              <a:defRPr sz="1333" kern="1200">
                <a:solidFill>
                  <a:schemeClr val="accent3"/>
                </a:solidFill>
                <a:latin typeface="+mn-lt"/>
                <a:ea typeface="+mn-ea"/>
                <a:cs typeface="+mn-cs"/>
              </a:defRPr>
            </a:lvl8pPr>
            <a:lvl9pPr marL="0" algn="ctr" defTabSz="609585" rtl="0" eaLnBrk="1" latinLnBrk="0" hangingPunct="1">
              <a:defRPr sz="1333" kern="1200">
                <a:solidFill>
                  <a:schemeClr val="accent3"/>
                </a:solidFill>
                <a:latin typeface="+mn-lt"/>
                <a:ea typeface="+mn-ea"/>
                <a:cs typeface="+mn-cs"/>
              </a:defRPr>
            </a:lvl9pPr>
          </a:lstStyle>
          <a:p>
            <a:pPr algn="l" rtl="0" fontAlgn="base">
              <a:buNone/>
            </a:pPr>
            <a:r>
              <a:rPr lang="en-US" sz="1000" b="0" i="0" u="none" strike="noStrike" dirty="0">
                <a:solidFill>
                  <a:srgbClr val="3A3A3A"/>
                </a:solidFill>
                <a:effectLst/>
                <a:latin typeface="Calibri" panose="020F0502020204030204" pitchFamily="34" charset="0"/>
              </a:rPr>
              <a:t>ASCO, American Society of Clinical Oncology; BSC, best supportive care; CI, confidence interval; DFS, disease-free survival; HR, hazard ratio; ITT, intention-to-treat; NE, not </a:t>
            </a:r>
            <a:r>
              <a:rPr lang="en-US" sz="1000" b="0" i="0" u="none" strike="noStrike" dirty="0" err="1">
                <a:solidFill>
                  <a:srgbClr val="3A3A3A"/>
                </a:solidFill>
                <a:effectLst/>
                <a:latin typeface="Calibri" panose="020F0502020204030204" pitchFamily="34" charset="0"/>
              </a:rPr>
              <a:t>estimable;OS</a:t>
            </a:r>
            <a:r>
              <a:rPr lang="en-US" sz="1000" b="0" i="0" u="none" strike="noStrike" dirty="0">
                <a:solidFill>
                  <a:srgbClr val="3A3A3A"/>
                </a:solidFill>
                <a:effectLst/>
                <a:latin typeface="Calibri" panose="020F0502020204030204" pitchFamily="34" charset="0"/>
              </a:rPr>
              <a:t>, overall survival; PD-L1, programmed death-ligand 1; TC, tumor cells.</a:t>
            </a:r>
            <a:r>
              <a:rPr lang="en-US" sz="1000" b="0" i="0" dirty="0">
                <a:solidFill>
                  <a:srgbClr val="3A3A3A"/>
                </a:solidFill>
                <a:effectLst/>
                <a:latin typeface="Calibri" panose="020F0502020204030204" pitchFamily="34" charset="0"/>
              </a:rPr>
              <a:t>​</a:t>
            </a:r>
            <a:endParaRPr lang="en-US" sz="1100" b="0" i="0" dirty="0">
              <a:solidFill>
                <a:srgbClr val="3A3A3A"/>
              </a:solidFill>
              <a:effectLst/>
              <a:latin typeface="Segoe UI" panose="020B0502040204020203" pitchFamily="34" charset="0"/>
            </a:endParaRPr>
          </a:p>
          <a:p>
            <a:pPr algn="l" rtl="0" fontAlgn="base"/>
            <a:r>
              <a:rPr lang="en-US" sz="1000" b="0" i="0" u="none" strike="noStrike" dirty="0">
                <a:solidFill>
                  <a:srgbClr val="3A3A3A"/>
                </a:solidFill>
                <a:effectLst/>
                <a:latin typeface="Calibri" panose="020F0502020204030204" pitchFamily="34" charset="0"/>
              </a:rPr>
              <a:t>Wakelee HA, et al. ASCO 2024. Abstract LBA8035.</a:t>
            </a:r>
            <a:r>
              <a:rPr lang="en-US" sz="1000" b="0" i="0" dirty="0">
                <a:solidFill>
                  <a:srgbClr val="3A3A3A"/>
                </a:solidFill>
                <a:effectLst/>
                <a:latin typeface="Calibri" panose="020F0502020204030204" pitchFamily="34" charset="0"/>
              </a:rPr>
              <a:t>​</a:t>
            </a:r>
            <a:endParaRPr lang="en-US" sz="1100" b="0" i="0" dirty="0">
              <a:solidFill>
                <a:srgbClr val="3A3A3A"/>
              </a:solidFill>
              <a:effectLst/>
              <a:latin typeface="Segoe UI" panose="020B0502040204020203" pitchFamily="34" charset="0"/>
            </a:endParaRPr>
          </a:p>
        </p:txBody>
      </p:sp>
      <p:sp>
        <p:nvSpPr>
          <p:cNvPr id="15" name="TextBox 14">
            <a:extLst>
              <a:ext uri="{FF2B5EF4-FFF2-40B4-BE49-F238E27FC236}">
                <a16:creationId xmlns:a16="http://schemas.microsoft.com/office/drawing/2014/main" id="{6C6926A8-CD45-EBAA-C8E6-BC9596F644CE}"/>
              </a:ext>
            </a:extLst>
          </p:cNvPr>
          <p:cNvSpPr txBox="1"/>
          <p:nvPr/>
        </p:nvSpPr>
        <p:spPr>
          <a:xfrm>
            <a:off x="6689035" y="3419061"/>
            <a:ext cx="0" cy="0"/>
          </a:xfrm>
          <a:prstGeom prst="rect">
            <a:avLst/>
          </a:prstGeom>
          <a:noFill/>
        </p:spPr>
        <p:txBody>
          <a:bodyPr wrap="none" lIns="0" tIns="0" rIns="0" bIns="0" rtlCol="0">
            <a:normAutofit fontScale="25000" lnSpcReduction="20000"/>
          </a:bodyPr>
          <a:lstStyle/>
          <a:p>
            <a:endParaRPr lang="en-US" sz="1600">
              <a:latin typeface="Arial" panose="020B0604020202020204" pitchFamily="34" charset="0"/>
              <a:ea typeface="Verdana" panose="020B0604030504040204" pitchFamily="34" charset="0"/>
              <a:cs typeface="Verdana" panose="020B0604030504040204" pitchFamily="34" charset="0"/>
            </a:endParaRPr>
          </a:p>
        </p:txBody>
      </p:sp>
      <p:sp>
        <p:nvSpPr>
          <p:cNvPr id="10" name="TextBox 9">
            <a:extLst>
              <a:ext uri="{FF2B5EF4-FFF2-40B4-BE49-F238E27FC236}">
                <a16:creationId xmlns:a16="http://schemas.microsoft.com/office/drawing/2014/main" id="{DC416495-56A8-039E-CA8F-482A8675290A}"/>
              </a:ext>
            </a:extLst>
          </p:cNvPr>
          <p:cNvSpPr txBox="1"/>
          <p:nvPr/>
        </p:nvSpPr>
        <p:spPr>
          <a:xfrm>
            <a:off x="3402559" y="5590801"/>
            <a:ext cx="5212709" cy="646331"/>
          </a:xfrm>
          <a:prstGeom prst="rect">
            <a:avLst/>
          </a:prstGeom>
          <a:solidFill>
            <a:schemeClr val="accent1"/>
          </a:solidFill>
          <a:ln>
            <a:noFill/>
          </a:ln>
        </p:spPr>
        <p:txBody>
          <a:bodyPr wrap="none" lIns="182880" tIns="182880" rIns="182880" bIns="182880" rtlCol="0">
            <a:spAutoFit/>
          </a:bodyPr>
          <a:lstStyle/>
          <a:p>
            <a:pPr algn="l"/>
            <a:r>
              <a:rPr lang="en-US" dirty="0">
                <a:solidFill>
                  <a:schemeClr val="bg1"/>
                </a:solidFill>
                <a:latin typeface="Arial" panose="020B0604020202020204" pitchFamily="34" charset="0"/>
              </a:rPr>
              <a:t>NO benefit in ITT or All randomized stage II-IIIA</a:t>
            </a:r>
          </a:p>
        </p:txBody>
      </p:sp>
      <p:pic>
        <p:nvPicPr>
          <p:cNvPr id="17" name="Picture 16">
            <a:extLst>
              <a:ext uri="{FF2B5EF4-FFF2-40B4-BE49-F238E27FC236}">
                <a16:creationId xmlns:a16="http://schemas.microsoft.com/office/drawing/2014/main" id="{1176658F-664F-2547-9E02-E57338E4029F}"/>
              </a:ext>
            </a:extLst>
          </p:cNvPr>
          <p:cNvPicPr>
            <a:picLocks noChangeAspect="1"/>
          </p:cNvPicPr>
          <p:nvPr/>
        </p:nvPicPr>
        <p:blipFill>
          <a:blip r:embed="rId3">
            <a:clrChange>
              <a:clrFrom>
                <a:srgbClr val="FFFFFF"/>
              </a:clrFrom>
              <a:clrTo>
                <a:srgbClr val="FFFFFF">
                  <a:alpha val="0"/>
                </a:srgbClr>
              </a:clrTo>
            </a:clrChange>
          </a:blip>
          <a:srcRect l="652" t="16036"/>
          <a:stretch>
            <a:fillRect/>
          </a:stretch>
        </p:blipFill>
        <p:spPr>
          <a:xfrm>
            <a:off x="680483" y="1930264"/>
            <a:ext cx="10902619" cy="3660537"/>
          </a:xfrm>
          <a:prstGeom prst="rect">
            <a:avLst/>
          </a:prstGeom>
        </p:spPr>
      </p:pic>
      <p:sp>
        <p:nvSpPr>
          <p:cNvPr id="28" name="TextBox 27">
            <a:extLst>
              <a:ext uri="{FF2B5EF4-FFF2-40B4-BE49-F238E27FC236}">
                <a16:creationId xmlns:a16="http://schemas.microsoft.com/office/drawing/2014/main" id="{B3EC2C4A-81F9-97AE-1C56-AFAD89FD58E8}"/>
              </a:ext>
            </a:extLst>
          </p:cNvPr>
          <p:cNvSpPr txBox="1"/>
          <p:nvPr/>
        </p:nvSpPr>
        <p:spPr>
          <a:xfrm>
            <a:off x="838200" y="1560932"/>
            <a:ext cx="10515600" cy="369332"/>
          </a:xfrm>
          <a:prstGeom prst="rect">
            <a:avLst/>
          </a:prstGeom>
          <a:solidFill>
            <a:schemeClr val="accent2"/>
          </a:solidFill>
        </p:spPr>
        <p:txBody>
          <a:bodyPr wrap="square">
            <a:spAutoFit/>
          </a:bodyPr>
          <a:lstStyle/>
          <a:p>
            <a:pPr algn="ctr"/>
            <a:r>
              <a:rPr lang="en-US" dirty="0">
                <a:solidFill>
                  <a:schemeClr val="bg1"/>
                </a:solidFill>
                <a:effectLst/>
                <a:latin typeface="Helvetica" pitchFamily="2" charset="0"/>
              </a:rPr>
              <a:t>DFS and OS in the stage I-</a:t>
            </a:r>
            <a:r>
              <a:rPr lang="en-US" dirty="0" err="1">
                <a:solidFill>
                  <a:schemeClr val="bg1"/>
                </a:solidFill>
                <a:effectLst/>
                <a:latin typeface="Helvetica" pitchFamily="2" charset="0"/>
              </a:rPr>
              <a:t>IlIA</a:t>
            </a:r>
            <a:r>
              <a:rPr lang="en-US" dirty="0">
                <a:solidFill>
                  <a:schemeClr val="bg1"/>
                </a:solidFill>
                <a:effectLst/>
                <a:latin typeface="Helvetica" pitchFamily="2" charset="0"/>
              </a:rPr>
              <a:t>  PD-L1 TC ≥50% population</a:t>
            </a:r>
          </a:p>
        </p:txBody>
      </p:sp>
      <p:sp>
        <p:nvSpPr>
          <p:cNvPr id="29" name="Rectangle 28">
            <a:extLst>
              <a:ext uri="{FF2B5EF4-FFF2-40B4-BE49-F238E27FC236}">
                <a16:creationId xmlns:a16="http://schemas.microsoft.com/office/drawing/2014/main" id="{B22EA268-E3DA-7E25-3DF0-CBE90F1C04AB}"/>
              </a:ext>
            </a:extLst>
          </p:cNvPr>
          <p:cNvSpPr/>
          <p:nvPr/>
        </p:nvSpPr>
        <p:spPr>
          <a:xfrm>
            <a:off x="6742111" y="1497134"/>
            <a:ext cx="2880354" cy="499088"/>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2539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70FC6-F7FD-6501-FFAA-1431D49352EA}"/>
              </a:ext>
            </a:extLst>
          </p:cNvPr>
          <p:cNvSpPr>
            <a:spLocks noGrp="1"/>
          </p:cNvSpPr>
          <p:nvPr>
            <p:ph type="title"/>
          </p:nvPr>
        </p:nvSpPr>
        <p:spPr/>
        <p:txBody>
          <a:bodyPr/>
          <a:lstStyle/>
          <a:p>
            <a:r>
              <a:rPr lang="en-US"/>
              <a:t>Adjuvant ICI Key Points </a:t>
            </a:r>
          </a:p>
        </p:txBody>
      </p:sp>
      <p:sp>
        <p:nvSpPr>
          <p:cNvPr id="5" name="Text Placeholder 4">
            <a:extLst>
              <a:ext uri="{FF2B5EF4-FFF2-40B4-BE49-F238E27FC236}">
                <a16:creationId xmlns:a16="http://schemas.microsoft.com/office/drawing/2014/main" id="{966DD8D8-E3C1-4B81-8B8B-E13F21F9DBCF}"/>
              </a:ext>
            </a:extLst>
          </p:cNvPr>
          <p:cNvSpPr>
            <a:spLocks noGrp="1"/>
          </p:cNvSpPr>
          <p:nvPr>
            <p:ph idx="1"/>
          </p:nvPr>
        </p:nvSpPr>
        <p:spPr/>
        <p:txBody>
          <a:bodyPr>
            <a:noAutofit/>
          </a:bodyPr>
          <a:lstStyle/>
          <a:p>
            <a:r>
              <a:rPr lang="en-US" dirty="0">
                <a:latin typeface="Arial" panose="020B0604020202020204" pitchFamily="34" charset="0"/>
                <a:cs typeface="Arial" panose="020B0604020202020204" pitchFamily="34" charset="0"/>
              </a:rPr>
              <a:t>Everyone gets surgery (DFS endpoint)</a:t>
            </a:r>
          </a:p>
          <a:p>
            <a:r>
              <a:rPr lang="en-US" dirty="0">
                <a:latin typeface="Arial" panose="020B0604020202020204" pitchFamily="34" charset="0"/>
                <a:cs typeface="Arial" panose="020B0604020202020204" pitchFamily="34" charset="0"/>
              </a:rPr>
              <a:t>Driver mutations – Known for ALL</a:t>
            </a:r>
          </a:p>
          <a:p>
            <a:r>
              <a:rPr lang="en-US" dirty="0" err="1">
                <a:latin typeface="Arial" panose="020B0604020202020204" pitchFamily="34" charset="0"/>
                <a:cs typeface="Arial" panose="020B0604020202020204" pitchFamily="34" charset="0"/>
              </a:rPr>
              <a:t>pCR</a:t>
            </a:r>
            <a:r>
              <a:rPr lang="en-US" dirty="0">
                <a:latin typeface="Arial" panose="020B0604020202020204" pitchFamily="34" charset="0"/>
                <a:cs typeface="Arial" panose="020B0604020202020204" pitchFamily="34" charset="0"/>
              </a:rPr>
              <a:t>/MPR/MRD are very relevant, but MRD detection methods not sensitive enough YET</a:t>
            </a:r>
          </a:p>
          <a:p>
            <a:r>
              <a:rPr lang="en-US" dirty="0">
                <a:latin typeface="Arial" panose="020B0604020202020204" pitchFamily="34" charset="0"/>
                <a:cs typeface="Arial" panose="020B0604020202020204" pitchFamily="34" charset="0"/>
              </a:rPr>
              <a:t>PD-L1 results are confusing across trials</a:t>
            </a:r>
          </a:p>
        </p:txBody>
      </p:sp>
      <p:sp>
        <p:nvSpPr>
          <p:cNvPr id="3" name="Rectangle 1">
            <a:extLst>
              <a:ext uri="{FF2B5EF4-FFF2-40B4-BE49-F238E27FC236}">
                <a16:creationId xmlns:a16="http://schemas.microsoft.com/office/drawing/2014/main" id="{08F590B4-417D-9DDD-E3AC-B839CB041C84}"/>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4" name="TextBox 7">
            <a:extLst>
              <a:ext uri="{FF2B5EF4-FFF2-40B4-BE49-F238E27FC236}">
                <a16:creationId xmlns:a16="http://schemas.microsoft.com/office/drawing/2014/main" id="{86CC3AD8-991C-5AB2-903F-67AFD1C67920}"/>
              </a:ext>
            </a:extLst>
          </p:cNvPr>
          <p:cNvSpPr txBox="1"/>
          <p:nvPr/>
        </p:nvSpPr>
        <p:spPr>
          <a:xfrm>
            <a:off x="1320800" y="6262042"/>
            <a:ext cx="9372600"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DFS, disease-free survival; ICI, immune checkpoint inhibitor; MPR, major pathologic response; MRD, minimal residual disease; </a:t>
            </a:r>
            <a:r>
              <a:rPr lang="en-US" sz="1200" dirty="0" err="1">
                <a:latin typeface="Arial" panose="020B0604020202020204" pitchFamily="34" charset="0"/>
                <a:cs typeface="Arial" panose="020B0604020202020204" pitchFamily="34" charset="0"/>
              </a:rPr>
              <a:t>pCR</a:t>
            </a:r>
            <a:r>
              <a:rPr lang="en-US" sz="1200" dirty="0">
                <a:latin typeface="Arial" panose="020B0604020202020204" pitchFamily="34" charset="0"/>
                <a:cs typeface="Arial" panose="020B0604020202020204" pitchFamily="34" charset="0"/>
              </a:rPr>
              <a:t>, pathologic complete response; PD-L1, programmed death-ligand 1.</a:t>
            </a:r>
          </a:p>
        </p:txBody>
      </p:sp>
    </p:spTree>
    <p:extLst>
      <p:ext uri="{BB962C8B-B14F-4D97-AF65-F5344CB8AC3E}">
        <p14:creationId xmlns:p14="http://schemas.microsoft.com/office/powerpoint/2010/main" val="3520465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716F3-EB9B-4662-1B7C-19F1E228CE0F}"/>
              </a:ext>
            </a:extLst>
          </p:cNvPr>
          <p:cNvSpPr>
            <a:spLocks noGrp="1"/>
          </p:cNvSpPr>
          <p:nvPr>
            <p:ph type="ctrTitle"/>
          </p:nvPr>
        </p:nvSpPr>
        <p:spPr/>
        <p:txBody>
          <a:bodyPr>
            <a:normAutofit/>
          </a:bodyPr>
          <a:lstStyle/>
          <a:p>
            <a:pPr marL="0" indent="0"/>
            <a:r>
              <a:rPr lang="en-US" dirty="0"/>
              <a:t>Putting It All Together:</a:t>
            </a:r>
            <a:br>
              <a:rPr lang="en-US" dirty="0"/>
            </a:br>
            <a:r>
              <a:rPr lang="en-US" dirty="0"/>
              <a:t>Perioperative ICI</a:t>
            </a:r>
            <a:br>
              <a:rPr lang="en-US" dirty="0"/>
            </a:br>
            <a:r>
              <a:rPr lang="en-US" dirty="0"/>
              <a:t>Neo-Adjuvant + Adjuvant </a:t>
            </a:r>
          </a:p>
        </p:txBody>
      </p:sp>
      <p:sp>
        <p:nvSpPr>
          <p:cNvPr id="3" name="Rectangle 1">
            <a:extLst>
              <a:ext uri="{FF2B5EF4-FFF2-40B4-BE49-F238E27FC236}">
                <a16:creationId xmlns:a16="http://schemas.microsoft.com/office/drawing/2014/main" id="{08F590B4-417D-9DDD-E3AC-B839CB041C84}"/>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6" name="Subtitle 5">
            <a:extLst>
              <a:ext uri="{FF2B5EF4-FFF2-40B4-BE49-F238E27FC236}">
                <a16:creationId xmlns:a16="http://schemas.microsoft.com/office/drawing/2014/main" id="{890B4CB8-5AC3-34AF-C061-9313C531CE1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0093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8C53F-174B-28AC-4A63-8921EDA313FB}"/>
              </a:ext>
            </a:extLst>
          </p:cNvPr>
          <p:cNvSpPr>
            <a:spLocks noGrp="1"/>
          </p:cNvSpPr>
          <p:nvPr>
            <p:ph type="title"/>
          </p:nvPr>
        </p:nvSpPr>
        <p:spPr>
          <a:xfrm>
            <a:off x="838200" y="-70828"/>
            <a:ext cx="10515600" cy="1325563"/>
          </a:xfrm>
        </p:spPr>
        <p:txBody>
          <a:bodyPr>
            <a:normAutofit/>
          </a:bodyPr>
          <a:lstStyle/>
          <a:p>
            <a:r>
              <a:rPr lang="en-US" sz="2400" dirty="0"/>
              <a:t>AEGEAN: A Phase 3 Trial of Neoadjuvant Durvalumab + Chemotherapy Followed by Adjuvant Durvalumab in Patients With </a:t>
            </a:r>
            <a:r>
              <a:rPr lang="en-US" sz="2400" dirty="0" err="1"/>
              <a:t>Resectable</a:t>
            </a:r>
            <a:r>
              <a:rPr lang="en-US" sz="2400" dirty="0"/>
              <a:t> NSCLC</a:t>
            </a:r>
            <a:r>
              <a:rPr lang="en-GB" sz="2400" dirty="0"/>
              <a:t> </a:t>
            </a:r>
          </a:p>
        </p:txBody>
      </p:sp>
      <p:sp>
        <p:nvSpPr>
          <p:cNvPr id="26" name="TextBox 25">
            <a:extLst>
              <a:ext uri="{FF2B5EF4-FFF2-40B4-BE49-F238E27FC236}">
                <a16:creationId xmlns:a16="http://schemas.microsoft.com/office/drawing/2014/main" id="{1C0C63F6-7A23-DC1F-700F-72B770ED4FA4}"/>
              </a:ext>
            </a:extLst>
          </p:cNvPr>
          <p:cNvSpPr txBox="1"/>
          <p:nvPr/>
        </p:nvSpPr>
        <p:spPr>
          <a:xfrm>
            <a:off x="10127238" y="5003841"/>
            <a:ext cx="10679" cy="61555"/>
          </a:xfrm>
          <a:prstGeom prst="rect">
            <a:avLst/>
          </a:prstGeom>
          <a:solidFill>
            <a:schemeClr val="bg1"/>
          </a:solidFill>
        </p:spPr>
        <p:txBody>
          <a:bodyPr wrap="square" lIns="0" tIns="0" rIns="0" bIns="0" rtlCol="0">
            <a:spAutoFit/>
          </a:bodyPr>
          <a:lstStyle>
            <a:defPPr>
              <a:defRPr lang="en-US"/>
            </a:defPPr>
            <a:lvl1pPr marR="0" lvl="0" indent="0" defTabSz="685800" fontAlgn="auto">
              <a:lnSpc>
                <a:spcPct val="100000"/>
              </a:lnSpc>
              <a:spcBef>
                <a:spcPts val="0"/>
              </a:spcBef>
              <a:spcAft>
                <a:spcPts val="0"/>
              </a:spcAft>
              <a:buClrTx/>
              <a:buSzTx/>
              <a:buFontTx/>
              <a:buNone/>
              <a:tabLst/>
              <a:defRPr kumimoji="0" sz="600" b="0" i="0" u="none" strike="noStrike" cap="none" spc="0" normalizeH="0" baseline="0">
                <a:ln>
                  <a:noFill/>
                </a:ln>
                <a:solidFill>
                  <a:srgbClr val="3F4444"/>
                </a:solidFill>
                <a:effectLst/>
                <a:uLnTx/>
                <a:uFillTx/>
                <a:latin typeface="Arial"/>
              </a:defRPr>
            </a:lvl1pPr>
            <a:lvl2pPr defTabSz="457200"/>
            <a:lvl3pPr defTabSz="457200"/>
            <a:lvl4pPr defTabSz="457200"/>
            <a:lvl5pPr defTabSz="457200"/>
            <a:lvl6pPr defTabSz="457200"/>
            <a:lvl7pPr defTabSz="457200"/>
            <a:lvl8pPr defTabSz="457200"/>
            <a:lvl9pPr defTabSz="457200"/>
          </a:lstStyle>
          <a:p>
            <a:pPr defTabSz="913509"/>
            <a:r>
              <a:rPr lang="en-US" sz="400">
                <a:latin typeface="Arial" panose="020B0604020202020204" pitchFamily="34" charset="0"/>
              </a:rPr>
              <a:t> </a:t>
            </a:r>
          </a:p>
        </p:txBody>
      </p:sp>
      <p:sp>
        <p:nvSpPr>
          <p:cNvPr id="7" name="TextBox 6">
            <a:extLst>
              <a:ext uri="{FF2B5EF4-FFF2-40B4-BE49-F238E27FC236}">
                <a16:creationId xmlns:a16="http://schemas.microsoft.com/office/drawing/2014/main" id="{D09C078A-B719-AACC-7F17-F4D7DF3B2BE9}"/>
              </a:ext>
            </a:extLst>
          </p:cNvPr>
          <p:cNvSpPr txBox="1"/>
          <p:nvPr/>
        </p:nvSpPr>
        <p:spPr>
          <a:xfrm>
            <a:off x="5070526" y="2641272"/>
            <a:ext cx="2177055" cy="666336"/>
          </a:xfrm>
          <a:prstGeom prst="rect">
            <a:avLst/>
          </a:prstGeom>
          <a:solidFill>
            <a:schemeClr val="bg1"/>
          </a:solidFill>
        </p:spPr>
        <p:txBody>
          <a:bodyPr wrap="square">
            <a:spAutoFit/>
          </a:bodyPr>
          <a:lstStyle/>
          <a:p>
            <a:pPr>
              <a:spcAft>
                <a:spcPts val="400"/>
              </a:spcAft>
              <a:defRPr/>
            </a:pPr>
            <a:r>
              <a:rPr lang="en-US" sz="1199">
                <a:solidFill>
                  <a:prstClr val="black"/>
                </a:solidFill>
                <a:latin typeface="Arial" panose="020B0604020202020204" pitchFamily="34" charset="0"/>
              </a:rPr>
              <a:t>Randomization stratified by:</a:t>
            </a:r>
          </a:p>
          <a:p>
            <a:pPr marL="234727" indent="-105732">
              <a:spcAft>
                <a:spcPts val="400"/>
              </a:spcAft>
              <a:buFont typeface="Arial" panose="020B0604020202020204" pitchFamily="34" charset="0"/>
              <a:buChar char="•"/>
              <a:defRPr/>
            </a:pPr>
            <a:r>
              <a:rPr lang="en-US" sz="932">
                <a:latin typeface="Arial" panose="020B0604020202020204" pitchFamily="34" charset="0"/>
                <a:cs typeface="Arial" panose="020B0604020202020204" pitchFamily="34" charset="0"/>
              </a:rPr>
              <a:t>Disease stage (II vs III)</a:t>
            </a:r>
          </a:p>
          <a:p>
            <a:pPr marL="234727" indent="-105732">
              <a:spcAft>
                <a:spcPts val="400"/>
              </a:spcAft>
              <a:buFont typeface="Arial" panose="020B0604020202020204" pitchFamily="34" charset="0"/>
              <a:buChar char="•"/>
              <a:defRPr/>
            </a:pPr>
            <a:r>
              <a:rPr lang="en-US" sz="932">
                <a:latin typeface="Arial" panose="020B0604020202020204" pitchFamily="34" charset="0"/>
                <a:cs typeface="Arial" panose="020B0604020202020204" pitchFamily="34" charset="0"/>
              </a:rPr>
              <a:t>PD-L1 expression (≥1% vs &lt;1%)</a:t>
            </a:r>
            <a:endParaRPr lang="en-US" sz="932" baseline="30000">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4DDD4ED1-F2B1-1956-F7EC-C3D38ED7CF8A}"/>
              </a:ext>
            </a:extLst>
          </p:cNvPr>
          <p:cNvCxnSpPr>
            <a:cxnSpLocks/>
            <a:endCxn id="39" idx="0"/>
          </p:cNvCxnSpPr>
          <p:nvPr/>
        </p:nvCxnSpPr>
        <p:spPr bwMode="auto">
          <a:xfrm>
            <a:off x="7202781" y="3827485"/>
            <a:ext cx="769027" cy="0"/>
          </a:xfrm>
          <a:prstGeom prst="straightConnector1">
            <a:avLst/>
          </a:prstGeom>
          <a:solidFill>
            <a:srgbClr val="003865"/>
          </a:solidFill>
          <a:ln w="19050" cap="flat" cmpd="sng" algn="ctr">
            <a:solidFill>
              <a:srgbClr val="3F4444"/>
            </a:solidFill>
            <a:prstDash val="solid"/>
            <a:round/>
            <a:headEnd type="none" w="med" len="med"/>
            <a:tailEnd type="triangle" w="lg" len="lg"/>
          </a:ln>
          <a:effectLst/>
        </p:spPr>
      </p:cxnSp>
      <p:cxnSp>
        <p:nvCxnSpPr>
          <p:cNvPr id="28" name="Straight Arrow Connector 27">
            <a:extLst>
              <a:ext uri="{FF2B5EF4-FFF2-40B4-BE49-F238E27FC236}">
                <a16:creationId xmlns:a16="http://schemas.microsoft.com/office/drawing/2014/main" id="{B97E0313-EAE8-9C71-F703-230548CC6E3B}"/>
              </a:ext>
            </a:extLst>
          </p:cNvPr>
          <p:cNvCxnSpPr>
            <a:cxnSpLocks/>
            <a:stCxn id="16" idx="3"/>
            <a:endCxn id="52" idx="0"/>
          </p:cNvCxnSpPr>
          <p:nvPr/>
        </p:nvCxnSpPr>
        <p:spPr bwMode="auto">
          <a:xfrm>
            <a:off x="7247581" y="2262183"/>
            <a:ext cx="695380" cy="5196"/>
          </a:xfrm>
          <a:prstGeom prst="straightConnector1">
            <a:avLst/>
          </a:prstGeom>
          <a:solidFill>
            <a:srgbClr val="003865"/>
          </a:solidFill>
          <a:ln w="19050" cap="flat" cmpd="sng" algn="ctr">
            <a:solidFill>
              <a:srgbClr val="3F4444"/>
            </a:solidFill>
            <a:prstDash val="solid"/>
            <a:round/>
            <a:headEnd type="none" w="med" len="med"/>
            <a:tailEnd type="triangle" w="lg" len="lg"/>
          </a:ln>
          <a:effectLst/>
        </p:spPr>
      </p:cxnSp>
      <p:sp>
        <p:nvSpPr>
          <p:cNvPr id="30" name="Rectangle 29">
            <a:extLst>
              <a:ext uri="{FF2B5EF4-FFF2-40B4-BE49-F238E27FC236}">
                <a16:creationId xmlns:a16="http://schemas.microsoft.com/office/drawing/2014/main" id="{54E238FB-6D1F-F36F-6BFD-8E0A3D02C7A4}"/>
              </a:ext>
            </a:extLst>
          </p:cNvPr>
          <p:cNvSpPr/>
          <p:nvPr/>
        </p:nvSpPr>
        <p:spPr>
          <a:xfrm>
            <a:off x="9176748" y="1913205"/>
            <a:ext cx="2177052" cy="780347"/>
          </a:xfrm>
          <a:prstGeom prst="rect">
            <a:avLst/>
          </a:prstGeom>
          <a:solidFill>
            <a:srgbClr val="1F3D7B"/>
          </a:solidFill>
          <a:ln w="9525" cap="flat" cmpd="sng" algn="ctr">
            <a:noFill/>
            <a:prstDash val="solid"/>
          </a:ln>
          <a:effectLst/>
        </p:spPr>
        <p:txBody>
          <a:bodyPr lIns="47956" rIns="47956" rtlCol="0" anchor="ctr"/>
          <a:lstStyle/>
          <a:p>
            <a:pPr algn="ctr" defTabSz="812008">
              <a:defRPr/>
            </a:pPr>
            <a:r>
              <a:rPr lang="en-US" sz="1199">
                <a:solidFill>
                  <a:srgbClr val="FFFFFF"/>
                </a:solidFill>
                <a:latin typeface="Arial" panose="020B0604020202020204" pitchFamily="34" charset="0"/>
              </a:rPr>
              <a:t>Durvalumab 1500 mg IV </a:t>
            </a:r>
            <a:br>
              <a:rPr lang="en-US" sz="1199">
                <a:solidFill>
                  <a:srgbClr val="FFFFFF"/>
                </a:solidFill>
                <a:latin typeface="Arial" panose="020B0604020202020204" pitchFamily="34" charset="0"/>
              </a:rPr>
            </a:br>
            <a:r>
              <a:rPr lang="en-US" sz="1067">
                <a:solidFill>
                  <a:srgbClr val="FFFFFF"/>
                </a:solidFill>
                <a:latin typeface="Arial" panose="020B0604020202020204" pitchFamily="34" charset="0"/>
                <a:ea typeface="微軟正黑體" panose="020B0604030504040204" pitchFamily="34" charset="-120"/>
                <a:cs typeface="Arial" panose="020B0604020202020204" pitchFamily="34" charset="0"/>
              </a:rPr>
              <a:t>Q4W for 12 cycles</a:t>
            </a:r>
          </a:p>
        </p:txBody>
      </p:sp>
      <p:sp>
        <p:nvSpPr>
          <p:cNvPr id="31" name="Rectangle 30">
            <a:extLst>
              <a:ext uri="{FF2B5EF4-FFF2-40B4-BE49-F238E27FC236}">
                <a16:creationId xmlns:a16="http://schemas.microsoft.com/office/drawing/2014/main" id="{64D531BB-4D46-DD7E-09C4-CFA0461EC0C8}"/>
              </a:ext>
            </a:extLst>
          </p:cNvPr>
          <p:cNvSpPr/>
          <p:nvPr/>
        </p:nvSpPr>
        <p:spPr>
          <a:xfrm>
            <a:off x="9176744" y="3433753"/>
            <a:ext cx="2177055" cy="780347"/>
          </a:xfrm>
          <a:prstGeom prst="rect">
            <a:avLst/>
          </a:prstGeom>
          <a:solidFill>
            <a:srgbClr val="C41F3E"/>
          </a:solidFill>
          <a:ln w="9525" cap="flat" cmpd="sng" algn="ctr">
            <a:noFill/>
            <a:prstDash val="solid"/>
          </a:ln>
          <a:effectLst/>
        </p:spPr>
        <p:txBody>
          <a:bodyPr lIns="47956" rIns="47956" rtlCol="0" anchor="ctr"/>
          <a:lstStyle/>
          <a:p>
            <a:pPr algn="ctr" defTabSz="812008">
              <a:defRPr/>
            </a:pPr>
            <a:r>
              <a:rPr lang="en-US" sz="1199">
                <a:solidFill>
                  <a:srgbClr val="FFFFFF"/>
                </a:solidFill>
                <a:latin typeface="Arial" panose="020B0604020202020204" pitchFamily="34" charset="0"/>
                <a:ea typeface="+mj-ea"/>
                <a:sym typeface="Arial" panose="020B0604020202020204" pitchFamily="34" charset="0"/>
              </a:rPr>
              <a:t>Placebo IV</a:t>
            </a:r>
          </a:p>
          <a:p>
            <a:pPr algn="ctr" defTabSz="812008">
              <a:defRPr/>
            </a:pPr>
            <a:r>
              <a:rPr lang="en-US" sz="1067">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Q4W for 12 cycles</a:t>
            </a:r>
            <a:endParaRPr lang="en-US" sz="1067">
              <a:solidFill>
                <a:srgbClr val="FFFFFF"/>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32" name="Elbow Connector 39">
            <a:extLst>
              <a:ext uri="{FF2B5EF4-FFF2-40B4-BE49-F238E27FC236}">
                <a16:creationId xmlns:a16="http://schemas.microsoft.com/office/drawing/2014/main" id="{52065134-9A01-2AED-D923-54974F82E944}"/>
              </a:ext>
            </a:extLst>
          </p:cNvPr>
          <p:cNvCxnSpPr>
            <a:cxnSpLocks/>
          </p:cNvCxnSpPr>
          <p:nvPr/>
        </p:nvCxnSpPr>
        <p:spPr bwMode="auto">
          <a:xfrm flipV="1">
            <a:off x="3136961" y="2341242"/>
            <a:ext cx="1963994" cy="882095"/>
          </a:xfrm>
          <a:prstGeom prst="bentConnector3">
            <a:avLst>
              <a:gd name="adj1" fmla="val 50000"/>
            </a:avLst>
          </a:prstGeom>
          <a:solidFill>
            <a:srgbClr val="003865"/>
          </a:solidFill>
          <a:ln w="19050" cap="flat" cmpd="sng" algn="ctr">
            <a:solidFill>
              <a:srgbClr val="3F4444"/>
            </a:solidFill>
            <a:prstDash val="solid"/>
            <a:round/>
            <a:headEnd type="none" w="med" len="med"/>
            <a:tailEnd type="triangle" w="lg" len="lg"/>
          </a:ln>
          <a:effectLst/>
        </p:spPr>
      </p:cxnSp>
      <p:cxnSp>
        <p:nvCxnSpPr>
          <p:cNvPr id="33" name="Elbow Connector 40">
            <a:extLst>
              <a:ext uri="{FF2B5EF4-FFF2-40B4-BE49-F238E27FC236}">
                <a16:creationId xmlns:a16="http://schemas.microsoft.com/office/drawing/2014/main" id="{E7F8C1BA-B406-AB5B-9F1F-C4D0090A3CA7}"/>
              </a:ext>
            </a:extLst>
          </p:cNvPr>
          <p:cNvCxnSpPr>
            <a:cxnSpLocks/>
          </p:cNvCxnSpPr>
          <p:nvPr/>
        </p:nvCxnSpPr>
        <p:spPr bwMode="auto">
          <a:xfrm>
            <a:off x="3127763" y="3062336"/>
            <a:ext cx="1973192" cy="652176"/>
          </a:xfrm>
          <a:prstGeom prst="bentConnector3">
            <a:avLst>
              <a:gd name="adj1" fmla="val 50000"/>
            </a:avLst>
          </a:prstGeom>
          <a:solidFill>
            <a:srgbClr val="003865"/>
          </a:solidFill>
          <a:ln w="19050" cap="flat" cmpd="sng" algn="ctr">
            <a:solidFill>
              <a:srgbClr val="3F4444"/>
            </a:solidFill>
            <a:prstDash val="solid"/>
            <a:round/>
            <a:headEnd type="none" w="med" len="med"/>
            <a:tailEnd type="triangle" w="lg" len="lg"/>
          </a:ln>
          <a:effectLst/>
        </p:spPr>
      </p:cxnSp>
      <p:sp>
        <p:nvSpPr>
          <p:cNvPr id="35" name="Oval 34">
            <a:extLst>
              <a:ext uri="{FF2B5EF4-FFF2-40B4-BE49-F238E27FC236}">
                <a16:creationId xmlns:a16="http://schemas.microsoft.com/office/drawing/2014/main" id="{A13F6F92-9C71-F066-DF9D-2296868C0C70}"/>
              </a:ext>
            </a:extLst>
          </p:cNvPr>
          <p:cNvSpPr/>
          <p:nvPr/>
        </p:nvSpPr>
        <p:spPr bwMode="auto">
          <a:xfrm>
            <a:off x="3774475" y="2830371"/>
            <a:ext cx="571824" cy="599447"/>
          </a:xfrm>
          <a:prstGeom prst="ellipse">
            <a:avLst/>
          </a:prstGeom>
          <a:solidFill>
            <a:schemeClr val="bg2">
              <a:lumMod val="25000"/>
            </a:schemeClr>
          </a:solidFill>
          <a:ln w="19050" cap="flat" cmpd="sng" algn="ctr">
            <a:noFill/>
            <a:prstDash val="solid"/>
            <a:round/>
            <a:headEnd type="none" w="med" len="med"/>
            <a:tailEnd type="none" w="med" len="med"/>
          </a:ln>
          <a:effectLst/>
        </p:spPr>
        <p:txBody>
          <a:bodyPr vert="horz" wrap="none" lIns="51387" tIns="25695" rIns="51387" bIns="25695" numCol="1" rtlCol="0" anchor="ctr" anchorCtr="0" compatLnSpc="1">
            <a:prstTxWarp prst="textNoShape">
              <a:avLst/>
            </a:prstTxWarp>
          </a:bodyPr>
          <a:lstStyle/>
          <a:p>
            <a:pPr algn="ctr" defTabSz="513838">
              <a:lnSpc>
                <a:spcPct val="85000"/>
              </a:lnSpc>
              <a:defRPr/>
            </a:pPr>
            <a:r>
              <a:rPr lang="en-GB" sz="1865">
                <a:solidFill>
                  <a:prstClr val="white"/>
                </a:solidFill>
                <a:latin typeface="Arial" panose="020B0604020202020204" pitchFamily="34" charset="0"/>
                <a:ea typeface="MS PGothic" panose="020B0600070205080204" pitchFamily="34" charset="-128"/>
                <a:cs typeface="Arial" panose="020B0604020202020204" pitchFamily="34" charset="0"/>
              </a:rPr>
              <a:t>R</a:t>
            </a:r>
          </a:p>
          <a:p>
            <a:pPr algn="ctr" defTabSz="513838">
              <a:lnSpc>
                <a:spcPct val="85000"/>
              </a:lnSpc>
              <a:defRPr/>
            </a:pPr>
            <a:r>
              <a:rPr lang="en-US" sz="1199">
                <a:solidFill>
                  <a:srgbClr val="FFFFFF"/>
                </a:solidFill>
                <a:latin typeface="Arial" panose="020B0604020202020204" pitchFamily="34" charset="0"/>
                <a:ea typeface="Times New Roman" panose="02020603050405020304" pitchFamily="18" charset="0"/>
                <a:cs typeface="Arial" panose="020B0604020202020204" pitchFamily="34" charset="0"/>
              </a:rPr>
              <a:t>1:1</a:t>
            </a:r>
            <a:endParaRPr lang="en-GB" sz="1465">
              <a:solidFill>
                <a:srgbClr val="FFFFFF"/>
              </a:solidFill>
              <a:latin typeface="Arial" panose="020B0604020202020204" pitchFamily="34" charset="0"/>
              <a:ea typeface="MS PGothic" panose="020B0600070205080204" pitchFamily="34" charset="-128"/>
              <a:cs typeface="Arial" panose="020B0604020202020204" pitchFamily="34" charset="0"/>
            </a:endParaRPr>
          </a:p>
        </p:txBody>
      </p:sp>
      <p:sp>
        <p:nvSpPr>
          <p:cNvPr id="37" name="Rectangle 36">
            <a:extLst>
              <a:ext uri="{FF2B5EF4-FFF2-40B4-BE49-F238E27FC236}">
                <a16:creationId xmlns:a16="http://schemas.microsoft.com/office/drawing/2014/main" id="{121F77D1-B317-F92B-6A88-693D28AAC937}"/>
              </a:ext>
            </a:extLst>
          </p:cNvPr>
          <p:cNvSpPr>
            <a:spLocks noChangeArrowheads="1"/>
          </p:cNvSpPr>
          <p:nvPr/>
        </p:nvSpPr>
        <p:spPr bwMode="auto">
          <a:xfrm>
            <a:off x="903622" y="1764738"/>
            <a:ext cx="2830175" cy="2759473"/>
          </a:xfrm>
          <a:prstGeom prst="rect">
            <a:avLst/>
          </a:prstGeom>
          <a:solidFill>
            <a:schemeClr val="accent1">
              <a:lumMod val="20000"/>
              <a:lumOff val="80000"/>
            </a:schemeClr>
          </a:solidFill>
          <a:ln w="19050">
            <a:noFill/>
            <a:miter lim="800000"/>
            <a:headEnd/>
            <a:tailEnd/>
          </a:ln>
          <a:effectLst/>
          <a:scene3d>
            <a:camera prst="orthographicFront">
              <a:rot lat="0" lon="0" rev="0"/>
            </a:camera>
            <a:lightRig rig="threePt" dir="t">
              <a:rot lat="0" lon="0" rev="1200000"/>
            </a:lightRig>
          </a:scene3d>
          <a:sp3d/>
        </p:spPr>
        <p:txBody>
          <a:bodyPr wrap="square" lIns="182880" tIns="182880" rIns="182880" bIns="182880" anchor="ctr">
            <a:spAutoFit/>
          </a:bodyPr>
          <a:lstStyle/>
          <a:p>
            <a:pPr defTabSz="812008">
              <a:spcAft>
                <a:spcPts val="799"/>
              </a:spcAft>
              <a:defRPr/>
            </a:pPr>
            <a:r>
              <a:rPr lang="en-GB" sz="1199" b="1">
                <a:solidFill>
                  <a:prstClr val="black"/>
                </a:solidFill>
                <a:latin typeface="Arial" panose="020B0604020202020204" pitchFamily="34" charset="0"/>
                <a:ea typeface="MS PGothic" panose="020B0600070205080204" pitchFamily="34" charset="-128"/>
                <a:cs typeface="Arial" panose="020B0604020202020204" pitchFamily="34" charset="0"/>
              </a:rPr>
              <a:t>Study population</a:t>
            </a:r>
          </a:p>
          <a:p>
            <a:pPr marL="241071" indent="-241071">
              <a:spcBef>
                <a:spcPts val="400"/>
              </a:spcBef>
              <a:spcAft>
                <a:spcPts val="400"/>
              </a:spcAft>
              <a:buFont typeface="Arial" panose="020B0604020202020204" pitchFamily="34" charset="0"/>
              <a:buChar char="•"/>
              <a:defRPr/>
            </a:pPr>
            <a:r>
              <a:rPr lang="en-GB" sz="1100">
                <a:solidFill>
                  <a:prstClr val="black"/>
                </a:solidFill>
                <a:latin typeface="Arial" panose="020B0604020202020204" pitchFamily="34" charset="0"/>
              </a:rPr>
              <a:t>Treatment-naïve</a:t>
            </a:r>
          </a:p>
          <a:p>
            <a:pPr marL="241071" indent="-241071">
              <a:spcBef>
                <a:spcPts val="400"/>
              </a:spcBef>
              <a:spcAft>
                <a:spcPts val="400"/>
              </a:spcAft>
              <a:buFont typeface="Arial" panose="020B0604020202020204" pitchFamily="34" charset="0"/>
              <a:buChar char="•"/>
              <a:defRPr/>
            </a:pPr>
            <a:r>
              <a:rPr lang="en-GB" sz="1100">
                <a:solidFill>
                  <a:prstClr val="black"/>
                </a:solidFill>
                <a:latin typeface="Arial" panose="020B0604020202020204" pitchFamily="34" charset="0"/>
              </a:rPr>
              <a:t>ECOG PS 0 or 1</a:t>
            </a:r>
          </a:p>
          <a:p>
            <a:pPr marL="241071" indent="-241071">
              <a:spcBef>
                <a:spcPts val="400"/>
              </a:spcBef>
              <a:spcAft>
                <a:spcPts val="400"/>
              </a:spcAft>
              <a:buFont typeface="Arial" panose="020B0604020202020204" pitchFamily="34" charset="0"/>
              <a:buChar char="•"/>
              <a:defRPr/>
            </a:pPr>
            <a:r>
              <a:rPr lang="en-GB" sz="1100">
                <a:solidFill>
                  <a:prstClr val="black"/>
                </a:solidFill>
                <a:latin typeface="Arial" panose="020B0604020202020204" pitchFamily="34" charset="0"/>
              </a:rPr>
              <a:t>Resectable NSCLC* </a:t>
            </a:r>
            <a:br>
              <a:rPr lang="en-GB" sz="1100">
                <a:solidFill>
                  <a:prstClr val="black"/>
                </a:solidFill>
                <a:latin typeface="Arial" panose="020B0604020202020204" pitchFamily="34" charset="0"/>
              </a:rPr>
            </a:br>
            <a:r>
              <a:rPr lang="en-GB" sz="1100">
                <a:solidFill>
                  <a:prstClr val="black"/>
                </a:solidFill>
                <a:latin typeface="Arial" panose="020B0604020202020204" pitchFamily="34" charset="0"/>
              </a:rPr>
              <a:t>(stage IIA–IIIB[N2]; AJCC 8</a:t>
            </a:r>
            <a:r>
              <a:rPr lang="en-GB" sz="1100" baseline="30000">
                <a:solidFill>
                  <a:prstClr val="black"/>
                </a:solidFill>
                <a:latin typeface="Arial" panose="020B0604020202020204" pitchFamily="34" charset="0"/>
              </a:rPr>
              <a:t>th</a:t>
            </a:r>
            <a:r>
              <a:rPr lang="en-GB" sz="1100">
                <a:solidFill>
                  <a:prstClr val="black"/>
                </a:solidFill>
                <a:latin typeface="Arial" panose="020B0604020202020204" pitchFamily="34" charset="0"/>
              </a:rPr>
              <a:t> ed)</a:t>
            </a:r>
          </a:p>
          <a:p>
            <a:pPr marL="241071" indent="-241071">
              <a:spcBef>
                <a:spcPts val="400"/>
              </a:spcBef>
              <a:spcAft>
                <a:spcPts val="400"/>
              </a:spcAft>
              <a:buFont typeface="Arial" panose="020B0604020202020204" pitchFamily="34" charset="0"/>
              <a:buChar char="•"/>
              <a:defRPr/>
            </a:pPr>
            <a:r>
              <a:rPr lang="en-GB" sz="1100">
                <a:latin typeface="Arial" panose="020B0604020202020204" pitchFamily="34" charset="0"/>
              </a:rPr>
              <a:t>Lobectomy, sleeve resection, or </a:t>
            </a:r>
            <a:r>
              <a:rPr lang="en-US" sz="1100">
                <a:latin typeface="Arial" panose="020B0604020202020204" pitchFamily="34" charset="0"/>
              </a:rPr>
              <a:t>bilobectomy</a:t>
            </a:r>
            <a:r>
              <a:rPr lang="en-GB" sz="1100">
                <a:latin typeface="Arial" panose="020B0604020202020204" pitchFamily="34" charset="0"/>
              </a:rPr>
              <a:t> as planned surgery*</a:t>
            </a:r>
          </a:p>
          <a:p>
            <a:pPr marL="241071" indent="-241071">
              <a:spcBef>
                <a:spcPts val="400"/>
              </a:spcBef>
              <a:spcAft>
                <a:spcPts val="400"/>
              </a:spcAft>
              <a:buFont typeface="Arial" panose="020B0604020202020204" pitchFamily="34" charset="0"/>
              <a:buChar char="•"/>
              <a:defRPr/>
            </a:pPr>
            <a:r>
              <a:rPr lang="en-GB" sz="1100">
                <a:solidFill>
                  <a:prstClr val="black"/>
                </a:solidFill>
                <a:latin typeface="Arial" panose="020B0604020202020204" pitchFamily="34" charset="0"/>
              </a:rPr>
              <a:t>Confirmed PD-L1 status</a:t>
            </a:r>
            <a:r>
              <a:rPr lang="pt-BR" sz="1100" baseline="30000">
                <a:solidFill>
                  <a:prstClr val="black"/>
                </a:solidFill>
                <a:latin typeface="Arial" panose="020B0604020202020204" pitchFamily="34" charset="0"/>
              </a:rPr>
              <a:t>†</a:t>
            </a:r>
            <a:endParaRPr lang="en-GB" sz="1100">
              <a:solidFill>
                <a:prstClr val="black"/>
              </a:solidFill>
              <a:latin typeface="Arial" panose="020B0604020202020204" pitchFamily="34" charset="0"/>
            </a:endParaRPr>
          </a:p>
          <a:p>
            <a:pPr marL="241071" indent="-241071">
              <a:spcBef>
                <a:spcPts val="400"/>
              </a:spcBef>
              <a:spcAft>
                <a:spcPts val="400"/>
              </a:spcAft>
              <a:buFont typeface="Arial" panose="020B0604020202020204" pitchFamily="34" charset="0"/>
              <a:buChar char="•"/>
              <a:defRPr/>
            </a:pPr>
            <a:r>
              <a:rPr lang="pt-BR" sz="1100">
                <a:solidFill>
                  <a:prstClr val="black"/>
                </a:solidFill>
                <a:latin typeface="Arial" panose="020B0604020202020204" pitchFamily="34" charset="0"/>
              </a:rPr>
              <a:t>No documented EGFR/ALK </a:t>
            </a:r>
            <a:br>
              <a:rPr lang="pt-BR" sz="1100">
                <a:solidFill>
                  <a:prstClr val="black"/>
                </a:solidFill>
                <a:latin typeface="Arial" panose="020B0604020202020204" pitchFamily="34" charset="0"/>
              </a:rPr>
            </a:br>
            <a:r>
              <a:rPr lang="pt-BR" sz="1100">
                <a:solidFill>
                  <a:prstClr val="black"/>
                </a:solidFill>
                <a:latin typeface="Arial" panose="020B0604020202020204" pitchFamily="34" charset="0"/>
              </a:rPr>
              <a:t>aberrations</a:t>
            </a:r>
            <a:r>
              <a:rPr lang="pt-BR" sz="1199">
                <a:solidFill>
                  <a:prstClr val="black"/>
                </a:solidFill>
                <a:latin typeface="Arial" panose="020B0604020202020204" pitchFamily="34" charset="0"/>
              </a:rPr>
              <a:t>*</a:t>
            </a:r>
            <a:endParaRPr lang="pt-BR" sz="1199" baseline="30000">
              <a:solidFill>
                <a:prstClr val="black"/>
              </a:solidFill>
              <a:latin typeface="Arial" panose="020B0604020202020204" pitchFamily="34" charset="0"/>
            </a:endParaRPr>
          </a:p>
        </p:txBody>
      </p:sp>
      <p:sp>
        <p:nvSpPr>
          <p:cNvPr id="39" name="Rectangle 38">
            <a:extLst>
              <a:ext uri="{FF2B5EF4-FFF2-40B4-BE49-F238E27FC236}">
                <a16:creationId xmlns:a16="http://schemas.microsoft.com/office/drawing/2014/main" id="{24D5CF77-5AFB-2302-E166-2F435E99D34C}"/>
              </a:ext>
            </a:extLst>
          </p:cNvPr>
          <p:cNvSpPr/>
          <p:nvPr/>
        </p:nvSpPr>
        <p:spPr>
          <a:xfrm rot="16200000">
            <a:off x="7660878" y="3635775"/>
            <a:ext cx="1005281" cy="383421"/>
          </a:xfrm>
          <a:prstGeom prst="rect">
            <a:avLst/>
          </a:prstGeom>
          <a:solidFill>
            <a:srgbClr val="D79D41"/>
          </a:solidFill>
          <a:ln w="25400" cap="flat" cmpd="sng" algn="ctr">
            <a:noFill/>
            <a:prstDash val="solid"/>
          </a:ln>
          <a:effectLst/>
        </p:spPr>
        <p:txBody>
          <a:bodyPr rtlCol="0" anchor="ctr"/>
          <a:lstStyle/>
          <a:p>
            <a:pPr algn="ctr">
              <a:buClr>
                <a:srgbClr val="000000"/>
              </a:buClr>
              <a:defRPr/>
            </a:pPr>
            <a:r>
              <a:rPr lang="en-GB" sz="1199">
                <a:solidFill>
                  <a:srgbClr val="FFFFFF"/>
                </a:solidFill>
                <a:latin typeface="Arial" panose="020B0604020202020204" pitchFamily="34" charset="0"/>
              </a:rPr>
              <a:t>Surgery</a:t>
            </a:r>
            <a:r>
              <a:rPr lang="en-GB" sz="1199" baseline="30000">
                <a:solidFill>
                  <a:srgbClr val="FFFFFF"/>
                </a:solidFill>
                <a:latin typeface="Arial" panose="020B0604020202020204" pitchFamily="34" charset="0"/>
              </a:rPr>
              <a:t> §</a:t>
            </a:r>
          </a:p>
        </p:txBody>
      </p:sp>
      <p:graphicFrame>
        <p:nvGraphicFramePr>
          <p:cNvPr id="13" name="Table 13">
            <a:extLst>
              <a:ext uri="{FF2B5EF4-FFF2-40B4-BE49-F238E27FC236}">
                <a16:creationId xmlns:a16="http://schemas.microsoft.com/office/drawing/2014/main" id="{D1D6BF71-EE8B-73F2-20CA-E67A5F2291B3}"/>
              </a:ext>
            </a:extLst>
          </p:cNvPr>
          <p:cNvGraphicFramePr>
            <a:graphicFrameLocks noGrp="1"/>
          </p:cNvGraphicFramePr>
          <p:nvPr>
            <p:extLst>
              <p:ext uri="{D42A27DB-BD31-4B8C-83A1-F6EECF244321}">
                <p14:modId xmlns:p14="http://schemas.microsoft.com/office/powerpoint/2010/main" val="806734827"/>
              </p:ext>
            </p:extLst>
          </p:nvPr>
        </p:nvGraphicFramePr>
        <p:xfrm>
          <a:off x="6096000" y="4569837"/>
          <a:ext cx="5787078" cy="1723444"/>
        </p:xfrm>
        <a:graphic>
          <a:graphicData uri="http://schemas.openxmlformats.org/drawingml/2006/table">
            <a:tbl>
              <a:tblPr firstRow="1" bandRow="1">
                <a:tableStyleId>{2D5ABB26-0587-4C30-8999-92F81FD0307C}</a:tableStyleId>
              </a:tblPr>
              <a:tblGrid>
                <a:gridCol w="1760516">
                  <a:extLst>
                    <a:ext uri="{9D8B030D-6E8A-4147-A177-3AD203B41FA5}">
                      <a16:colId xmlns:a16="http://schemas.microsoft.com/office/drawing/2014/main" val="503165242"/>
                    </a:ext>
                  </a:extLst>
                </a:gridCol>
                <a:gridCol w="4026562">
                  <a:extLst>
                    <a:ext uri="{9D8B030D-6E8A-4147-A177-3AD203B41FA5}">
                      <a16:colId xmlns:a16="http://schemas.microsoft.com/office/drawing/2014/main" val="182954963"/>
                    </a:ext>
                  </a:extLst>
                </a:gridCol>
              </a:tblGrid>
              <a:tr h="321123">
                <a:tc gridSpan="2">
                  <a:txBody>
                    <a:bodyPr/>
                    <a:lstStyle/>
                    <a:p>
                      <a:r>
                        <a:rPr lang="en-GB" sz="1100" b="1" i="0" u="none">
                          <a:solidFill>
                            <a:schemeClr val="tx1"/>
                          </a:solidFill>
                          <a:latin typeface="Arial" panose="020B0604020202020204" pitchFamily="34" charset="0"/>
                          <a:cs typeface="Arial" panose="020B0604020202020204" pitchFamily="34" charset="0"/>
                        </a:rPr>
                        <a:t>Endpoints: </a:t>
                      </a:r>
                      <a:r>
                        <a:rPr lang="en-GB" sz="1100" b="0" i="0" u="none">
                          <a:solidFill>
                            <a:schemeClr val="tx1"/>
                          </a:solidFill>
                          <a:latin typeface="Arial" panose="020B0604020202020204" pitchFamily="34" charset="0"/>
                          <a:cs typeface="Arial" panose="020B0604020202020204" pitchFamily="34" charset="0"/>
                        </a:rPr>
                        <a:t>All efficacy analyses performed on a modified population that excludes patients with documented EGFR/ALK </a:t>
                      </a:r>
                      <a:r>
                        <a:rPr lang="en-GB" sz="1100" b="0" u="none">
                          <a:solidFill>
                            <a:schemeClr val="tx1"/>
                          </a:solidFill>
                          <a:latin typeface="Arial" panose="020B0604020202020204" pitchFamily="34" charset="0"/>
                          <a:cs typeface="Arial" panose="020B0604020202020204" pitchFamily="34" charset="0"/>
                        </a:rPr>
                        <a:t>aberrations</a:t>
                      </a:r>
                      <a:r>
                        <a:rPr lang="en-GB" sz="1100" b="0" u="none" baseline="30000">
                          <a:solidFill>
                            <a:schemeClr val="tx1"/>
                          </a:solidFill>
                          <a:latin typeface="Arial" panose="020B0604020202020204" pitchFamily="34" charset="0"/>
                          <a:cs typeface="Arial" panose="020B0604020202020204" pitchFamily="34" charset="0"/>
                        </a:rPr>
                        <a:t>¶</a:t>
                      </a:r>
                    </a:p>
                  </a:txBody>
                  <a:tcPr marL="121807" marR="121807" marT="47956" marB="479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900" b="1" u="none">
                        <a:solidFill>
                          <a:schemeClr val="tx1"/>
                        </a:solidFill>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763404144"/>
                  </a:ext>
                </a:extLst>
              </a:tr>
              <a:tr h="1128349">
                <a:tc>
                  <a:txBody>
                    <a:bodyPr/>
                    <a:lstStyle/>
                    <a:p>
                      <a:pPr marL="0" indent="0">
                        <a:spcAft>
                          <a:spcPts val="500"/>
                        </a:spcAft>
                        <a:buFont typeface="Arial" panose="020B0604020202020204" pitchFamily="34" charset="0"/>
                        <a:buNone/>
                      </a:pPr>
                      <a:r>
                        <a:rPr lang="en-GB" sz="1100" b="1" i="0">
                          <a:solidFill>
                            <a:schemeClr val="tx1"/>
                          </a:solidFill>
                          <a:latin typeface="Arial" panose="020B0604020202020204" pitchFamily="34" charset="0"/>
                          <a:cs typeface="Arial" panose="020B0604020202020204" pitchFamily="34" charset="0"/>
                        </a:rPr>
                        <a:t>Primary: </a:t>
                      </a:r>
                    </a:p>
                    <a:p>
                      <a:pPr marL="358775" marR="0" lvl="0" indent="-171450"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GB" sz="1100" b="0" i="0">
                          <a:solidFill>
                            <a:schemeClr val="tx1"/>
                          </a:solidFill>
                          <a:latin typeface="Arial" panose="020B0604020202020204" pitchFamily="34" charset="0"/>
                          <a:cs typeface="Arial" panose="020B0604020202020204" pitchFamily="34" charset="0"/>
                        </a:rPr>
                        <a:t>pCR by central lab (per IASLC 2020</a:t>
                      </a:r>
                      <a:r>
                        <a:rPr lang="en-GB" sz="1100" b="0" i="0" baseline="30000">
                          <a:solidFill>
                            <a:schemeClr val="tx1"/>
                          </a:solidFill>
                          <a:latin typeface="Arial" panose="020B0604020202020204" pitchFamily="34" charset="0"/>
                          <a:cs typeface="Arial" panose="020B0604020202020204" pitchFamily="34" charset="0"/>
                        </a:rPr>
                        <a:t>1</a:t>
                      </a:r>
                      <a:r>
                        <a:rPr lang="en-GB" sz="1100" b="0">
                          <a:solidFill>
                            <a:schemeClr val="tx1"/>
                          </a:solidFill>
                          <a:latin typeface="Arial" panose="020B0604020202020204" pitchFamily="34" charset="0"/>
                          <a:cs typeface="Arial" panose="020B0604020202020204" pitchFamily="34" charset="0"/>
                        </a:rPr>
                        <a:t>)</a:t>
                      </a:r>
                    </a:p>
                    <a:p>
                      <a:pPr marL="358775" marR="0" lvl="0" indent="-171450"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GB" sz="1100" b="0">
                          <a:solidFill>
                            <a:schemeClr val="tx1"/>
                          </a:solidFill>
                          <a:latin typeface="Arial" panose="020B0604020202020204" pitchFamily="34" charset="0"/>
                          <a:cs typeface="Arial" panose="020B0604020202020204" pitchFamily="34" charset="0"/>
                        </a:rPr>
                        <a:t>EFS using BICR (per RECIST v1.1)</a:t>
                      </a:r>
                    </a:p>
                    <a:p>
                      <a:pPr marL="358775" marR="0" lvl="0" indent="-171450"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endParaRPr lang="en-GB" sz="1100" b="0">
                        <a:solidFill>
                          <a:schemeClr val="tx1"/>
                        </a:solidFill>
                        <a:latin typeface="Arial" panose="020B0604020202020204" pitchFamily="34" charset="0"/>
                        <a:cs typeface="Arial" panose="020B0604020202020204" pitchFamily="34" charset="0"/>
                      </a:endParaRPr>
                    </a:p>
                  </a:txBody>
                  <a:tcPr marL="121807" marR="121807" marT="47956" marB="479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spcAft>
                          <a:spcPts val="500"/>
                        </a:spcAft>
                        <a:buFont typeface="Arial" panose="020B0604020202020204" pitchFamily="34" charset="0"/>
                        <a:buNone/>
                      </a:pPr>
                      <a:r>
                        <a:rPr lang="en-GB" sz="1100" b="1" i="0" dirty="0">
                          <a:solidFill>
                            <a:schemeClr val="tx1"/>
                          </a:solidFill>
                          <a:latin typeface="Arial" panose="020B0604020202020204" pitchFamily="34" charset="0"/>
                          <a:cs typeface="Arial" panose="020B0604020202020204" pitchFamily="34" charset="0"/>
                        </a:rPr>
                        <a:t>Key secondary: </a:t>
                      </a:r>
                    </a:p>
                    <a:p>
                      <a:pPr marL="358775" indent="-180975">
                        <a:spcAft>
                          <a:spcPts val="500"/>
                        </a:spcAft>
                        <a:buFont typeface="Arial" panose="020B0604020202020204" pitchFamily="34" charset="0"/>
                        <a:buChar char="•"/>
                      </a:pPr>
                      <a:r>
                        <a:rPr lang="en-GB" sz="1100" b="0" i="0" dirty="0">
                          <a:solidFill>
                            <a:schemeClr val="tx1"/>
                          </a:solidFill>
                          <a:latin typeface="Arial" panose="020B0604020202020204" pitchFamily="34" charset="0"/>
                          <a:cs typeface="Arial" panose="020B0604020202020204" pitchFamily="34" charset="0"/>
                        </a:rPr>
                        <a:t>MPR by central lab (per IASLC 2020</a:t>
                      </a:r>
                      <a:r>
                        <a:rPr lang="en-GB" sz="1100" b="0" i="0" baseline="30000" dirty="0">
                          <a:solidFill>
                            <a:schemeClr val="tx1"/>
                          </a:solidFill>
                          <a:latin typeface="Arial" panose="020B0604020202020204" pitchFamily="34" charset="0"/>
                          <a:cs typeface="Arial" panose="020B0604020202020204" pitchFamily="34" charset="0"/>
                        </a:rPr>
                        <a:t>1</a:t>
                      </a:r>
                      <a:r>
                        <a:rPr lang="en-GB" sz="1100" b="0" dirty="0">
                          <a:solidFill>
                            <a:schemeClr val="tx1"/>
                          </a:solidFill>
                          <a:latin typeface="Arial" panose="020B0604020202020204" pitchFamily="34" charset="0"/>
                          <a:cs typeface="Arial" panose="020B0604020202020204" pitchFamily="34" charset="0"/>
                        </a:rPr>
                        <a:t>)</a:t>
                      </a:r>
                    </a:p>
                    <a:p>
                      <a:pPr marL="358775" marR="0" lvl="0" indent="-180975"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GB" sz="1100" b="0" dirty="0">
                          <a:solidFill>
                            <a:schemeClr val="tx1"/>
                          </a:solidFill>
                          <a:latin typeface="Arial" panose="020B0604020202020204" pitchFamily="34" charset="0"/>
                          <a:cs typeface="Arial" panose="020B0604020202020204" pitchFamily="34" charset="0"/>
                        </a:rPr>
                        <a:t>DFS using BICR (per RECIST v1.1)</a:t>
                      </a:r>
                    </a:p>
                    <a:p>
                      <a:pPr marL="358775" marR="0" lvl="0" indent="-180975"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GB" sz="1100" b="0" baseline="0" dirty="0">
                          <a:solidFill>
                            <a:schemeClr val="tx1"/>
                          </a:solidFill>
                          <a:latin typeface="Arial" panose="020B0604020202020204" pitchFamily="34" charset="0"/>
                          <a:cs typeface="Arial" panose="020B0604020202020204" pitchFamily="34" charset="0"/>
                        </a:rPr>
                        <a:t>OS</a:t>
                      </a:r>
                    </a:p>
                  </a:txBody>
                  <a:tcPr marL="121807" marR="121807" marT="47956" marB="4795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9967123"/>
                  </a:ext>
                </a:extLst>
              </a:tr>
            </a:tbl>
          </a:graphicData>
        </a:graphic>
      </p:graphicFrame>
      <p:cxnSp>
        <p:nvCxnSpPr>
          <p:cNvPr id="20" name="Straight Arrow Connector 19">
            <a:extLst>
              <a:ext uri="{FF2B5EF4-FFF2-40B4-BE49-F238E27FC236}">
                <a16:creationId xmlns:a16="http://schemas.microsoft.com/office/drawing/2014/main" id="{245042A9-C956-8CD2-FE07-592CDFF9D6BC}"/>
              </a:ext>
            </a:extLst>
          </p:cNvPr>
          <p:cNvCxnSpPr>
            <a:cxnSpLocks/>
          </p:cNvCxnSpPr>
          <p:nvPr/>
        </p:nvCxnSpPr>
        <p:spPr bwMode="auto">
          <a:xfrm flipV="1">
            <a:off x="8355227" y="2303381"/>
            <a:ext cx="821521" cy="1"/>
          </a:xfrm>
          <a:prstGeom prst="straightConnector1">
            <a:avLst/>
          </a:prstGeom>
          <a:solidFill>
            <a:srgbClr val="003865"/>
          </a:solidFill>
          <a:ln w="19050" cap="flat" cmpd="sng" algn="ctr">
            <a:solidFill>
              <a:srgbClr val="3F4444"/>
            </a:solidFill>
            <a:prstDash val="solid"/>
            <a:round/>
            <a:headEnd type="none" w="med" len="med"/>
            <a:tailEnd type="triangle" w="lg" len="lg"/>
          </a:ln>
          <a:effectLst/>
        </p:spPr>
      </p:cxnSp>
      <p:cxnSp>
        <p:nvCxnSpPr>
          <p:cNvPr id="21" name="Straight Arrow Connector 20">
            <a:extLst>
              <a:ext uri="{FF2B5EF4-FFF2-40B4-BE49-F238E27FC236}">
                <a16:creationId xmlns:a16="http://schemas.microsoft.com/office/drawing/2014/main" id="{3D49145D-60CC-ECE4-736A-20CD95910171}"/>
              </a:ext>
            </a:extLst>
          </p:cNvPr>
          <p:cNvCxnSpPr>
            <a:cxnSpLocks/>
          </p:cNvCxnSpPr>
          <p:nvPr/>
        </p:nvCxnSpPr>
        <p:spPr bwMode="auto">
          <a:xfrm>
            <a:off x="8366354" y="3823927"/>
            <a:ext cx="810392" cy="0"/>
          </a:xfrm>
          <a:prstGeom prst="straightConnector1">
            <a:avLst/>
          </a:prstGeom>
          <a:solidFill>
            <a:srgbClr val="003865"/>
          </a:solidFill>
          <a:ln w="19050" cap="flat" cmpd="sng" algn="ctr">
            <a:solidFill>
              <a:srgbClr val="3F4444"/>
            </a:solidFill>
            <a:prstDash val="solid"/>
            <a:round/>
            <a:headEnd type="none" w="med" len="med"/>
            <a:tailEnd type="triangle" w="lg" len="lg"/>
          </a:ln>
          <a:effectLst/>
        </p:spPr>
      </p:cxnSp>
      <p:sp>
        <p:nvSpPr>
          <p:cNvPr id="52" name="Rectangle 51">
            <a:extLst>
              <a:ext uri="{FF2B5EF4-FFF2-40B4-BE49-F238E27FC236}">
                <a16:creationId xmlns:a16="http://schemas.microsoft.com/office/drawing/2014/main" id="{F2DD0B39-A428-D161-A464-8DB5747DB315}"/>
              </a:ext>
            </a:extLst>
          </p:cNvPr>
          <p:cNvSpPr/>
          <p:nvPr/>
        </p:nvSpPr>
        <p:spPr>
          <a:xfrm rot="16200000">
            <a:off x="7632031" y="2075668"/>
            <a:ext cx="1005280" cy="383421"/>
          </a:xfrm>
          <a:prstGeom prst="rect">
            <a:avLst/>
          </a:prstGeom>
          <a:solidFill>
            <a:srgbClr val="D79D41"/>
          </a:solidFill>
          <a:ln w="25400" cap="flat" cmpd="sng" algn="ctr">
            <a:noFill/>
            <a:prstDash val="solid"/>
          </a:ln>
          <a:effectLst/>
        </p:spPr>
        <p:txBody>
          <a:bodyPr rtlCol="0" anchor="ctr"/>
          <a:lstStyle/>
          <a:p>
            <a:pPr algn="ctr">
              <a:buClr>
                <a:srgbClr val="000000"/>
              </a:buClr>
              <a:defRPr/>
            </a:pPr>
            <a:r>
              <a:rPr lang="en-GB" sz="1199">
                <a:solidFill>
                  <a:srgbClr val="FFFFFF"/>
                </a:solidFill>
                <a:latin typeface="Arial" panose="020B0604020202020204" pitchFamily="34" charset="0"/>
              </a:rPr>
              <a:t>Surgery</a:t>
            </a:r>
            <a:r>
              <a:rPr lang="en-GB" sz="1199" baseline="30000">
                <a:solidFill>
                  <a:srgbClr val="FFFFFF"/>
                </a:solidFill>
                <a:latin typeface="Arial" panose="020B0604020202020204" pitchFamily="34" charset="0"/>
              </a:rPr>
              <a:t> §</a:t>
            </a:r>
          </a:p>
        </p:txBody>
      </p:sp>
      <p:sp>
        <p:nvSpPr>
          <p:cNvPr id="49" name="TextBox 48">
            <a:extLst>
              <a:ext uri="{FF2B5EF4-FFF2-40B4-BE49-F238E27FC236}">
                <a16:creationId xmlns:a16="http://schemas.microsoft.com/office/drawing/2014/main" id="{73B11E8D-E0D0-6E69-FBAF-1F89F397362F}"/>
              </a:ext>
            </a:extLst>
          </p:cNvPr>
          <p:cNvSpPr txBox="1"/>
          <p:nvPr/>
        </p:nvSpPr>
        <p:spPr>
          <a:xfrm>
            <a:off x="1407475" y="4549679"/>
            <a:ext cx="4757600" cy="1463478"/>
          </a:xfrm>
          <a:prstGeom prst="rect">
            <a:avLst/>
          </a:prstGeom>
          <a:noFill/>
        </p:spPr>
        <p:txBody>
          <a:bodyPr wrap="square" rtlCol="0" anchor="b">
            <a:spAutoFit/>
          </a:bodyPr>
          <a:lstStyle/>
          <a:p>
            <a:pPr>
              <a:lnSpc>
                <a:spcPct val="90000"/>
              </a:lnSpc>
              <a:spcBef>
                <a:spcPts val="267"/>
              </a:spcBef>
            </a:pPr>
            <a:r>
              <a:rPr lang="en-GB" sz="900" dirty="0">
                <a:latin typeface="Arial" panose="020B0604020202020204" pitchFamily="34" charset="0"/>
                <a:ea typeface="微軟正黑體" panose="020B0604030504040204" pitchFamily="34" charset="-120"/>
                <a:cs typeface="Arial" panose="020B0604020202020204" pitchFamily="34" charset="0"/>
              </a:rPr>
              <a:t>*The protocol was amended while </a:t>
            </a:r>
            <a:r>
              <a:rPr lang="en-US" sz="900" dirty="0">
                <a:latin typeface="Arial" panose="020B0604020202020204" pitchFamily="34" charset="0"/>
                <a:ea typeface="微軟正黑體" panose="020B0604030504040204" pitchFamily="34" charset="-120"/>
                <a:cs typeface="Arial" panose="020B0604020202020204" pitchFamily="34" charset="0"/>
              </a:rPr>
              <a:t>enrollment</a:t>
            </a:r>
            <a:r>
              <a:rPr lang="en-GB" sz="900" dirty="0">
                <a:latin typeface="Arial" panose="020B0604020202020204" pitchFamily="34" charset="0"/>
                <a:ea typeface="微軟正黑體" panose="020B0604030504040204" pitchFamily="34" charset="-120"/>
                <a:cs typeface="Arial" panose="020B0604020202020204" pitchFamily="34" charset="0"/>
              </a:rPr>
              <a:t> was ongoing to exclude (1) patients with </a:t>
            </a:r>
            <a:r>
              <a:rPr lang="en-GB" sz="900" dirty="0" err="1">
                <a:latin typeface="Arial" panose="020B0604020202020204" pitchFamily="34" charset="0"/>
                <a:ea typeface="微軟正黑體" panose="020B0604030504040204" pitchFamily="34" charset="-120"/>
                <a:cs typeface="Arial" panose="020B0604020202020204" pitchFamily="34" charset="0"/>
              </a:rPr>
              <a:t>tumors</a:t>
            </a:r>
            <a:r>
              <a:rPr lang="en-GB" sz="900" dirty="0">
                <a:latin typeface="Arial" panose="020B0604020202020204" pitchFamily="34" charset="0"/>
                <a:ea typeface="微軟正黑體" panose="020B0604030504040204" pitchFamily="34" charset="-120"/>
                <a:cs typeface="Arial" panose="020B0604020202020204" pitchFamily="34" charset="0"/>
              </a:rPr>
              <a:t> classified as T4 for any reason other than size; (2) patients with planned pneumonectomies; and (3) patients with documented EGFR/ALK aberrations. </a:t>
            </a:r>
            <a:r>
              <a:rPr lang="en-GB" altLang="zh-TW" sz="900" baseline="30000" dirty="0">
                <a:solidFill>
                  <a:prstClr val="black"/>
                </a:solidFill>
                <a:latin typeface="Arial" panose="020B0604020202020204" pitchFamily="34" charset="0"/>
                <a:ea typeface="微軟正黑體" panose="020B0604030504040204" pitchFamily="34" charset="-120"/>
                <a:cs typeface="Arial" panose="020B0604020202020204" pitchFamily="34" charset="0"/>
              </a:rPr>
              <a:t>†</a:t>
            </a:r>
            <a:r>
              <a:rPr lang="en-GB" altLang="zh-TW" sz="900" dirty="0">
                <a:latin typeface="Arial" panose="020B0604020202020204" pitchFamily="34" charset="0"/>
                <a:ea typeface="微軟正黑體" panose="020B0604030504040204" pitchFamily="34" charset="-120"/>
                <a:cs typeface="Arial" panose="020B0604020202020204" pitchFamily="34" charset="0"/>
              </a:rPr>
              <a:t>Ventana SP263 immunohistochemistry assay. </a:t>
            </a:r>
            <a:r>
              <a:rPr lang="en-US" altLang="zh-TW" sz="900" baseline="30000" dirty="0">
                <a:latin typeface="Arial" panose="020B0604020202020204" pitchFamily="34" charset="0"/>
                <a:ea typeface="微軟正黑體" panose="020B0604030504040204" pitchFamily="34" charset="-120"/>
                <a:cs typeface="Arial" panose="020B0604020202020204" pitchFamily="34" charset="0"/>
              </a:rPr>
              <a:t>‡</a:t>
            </a:r>
            <a:r>
              <a:rPr lang="en-GB" altLang="zh-TW" sz="900" dirty="0">
                <a:latin typeface="Arial" panose="020B0604020202020204" pitchFamily="34" charset="0"/>
                <a:ea typeface="微軟正黑體" panose="020B0604030504040204" pitchFamily="34" charset="-120"/>
                <a:cs typeface="Arial" panose="020B0604020202020204" pitchFamily="34" charset="0"/>
              </a:rPr>
              <a:t>Choice of CT regimen determined by histology and at the investigator’s discretion</a:t>
            </a:r>
            <a:r>
              <a:rPr lang="en-US" altLang="zh-TW" sz="900" dirty="0">
                <a:latin typeface="Arial" panose="020B0604020202020204" pitchFamily="34" charset="0"/>
                <a:ea typeface="微軟正黑體" panose="020B0604030504040204" pitchFamily="34" charset="-120"/>
                <a:cs typeface="Arial" panose="020B0604020202020204" pitchFamily="34" charset="0"/>
              </a:rPr>
              <a:t>. For non-squamous: cisplatin + pemetrexed or carboplatin + pemetrexed. For squamous: carboplatin + paclitaxel or cisplatin + gemcitabine (or carboplatin + gemcitabine for</a:t>
            </a:r>
            <a:r>
              <a:rPr lang="en-GB" altLang="zh-TW" sz="900" dirty="0">
                <a:latin typeface="Arial" panose="020B0604020202020204" pitchFamily="34" charset="0"/>
                <a:ea typeface="微軟正黑體" panose="020B0604030504040204" pitchFamily="34" charset="-120"/>
                <a:cs typeface="Arial" panose="020B0604020202020204" pitchFamily="34" charset="0"/>
              </a:rPr>
              <a:t> patients who have comorbidities or who are unable to tolerate cisplatin per the investigator’s judgment)</a:t>
            </a:r>
            <a:r>
              <a:rPr lang="en-US" altLang="zh-TW" sz="900" dirty="0">
                <a:latin typeface="Arial" panose="020B0604020202020204" pitchFamily="34" charset="0"/>
                <a:ea typeface="微軟正黑體" panose="020B0604030504040204" pitchFamily="34" charset="-120"/>
                <a:cs typeface="Arial" panose="020B0604020202020204" pitchFamily="34" charset="0"/>
              </a:rPr>
              <a:t>. </a:t>
            </a:r>
            <a:r>
              <a:rPr lang="en-US" altLang="zh-TW" sz="900" baseline="30000" dirty="0">
                <a:latin typeface="Arial" panose="020B0604020202020204" pitchFamily="34" charset="0"/>
                <a:ea typeface="微軟正黑體" panose="020B0604030504040204" pitchFamily="34" charset="-120"/>
                <a:cs typeface="Arial" panose="020B0604020202020204" pitchFamily="34" charset="0"/>
              </a:rPr>
              <a:t>§</a:t>
            </a:r>
            <a:r>
              <a:rPr lang="en-GB" altLang="zh-TW" sz="900" dirty="0">
                <a:latin typeface="Arial" panose="020B0604020202020204" pitchFamily="34" charset="0"/>
                <a:ea typeface="微軟正黑體" panose="020B0604030504040204" pitchFamily="34" charset="-120"/>
                <a:cs typeface="Arial" panose="020B0604020202020204" pitchFamily="34" charset="0"/>
              </a:rPr>
              <a:t>Post-operative radiotherapy (PORT) was permitted where indicated per local guidance</a:t>
            </a:r>
            <a:r>
              <a:rPr lang="en-US" altLang="zh-TW" sz="900" dirty="0">
                <a:latin typeface="Arial" panose="020B0604020202020204" pitchFamily="34" charset="0"/>
                <a:ea typeface="微軟正黑體" panose="020B0604030504040204" pitchFamily="34" charset="-120"/>
                <a:cs typeface="Arial" panose="020B0604020202020204" pitchFamily="34" charset="0"/>
              </a:rPr>
              <a:t>. </a:t>
            </a:r>
            <a:r>
              <a:rPr lang="en-GB" sz="900" baseline="30000" dirty="0">
                <a:solidFill>
                  <a:srgbClr val="040C28"/>
                </a:solidFill>
                <a:latin typeface="Arial" panose="020B0604020202020204" pitchFamily="34" charset="0"/>
              </a:rPr>
              <a:t>¶</a:t>
            </a:r>
            <a:r>
              <a:rPr lang="en-GB" sz="900" dirty="0">
                <a:latin typeface="Arial" panose="020B0604020202020204" pitchFamily="34" charset="0"/>
                <a:ea typeface="微軟正黑體" panose="020B0604030504040204" pitchFamily="34" charset="-120"/>
                <a:cs typeface="Arial" panose="020B0604020202020204" pitchFamily="34" charset="0"/>
              </a:rPr>
              <a:t>All e</a:t>
            </a:r>
            <a:r>
              <a:rPr lang="en-GB" altLang="zh-TW" sz="900" dirty="0">
                <a:latin typeface="Arial" panose="020B0604020202020204" pitchFamily="34" charset="0"/>
                <a:ea typeface="微軟正黑體" panose="020B0604030504040204" pitchFamily="34" charset="-120"/>
                <a:cs typeface="Arial" panose="020B0604020202020204" pitchFamily="34" charset="0"/>
              </a:rPr>
              <a:t>fficacy analyses reported in this presentation were performed on the </a:t>
            </a:r>
            <a:r>
              <a:rPr lang="en-GB" altLang="zh-TW" sz="900" dirty="0" err="1">
                <a:latin typeface="Arial" panose="020B0604020202020204" pitchFamily="34" charset="0"/>
                <a:ea typeface="微軟正黑體" panose="020B0604030504040204" pitchFamily="34" charset="-120"/>
                <a:cs typeface="Arial" panose="020B0604020202020204" pitchFamily="34" charset="0"/>
              </a:rPr>
              <a:t>mITT</a:t>
            </a:r>
            <a:r>
              <a:rPr lang="en-GB" altLang="zh-TW" sz="900" dirty="0">
                <a:latin typeface="Arial" panose="020B0604020202020204" pitchFamily="34" charset="0"/>
                <a:ea typeface="微軟正黑體" panose="020B0604030504040204" pitchFamily="34" charset="-120"/>
                <a:cs typeface="Arial" panose="020B0604020202020204" pitchFamily="34" charset="0"/>
              </a:rPr>
              <a:t> population, which includes all randomized patients who did not have documented EGFR/ALK aberrations.</a:t>
            </a:r>
            <a:r>
              <a:rPr lang="en-US" altLang="zh-TW" sz="900" dirty="0">
                <a:latin typeface="Arial" panose="020B0604020202020204" pitchFamily="34" charset="0"/>
                <a:ea typeface="微軟正黑體" panose="020B0604030504040204" pitchFamily="34" charset="-120"/>
                <a:cs typeface="Arial" panose="020B0604020202020204" pitchFamily="34" charset="0"/>
              </a:rPr>
              <a:t> </a:t>
            </a:r>
            <a:endParaRPr lang="en-GB" sz="900" dirty="0">
              <a:latin typeface="Arial" panose="020B0604020202020204" pitchFamily="34" charset="0"/>
              <a:ea typeface="微軟正黑體" panose="020B0604030504040204" pitchFamily="34" charset="-120"/>
              <a:cs typeface="Arial" panose="020B0604020202020204" pitchFamily="34" charset="0"/>
            </a:endParaRPr>
          </a:p>
        </p:txBody>
      </p:sp>
      <p:sp>
        <p:nvSpPr>
          <p:cNvPr id="3" name="TextBox 2">
            <a:extLst>
              <a:ext uri="{FF2B5EF4-FFF2-40B4-BE49-F238E27FC236}">
                <a16:creationId xmlns:a16="http://schemas.microsoft.com/office/drawing/2014/main" id="{9D03FB80-2492-4F63-3ADB-79F00D0ED6CA}"/>
              </a:ext>
            </a:extLst>
          </p:cNvPr>
          <p:cNvSpPr txBox="1"/>
          <p:nvPr/>
        </p:nvSpPr>
        <p:spPr>
          <a:xfrm>
            <a:off x="3685303" y="3802031"/>
            <a:ext cx="1321991" cy="461408"/>
          </a:xfrm>
          <a:prstGeom prst="rect">
            <a:avLst/>
          </a:prstGeom>
          <a:noFill/>
        </p:spPr>
        <p:txBody>
          <a:bodyPr wrap="square" rtlCol="0">
            <a:spAutoFit/>
          </a:bodyPr>
          <a:lstStyle/>
          <a:p>
            <a:pPr algn="ctr"/>
            <a:r>
              <a:rPr lang="en-GB" sz="1199">
                <a:latin typeface="Arial" panose="020B0604020202020204" pitchFamily="34" charset="0"/>
              </a:rPr>
              <a:t>N=802 randomized</a:t>
            </a:r>
          </a:p>
        </p:txBody>
      </p:sp>
      <p:sp>
        <p:nvSpPr>
          <p:cNvPr id="6" name="TextBox 5">
            <a:extLst>
              <a:ext uri="{FF2B5EF4-FFF2-40B4-BE49-F238E27FC236}">
                <a16:creationId xmlns:a16="http://schemas.microsoft.com/office/drawing/2014/main" id="{04F702C9-7F57-A3E0-7104-0B76ECEA6244}"/>
              </a:ext>
            </a:extLst>
          </p:cNvPr>
          <p:cNvSpPr txBox="1"/>
          <p:nvPr/>
        </p:nvSpPr>
        <p:spPr>
          <a:xfrm>
            <a:off x="903622" y="1226444"/>
            <a:ext cx="10782119" cy="461537"/>
          </a:xfrm>
          <a:prstGeom prst="rect">
            <a:avLst/>
          </a:prstGeom>
          <a:solidFill>
            <a:schemeClr val="accent1"/>
          </a:solidFill>
          <a:ln>
            <a:noFill/>
          </a:ln>
        </p:spPr>
        <p:txBody>
          <a:bodyPr wrap="none" rtlCol="0">
            <a:spAutoFit/>
          </a:bodyPr>
          <a:lstStyle/>
          <a:p>
            <a:r>
              <a:rPr lang="en-US" sz="2399" dirty="0">
                <a:solidFill>
                  <a:schemeClr val="bg1"/>
                </a:solidFill>
                <a:latin typeface="Arial" panose="020B0604020202020204" pitchFamily="34" charset="0"/>
              </a:rPr>
              <a:t>~30% stage II; ~ 1/3 each PD-L1 group (0, 1-49, 50+%); 6% known </a:t>
            </a:r>
            <a:r>
              <a:rPr lang="en-US" sz="2399" dirty="0" err="1">
                <a:solidFill>
                  <a:schemeClr val="bg1"/>
                </a:solidFill>
                <a:latin typeface="Arial" panose="020B0604020202020204" pitchFamily="34" charset="0"/>
              </a:rPr>
              <a:t>EGFRmut</a:t>
            </a:r>
            <a:endParaRPr lang="en-US" sz="2399" dirty="0">
              <a:solidFill>
                <a:schemeClr val="bg1"/>
              </a:solidFill>
              <a:latin typeface="Arial" panose="020B0604020202020204" pitchFamily="34" charset="0"/>
            </a:endParaRPr>
          </a:p>
        </p:txBody>
      </p:sp>
      <p:sp>
        <p:nvSpPr>
          <p:cNvPr id="8" name="Footer Placeholder 1">
            <a:extLst>
              <a:ext uri="{FF2B5EF4-FFF2-40B4-BE49-F238E27FC236}">
                <a16:creationId xmlns:a16="http://schemas.microsoft.com/office/drawing/2014/main" id="{310E6CBF-CE6A-F479-C85A-40D1F46780D1}"/>
              </a:ext>
            </a:extLst>
          </p:cNvPr>
          <p:cNvSpPr txBox="1">
            <a:spLocks/>
          </p:cNvSpPr>
          <p:nvPr/>
        </p:nvSpPr>
        <p:spPr>
          <a:xfrm>
            <a:off x="1407475" y="6160767"/>
            <a:ext cx="10651322" cy="69589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latin typeface="Arial" panose="020B0604020202020204" pitchFamily="34" charset="0"/>
                <a:cs typeface="Arial" panose="020B0604020202020204" pitchFamily="34" charset="0"/>
              </a:rPr>
              <a:t>AJCC, American Joint Committee on Cancer; ALK, anaplastic lymphoma kinase; BICR, blinded independent central review; CT, chemotherapy; DFS, disease-free survival; ECOG, Eastern Cooperative Oncology Group; EGFR, epidermal growth factor receptor; EFS, event-free survival; IASLC, International Association for the Study of Lung Cancer; ICI, immune checkpoint inhibitor; IV, intravenous; NSCLC, non-small cell lung cancer; OS, overall survival; PD-L1, programmed death-ligand 1; PORT, post-operative radiotherapy; PS, performance status; </a:t>
            </a:r>
            <a:r>
              <a:rPr lang="en-US" sz="900" dirty="0" err="1">
                <a:latin typeface="Arial" panose="020B0604020202020204" pitchFamily="34" charset="0"/>
                <a:cs typeface="Arial" panose="020B0604020202020204" pitchFamily="34" charset="0"/>
              </a:rPr>
              <a:t>pCR</a:t>
            </a:r>
            <a:r>
              <a:rPr lang="en-US" sz="900" dirty="0">
                <a:latin typeface="Arial" panose="020B0604020202020204" pitchFamily="34" charset="0"/>
                <a:cs typeface="Arial" panose="020B0604020202020204" pitchFamily="34" charset="0"/>
              </a:rPr>
              <a:t>, pathologic complete response; Q3W, every 3 weeks; Q4W, every 4 weeks; RECIST, Response Evaluation Criteria in Solid Tumors.</a:t>
            </a:r>
            <a:br>
              <a:rPr lang="en-US" sz="900" dirty="0">
                <a:latin typeface="Arial" panose="020B0604020202020204" pitchFamily="34" charset="0"/>
                <a:cs typeface="Arial" panose="020B0604020202020204" pitchFamily="34" charset="0"/>
              </a:rPr>
            </a:br>
            <a:r>
              <a:rPr lang="en-US" sz="900" dirty="0" err="1">
                <a:latin typeface="Arial" panose="020B0604020202020204" pitchFamily="34" charset="0"/>
                <a:cs typeface="Arial" panose="020B0604020202020204" pitchFamily="34" charset="0"/>
              </a:rPr>
              <a:t>Heymach</a:t>
            </a:r>
            <a:r>
              <a:rPr lang="en-US" sz="900" dirty="0">
                <a:latin typeface="Arial" panose="020B0604020202020204" pitchFamily="34" charset="0"/>
                <a:cs typeface="Arial" panose="020B0604020202020204" pitchFamily="34" charset="0"/>
              </a:rPr>
              <a:t> JV, et al. </a:t>
            </a:r>
            <a:r>
              <a:rPr lang="en-US" sz="900" i="1" dirty="0">
                <a:latin typeface="Arial" panose="020B0604020202020204" pitchFamily="34" charset="0"/>
                <a:cs typeface="Arial" panose="020B0604020202020204" pitchFamily="34" charset="0"/>
              </a:rPr>
              <a:t>N Engl J Med. </a:t>
            </a:r>
            <a:r>
              <a:rPr lang="en-US" sz="900" dirty="0">
                <a:latin typeface="Arial" panose="020B0604020202020204" pitchFamily="34" charset="0"/>
                <a:cs typeface="Arial" panose="020B0604020202020204" pitchFamily="34" charset="0"/>
              </a:rPr>
              <a:t>2023;389:1672-1684. 1. Travis WD, et al. </a:t>
            </a:r>
            <a:r>
              <a:rPr lang="en-US" sz="900" i="1" dirty="0">
                <a:latin typeface="Arial" panose="020B0604020202020204" pitchFamily="34" charset="0"/>
                <a:cs typeface="Arial" panose="020B0604020202020204" pitchFamily="34" charset="0"/>
              </a:rPr>
              <a:t>J </a:t>
            </a:r>
            <a:r>
              <a:rPr lang="en-US" sz="900" i="1" dirty="0" err="1">
                <a:latin typeface="Arial" panose="020B0604020202020204" pitchFamily="34" charset="0"/>
                <a:cs typeface="Arial" panose="020B0604020202020204" pitchFamily="34" charset="0"/>
              </a:rPr>
              <a:t>Thorac</a:t>
            </a:r>
            <a:r>
              <a:rPr lang="en-US" sz="900" i="1" dirty="0">
                <a:latin typeface="Arial" panose="020B0604020202020204" pitchFamily="34" charset="0"/>
                <a:cs typeface="Arial" panose="020B0604020202020204" pitchFamily="34" charset="0"/>
              </a:rPr>
              <a:t> Oncol. </a:t>
            </a:r>
            <a:r>
              <a:rPr lang="en-US" sz="900" dirty="0">
                <a:latin typeface="Arial" panose="020B0604020202020204" pitchFamily="34" charset="0"/>
                <a:cs typeface="Arial" panose="020B0604020202020204" pitchFamily="34" charset="0"/>
              </a:rPr>
              <a:t>2020;15(5):709-740.</a:t>
            </a:r>
          </a:p>
        </p:txBody>
      </p:sp>
      <p:sp>
        <p:nvSpPr>
          <p:cNvPr id="15" name="Rectangle 14">
            <a:extLst>
              <a:ext uri="{FF2B5EF4-FFF2-40B4-BE49-F238E27FC236}">
                <a16:creationId xmlns:a16="http://schemas.microsoft.com/office/drawing/2014/main" id="{CCF09837-2E8D-30C9-A67C-94BD858C19BA}"/>
              </a:ext>
            </a:extLst>
          </p:cNvPr>
          <p:cNvSpPr/>
          <p:nvPr/>
        </p:nvSpPr>
        <p:spPr>
          <a:xfrm>
            <a:off x="5070526" y="3331438"/>
            <a:ext cx="2177055" cy="780347"/>
          </a:xfrm>
          <a:prstGeom prst="rect">
            <a:avLst/>
          </a:prstGeom>
          <a:solidFill>
            <a:srgbClr val="C41F3E"/>
          </a:solidFill>
          <a:ln w="9525" cap="flat" cmpd="sng" algn="ctr">
            <a:noFill/>
            <a:prstDash val="solid"/>
          </a:ln>
          <a:effectLst/>
        </p:spPr>
        <p:txBody>
          <a:bodyPr lIns="47956" rIns="47956" rtlCol="0" anchor="ctr"/>
          <a:lstStyle/>
          <a:p>
            <a:pPr algn="ctr" defTabSz="812008">
              <a:defRPr/>
            </a:pPr>
            <a:r>
              <a:rPr lang="en-US" sz="1199">
                <a:solidFill>
                  <a:srgbClr val="FFFFFF"/>
                </a:solidFill>
                <a:latin typeface="Arial" panose="020B0604020202020204" pitchFamily="34" charset="0"/>
                <a:ea typeface="+mj-ea"/>
                <a:sym typeface="Arial" panose="020B0604020202020204" pitchFamily="34" charset="0"/>
              </a:rPr>
              <a:t>Placebo IV + </a:t>
            </a:r>
            <a:br>
              <a:rPr lang="en-US" sz="1199">
                <a:solidFill>
                  <a:srgbClr val="FFFFFF"/>
                </a:solidFill>
                <a:latin typeface="Arial" panose="020B0604020202020204" pitchFamily="34" charset="0"/>
                <a:ea typeface="+mj-ea"/>
                <a:sym typeface="Arial" panose="020B0604020202020204" pitchFamily="34" charset="0"/>
              </a:rPr>
            </a:br>
            <a:r>
              <a:rPr lang="en-US" sz="1199">
                <a:solidFill>
                  <a:srgbClr val="FFFFFF"/>
                </a:solidFill>
                <a:latin typeface="Arial" panose="020B0604020202020204" pitchFamily="34" charset="0"/>
                <a:ea typeface="+mj-ea"/>
                <a:sym typeface="Arial" panose="020B0604020202020204" pitchFamily="34" charset="0"/>
              </a:rPr>
              <a:t>platinum-based CT‡ </a:t>
            </a:r>
          </a:p>
          <a:p>
            <a:pPr algn="ctr" defTabSz="812008">
              <a:defRPr/>
            </a:pPr>
            <a:r>
              <a:rPr lang="en-US" sz="1199">
                <a:solidFill>
                  <a:srgbClr val="FFFFFF"/>
                </a:solidFill>
                <a:latin typeface="Arial" panose="020B0604020202020204" pitchFamily="34" charset="0"/>
                <a:ea typeface="+mj-ea"/>
                <a:sym typeface="Arial" panose="020B0604020202020204" pitchFamily="34" charset="0"/>
              </a:rPr>
              <a:t>Q3W for 4 cycles</a:t>
            </a:r>
          </a:p>
        </p:txBody>
      </p:sp>
      <p:sp>
        <p:nvSpPr>
          <p:cNvPr id="16" name="Rectangle 15">
            <a:extLst>
              <a:ext uri="{FF2B5EF4-FFF2-40B4-BE49-F238E27FC236}">
                <a16:creationId xmlns:a16="http://schemas.microsoft.com/office/drawing/2014/main" id="{431B6000-CB96-C3E8-C3B0-B74F84328136}"/>
              </a:ext>
            </a:extLst>
          </p:cNvPr>
          <p:cNvSpPr/>
          <p:nvPr/>
        </p:nvSpPr>
        <p:spPr>
          <a:xfrm>
            <a:off x="5070529" y="1872009"/>
            <a:ext cx="2177052" cy="780347"/>
          </a:xfrm>
          <a:prstGeom prst="rect">
            <a:avLst/>
          </a:prstGeom>
          <a:solidFill>
            <a:srgbClr val="1F3D7B"/>
          </a:solidFill>
          <a:ln w="9525" cap="flat" cmpd="sng" algn="ctr">
            <a:noFill/>
            <a:prstDash val="solid"/>
          </a:ln>
          <a:effectLst/>
        </p:spPr>
        <p:txBody>
          <a:bodyPr lIns="47956" rIns="47956" rtlCol="0" anchor="ctr"/>
          <a:lstStyle/>
          <a:p>
            <a:pPr algn="ctr" defTabSz="812008">
              <a:defRPr/>
            </a:pPr>
            <a:r>
              <a:rPr lang="en-US" sz="1199">
                <a:solidFill>
                  <a:srgbClr val="FFFFFF"/>
                </a:solidFill>
                <a:latin typeface="Arial" panose="020B0604020202020204" pitchFamily="34" charset="0"/>
              </a:rPr>
              <a:t>Durvalumab 1500 mg IV + </a:t>
            </a:r>
            <a:br>
              <a:rPr lang="en-US" sz="1199">
                <a:solidFill>
                  <a:srgbClr val="FFFFFF"/>
                </a:solidFill>
                <a:latin typeface="Arial" panose="020B0604020202020204" pitchFamily="34" charset="0"/>
              </a:rPr>
            </a:br>
            <a:r>
              <a:rPr lang="en-US" sz="1199">
                <a:solidFill>
                  <a:srgbClr val="FFFFFF"/>
                </a:solidFill>
                <a:latin typeface="Arial" panose="020B0604020202020204" pitchFamily="34" charset="0"/>
              </a:rPr>
              <a:t>platinum-based CT‡</a:t>
            </a:r>
          </a:p>
          <a:p>
            <a:pPr algn="ctr" defTabSz="812008">
              <a:defRPr/>
            </a:pPr>
            <a:r>
              <a:rPr lang="en-US" sz="1199">
                <a:solidFill>
                  <a:srgbClr val="FFFFFF"/>
                </a:solidFill>
                <a:latin typeface="Arial" panose="020B0604020202020204" pitchFamily="34" charset="0"/>
              </a:rPr>
              <a:t>Q3W for 4 cycles</a:t>
            </a:r>
          </a:p>
        </p:txBody>
      </p:sp>
    </p:spTree>
    <p:extLst>
      <p:ext uri="{BB962C8B-B14F-4D97-AF65-F5344CB8AC3E}">
        <p14:creationId xmlns:p14="http://schemas.microsoft.com/office/powerpoint/2010/main" val="3784748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F65F91C-31E6-E001-3E87-301916FB1090}"/>
              </a:ext>
            </a:extLst>
          </p:cNvPr>
          <p:cNvGrpSpPr/>
          <p:nvPr/>
        </p:nvGrpSpPr>
        <p:grpSpPr>
          <a:xfrm>
            <a:off x="5801705" y="3945192"/>
            <a:ext cx="5376049" cy="2372355"/>
            <a:chOff x="6136640" y="4678695"/>
            <a:chExt cx="5376049" cy="2372355"/>
          </a:xfrm>
        </p:grpSpPr>
        <p:pic>
          <p:nvPicPr>
            <p:cNvPr id="8" name="Picture 7" descr="A graph of a patient's growth&#10;&#10;Description automatically generated">
              <a:extLst>
                <a:ext uri="{FF2B5EF4-FFF2-40B4-BE49-F238E27FC236}">
                  <a16:creationId xmlns:a16="http://schemas.microsoft.com/office/drawing/2014/main" id="{A06058FE-D642-EF22-5907-56896A3801AB}"/>
                </a:ext>
              </a:extLst>
            </p:cNvPr>
            <p:cNvPicPr>
              <a:picLocks noChangeAspect="1"/>
            </p:cNvPicPr>
            <p:nvPr/>
          </p:nvPicPr>
          <p:blipFill>
            <a:blip r:embed="rId3">
              <a:clrChange>
                <a:clrFrom>
                  <a:srgbClr val="FFFFFF"/>
                </a:clrFrom>
                <a:clrTo>
                  <a:srgbClr val="FFFFFF">
                    <a:alpha val="0"/>
                  </a:srgbClr>
                </a:clrTo>
              </a:clrChange>
            </a:blip>
            <a:srcRect t="12652"/>
            <a:stretch>
              <a:fillRect/>
            </a:stretch>
          </p:blipFill>
          <p:spPr>
            <a:xfrm>
              <a:off x="6175811" y="4678695"/>
              <a:ext cx="5336878" cy="2372355"/>
            </a:xfrm>
            <a:prstGeom prst="rect">
              <a:avLst/>
            </a:prstGeom>
          </p:spPr>
        </p:pic>
        <p:sp>
          <p:nvSpPr>
            <p:cNvPr id="11" name="Rectangle 10">
              <a:extLst>
                <a:ext uri="{FF2B5EF4-FFF2-40B4-BE49-F238E27FC236}">
                  <a16:creationId xmlns:a16="http://schemas.microsoft.com/office/drawing/2014/main" id="{C82D0121-CD29-91E9-CA18-BDEC8D8B6B8C}"/>
                </a:ext>
              </a:extLst>
            </p:cNvPr>
            <p:cNvSpPr/>
            <p:nvPr/>
          </p:nvSpPr>
          <p:spPr>
            <a:xfrm>
              <a:off x="6136640" y="4678695"/>
              <a:ext cx="1166038" cy="1623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322B618-D0CF-E031-4346-97829ED8A7B1}"/>
              </a:ext>
            </a:extLst>
          </p:cNvPr>
          <p:cNvSpPr>
            <a:spLocks noGrp="1"/>
          </p:cNvSpPr>
          <p:nvPr>
            <p:ph type="title"/>
          </p:nvPr>
        </p:nvSpPr>
        <p:spPr>
          <a:xfrm>
            <a:off x="838199" y="-219686"/>
            <a:ext cx="10687493" cy="1325563"/>
          </a:xfrm>
        </p:spPr>
        <p:txBody>
          <a:bodyPr>
            <a:noAutofit/>
          </a:bodyPr>
          <a:lstStyle/>
          <a:p>
            <a:r>
              <a:rPr lang="en-US" sz="2800" dirty="0"/>
              <a:t>Peri-Operative ICI: EFS From AEGEAN, KN671, and CM77T</a:t>
            </a:r>
          </a:p>
        </p:txBody>
      </p:sp>
      <p:pic>
        <p:nvPicPr>
          <p:cNvPr id="24" name="Picture 23" descr="A graph of a patient's life&#10;&#10;Description automatically generated">
            <a:extLst>
              <a:ext uri="{FF2B5EF4-FFF2-40B4-BE49-F238E27FC236}">
                <a16:creationId xmlns:a16="http://schemas.microsoft.com/office/drawing/2014/main" id="{6A05638B-517D-926E-8F56-570AC2CCAF7C}"/>
              </a:ext>
            </a:extLst>
          </p:cNvPr>
          <p:cNvPicPr>
            <a:picLocks noChangeAspect="1"/>
          </p:cNvPicPr>
          <p:nvPr/>
        </p:nvPicPr>
        <p:blipFill>
          <a:blip r:embed="rId4"/>
          <a:stretch>
            <a:fillRect/>
          </a:stretch>
        </p:blipFill>
        <p:spPr>
          <a:xfrm>
            <a:off x="815486" y="1711580"/>
            <a:ext cx="5350343" cy="3142256"/>
          </a:xfrm>
          <a:prstGeom prst="rect">
            <a:avLst/>
          </a:prstGeom>
        </p:spPr>
      </p:pic>
      <p:pic>
        <p:nvPicPr>
          <p:cNvPr id="25" name="Picture 24" descr="A graph of the number of patients&#10;&#10;Description automatically generated">
            <a:extLst>
              <a:ext uri="{FF2B5EF4-FFF2-40B4-BE49-F238E27FC236}">
                <a16:creationId xmlns:a16="http://schemas.microsoft.com/office/drawing/2014/main" id="{AE78C5CD-B3D4-BE16-113E-5AFA055B78B0}"/>
              </a:ext>
            </a:extLst>
          </p:cNvPr>
          <p:cNvPicPr>
            <a:picLocks noChangeAspect="1"/>
          </p:cNvPicPr>
          <p:nvPr/>
        </p:nvPicPr>
        <p:blipFill>
          <a:blip r:embed="rId5"/>
          <a:stretch>
            <a:fillRect/>
          </a:stretch>
        </p:blipFill>
        <p:spPr>
          <a:xfrm>
            <a:off x="6269848" y="804163"/>
            <a:ext cx="4907906" cy="2715984"/>
          </a:xfrm>
          <a:prstGeom prst="rect">
            <a:avLst/>
          </a:prstGeom>
        </p:spPr>
      </p:pic>
      <p:grpSp>
        <p:nvGrpSpPr>
          <p:cNvPr id="10" name="Group 9">
            <a:extLst>
              <a:ext uri="{FF2B5EF4-FFF2-40B4-BE49-F238E27FC236}">
                <a16:creationId xmlns:a16="http://schemas.microsoft.com/office/drawing/2014/main" id="{5E20F81F-3E5E-53ED-C285-A35978D4E3E1}"/>
              </a:ext>
            </a:extLst>
          </p:cNvPr>
          <p:cNvGrpSpPr/>
          <p:nvPr/>
        </p:nvGrpSpPr>
        <p:grpSpPr>
          <a:xfrm>
            <a:off x="6529953" y="3570377"/>
            <a:ext cx="4610986" cy="530530"/>
            <a:chOff x="6529953" y="3980790"/>
            <a:chExt cx="4610986" cy="530530"/>
          </a:xfrm>
        </p:grpSpPr>
        <p:pic>
          <p:nvPicPr>
            <p:cNvPr id="26" name="Picture 25" descr="A graph of a patient's growth&#10;&#10;Description automatically generated">
              <a:extLst>
                <a:ext uri="{FF2B5EF4-FFF2-40B4-BE49-F238E27FC236}">
                  <a16:creationId xmlns:a16="http://schemas.microsoft.com/office/drawing/2014/main" id="{6BE58431-CD0A-FC80-661B-32C148E9BEF2}"/>
                </a:ext>
              </a:extLst>
            </p:cNvPr>
            <p:cNvPicPr>
              <a:picLocks noChangeAspect="1"/>
            </p:cNvPicPr>
            <p:nvPr/>
          </p:nvPicPr>
          <p:blipFill>
            <a:blip r:embed="rId6">
              <a:clrChange>
                <a:clrFrom>
                  <a:srgbClr val="FFFFFF"/>
                </a:clrFrom>
                <a:clrTo>
                  <a:srgbClr val="FFFFFF">
                    <a:alpha val="0"/>
                  </a:srgbClr>
                </a:clrTo>
              </a:clrChange>
            </a:blip>
            <a:srcRect r="13601" b="86200"/>
            <a:stretch>
              <a:fillRect/>
            </a:stretch>
          </p:blipFill>
          <p:spPr>
            <a:xfrm>
              <a:off x="6529953" y="3980790"/>
              <a:ext cx="4610986" cy="374815"/>
            </a:xfrm>
            <a:prstGeom prst="rect">
              <a:avLst/>
            </a:prstGeom>
          </p:spPr>
        </p:pic>
        <p:pic>
          <p:nvPicPr>
            <p:cNvPr id="9" name="Picture 8" descr="A graph of a patient's growth&#10;&#10;Description automatically generated">
              <a:extLst>
                <a:ext uri="{FF2B5EF4-FFF2-40B4-BE49-F238E27FC236}">
                  <a16:creationId xmlns:a16="http://schemas.microsoft.com/office/drawing/2014/main" id="{BD630E0A-69D4-47EE-4924-0384597611F2}"/>
                </a:ext>
              </a:extLst>
            </p:cNvPr>
            <p:cNvPicPr>
              <a:picLocks noChangeAspect="1"/>
            </p:cNvPicPr>
            <p:nvPr/>
          </p:nvPicPr>
          <p:blipFill>
            <a:blip r:embed="rId6">
              <a:clrChange>
                <a:clrFrom>
                  <a:srgbClr val="FFFFFF"/>
                </a:clrFrom>
                <a:clrTo>
                  <a:srgbClr val="FFFFFF">
                    <a:alpha val="0"/>
                  </a:srgbClr>
                </a:clrTo>
              </a:clrChange>
            </a:blip>
            <a:srcRect t="13306" r="78151" b="80717"/>
            <a:stretch>
              <a:fillRect/>
            </a:stretch>
          </p:blipFill>
          <p:spPr>
            <a:xfrm>
              <a:off x="6529953" y="4348973"/>
              <a:ext cx="1166038" cy="162347"/>
            </a:xfrm>
            <a:prstGeom prst="rect">
              <a:avLst/>
            </a:prstGeom>
          </p:spPr>
        </p:pic>
      </p:grpSp>
      <p:sp>
        <p:nvSpPr>
          <p:cNvPr id="13" name="Footer Placeholder 12">
            <a:extLst>
              <a:ext uri="{FF2B5EF4-FFF2-40B4-BE49-F238E27FC236}">
                <a16:creationId xmlns:a16="http://schemas.microsoft.com/office/drawing/2014/main" id="{7F273910-5DD6-4FF6-BC5C-DCD97A85C8DF}"/>
              </a:ext>
            </a:extLst>
          </p:cNvPr>
          <p:cNvSpPr>
            <a:spLocks noGrp="1"/>
          </p:cNvSpPr>
          <p:nvPr>
            <p:ph type="ftr" sz="quarter" idx="10"/>
          </p:nvPr>
        </p:nvSpPr>
        <p:spPr>
          <a:xfrm>
            <a:off x="1416734" y="6245812"/>
            <a:ext cx="10108958" cy="659204"/>
          </a:xfrm>
        </p:spPr>
        <p:txBody>
          <a:bodyPr/>
          <a:lstStyle/>
          <a:p>
            <a:pPr fontAlgn="base"/>
            <a:r>
              <a:rPr lang="en-US" sz="850" dirty="0"/>
              <a:t>BICR, blinded independent central review; CI, confidence interval; EFS, event-free survival; HR, hazard ratio; ICI, immune checkpoint inhibitor; </a:t>
            </a:r>
            <a:r>
              <a:rPr lang="en-US" sz="850" dirty="0" err="1"/>
              <a:t>mITT</a:t>
            </a:r>
            <a:r>
              <a:rPr lang="en-US" sz="850" dirty="0"/>
              <a:t>, modified intent-to-treat; </a:t>
            </a:r>
            <a:r>
              <a:rPr lang="en-US" sz="850" dirty="0" err="1"/>
              <a:t>mP</a:t>
            </a:r>
            <a:r>
              <a:rPr lang="en-US" sz="850" dirty="0"/>
              <a:t>, median probability; </a:t>
            </a:r>
            <a:r>
              <a:rPr lang="en-US" sz="850" dirty="0" err="1"/>
              <a:t>mPR</a:t>
            </a:r>
            <a:r>
              <a:rPr lang="en-US" sz="850" dirty="0"/>
              <a:t>, major pathologic response; NIVO, nivolumab; NR, not reached; OS, overall survival; PBO, placebo; </a:t>
            </a:r>
            <a:r>
              <a:rPr lang="en-US" sz="850" dirty="0" err="1"/>
              <a:t>pCR</a:t>
            </a:r>
            <a:r>
              <a:rPr lang="en-US" sz="850" dirty="0"/>
              <a:t>, pathologic complete response; RECIST, Response Evaluation Criteria in Solid Tumors.</a:t>
            </a:r>
          </a:p>
          <a:p>
            <a:pPr fontAlgn="base"/>
            <a:r>
              <a:rPr lang="en-US" sz="850" dirty="0"/>
              <a:t>1. </a:t>
            </a:r>
            <a:r>
              <a:rPr lang="en-US" sz="850" dirty="0" err="1"/>
              <a:t>Haymach</a:t>
            </a:r>
            <a:r>
              <a:rPr lang="en-US" sz="850" dirty="0"/>
              <a:t> JV, et al. </a:t>
            </a:r>
            <a:r>
              <a:rPr lang="fr-FR" sz="850" i="1" dirty="0"/>
              <a:t>Cancer </a:t>
            </a:r>
            <a:r>
              <a:rPr lang="fr-FR" sz="850" i="1" dirty="0" err="1"/>
              <a:t>Res</a:t>
            </a:r>
            <a:r>
              <a:rPr lang="fr-FR" sz="850" dirty="0"/>
              <a:t>. 2023;83 (8_Supplement):CT005. </a:t>
            </a:r>
            <a:r>
              <a:rPr lang="en-US" sz="850" dirty="0"/>
              <a:t>​</a:t>
            </a:r>
            <a:r>
              <a:rPr lang="fr-FR" sz="850" dirty="0"/>
              <a:t>2. </a:t>
            </a:r>
            <a:r>
              <a:rPr lang="en-US" sz="850" dirty="0" err="1"/>
              <a:t>Heymach</a:t>
            </a:r>
            <a:r>
              <a:rPr lang="en-US" sz="850" dirty="0"/>
              <a:t> JV, et al. </a:t>
            </a:r>
            <a:r>
              <a:rPr lang="en-US" sz="850" i="1" dirty="0"/>
              <a:t>N Engl J Med. </a:t>
            </a:r>
            <a:r>
              <a:rPr lang="en-US" sz="850" dirty="0"/>
              <a:t>2023;389:1672-1684. ​3. Wakelee HA, et al. </a:t>
            </a:r>
            <a:r>
              <a:rPr lang="en-US" sz="850" i="1" dirty="0"/>
              <a:t>J Clin Oncol. </a:t>
            </a:r>
            <a:r>
              <a:rPr lang="en-US" sz="850" dirty="0"/>
              <a:t>2023;41(17_suppl):LBA100. ​4. Wakelee HA, et al. </a:t>
            </a:r>
            <a:r>
              <a:rPr lang="en-US" sz="850" i="1" dirty="0"/>
              <a:t>N Engl J Med. </a:t>
            </a:r>
            <a:r>
              <a:rPr lang="en-US" sz="850" dirty="0"/>
              <a:t>2023;389(6):491-503. ​5. Cascone T, et al.</a:t>
            </a:r>
            <a:r>
              <a:rPr lang="en-US" sz="850" i="1" dirty="0"/>
              <a:t> Ann Oncol. </a:t>
            </a:r>
            <a:r>
              <a:rPr lang="en-US" sz="850" dirty="0"/>
              <a:t>2023;34(supplement 2):S1295.​</a:t>
            </a:r>
          </a:p>
        </p:txBody>
      </p:sp>
    </p:spTree>
    <p:extLst>
      <p:ext uri="{BB962C8B-B14F-4D97-AF65-F5344CB8AC3E}">
        <p14:creationId xmlns:p14="http://schemas.microsoft.com/office/powerpoint/2010/main" val="4090585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2B618-D0CF-E031-4346-97829ED8A7B1}"/>
              </a:ext>
            </a:extLst>
          </p:cNvPr>
          <p:cNvSpPr>
            <a:spLocks noGrp="1"/>
          </p:cNvSpPr>
          <p:nvPr>
            <p:ph type="title"/>
          </p:nvPr>
        </p:nvSpPr>
        <p:spPr>
          <a:xfrm>
            <a:off x="838200" y="365125"/>
            <a:ext cx="10515600" cy="1325563"/>
          </a:xfrm>
        </p:spPr>
        <p:txBody>
          <a:bodyPr>
            <a:noAutofit/>
          </a:bodyPr>
          <a:lstStyle/>
          <a:p>
            <a:r>
              <a:rPr lang="en-US" dirty="0"/>
              <a:t>Perioperative ICI:</a:t>
            </a:r>
            <a:br>
              <a:rPr lang="en-US" dirty="0"/>
            </a:br>
            <a:r>
              <a:rPr lang="en-US" dirty="0"/>
              <a:t>EFS from NEOTORCH and RATIONALE-315</a:t>
            </a:r>
          </a:p>
        </p:txBody>
      </p:sp>
      <p:sp>
        <p:nvSpPr>
          <p:cNvPr id="14" name="Content Placeholder 13">
            <a:extLst>
              <a:ext uri="{FF2B5EF4-FFF2-40B4-BE49-F238E27FC236}">
                <a16:creationId xmlns:a16="http://schemas.microsoft.com/office/drawing/2014/main" id="{37328071-E7AE-54F3-1E16-E7396341F2FB}"/>
              </a:ext>
            </a:extLst>
          </p:cNvPr>
          <p:cNvSpPr>
            <a:spLocks noGrp="1"/>
          </p:cNvSpPr>
          <p:nvPr>
            <p:ph idx="1"/>
          </p:nvPr>
        </p:nvSpPr>
        <p:spPr>
          <a:xfrm>
            <a:off x="360871" y="1812459"/>
            <a:ext cx="5735129" cy="409575"/>
          </a:xfrm>
        </p:spPr>
        <p:txBody>
          <a:bodyPr>
            <a:normAutofit fontScale="92500" lnSpcReduction="10000"/>
          </a:bodyPr>
          <a:lstStyle/>
          <a:p>
            <a:pPr marL="0" indent="0" algn="ctr">
              <a:buNone/>
            </a:pPr>
            <a:r>
              <a:rPr lang="en-US" b="1">
                <a:solidFill>
                  <a:schemeClr val="accent1"/>
                </a:solidFill>
              </a:rPr>
              <a:t>NEOTORCH</a:t>
            </a:r>
          </a:p>
        </p:txBody>
      </p:sp>
      <p:pic>
        <p:nvPicPr>
          <p:cNvPr id="5" name="Picture 4">
            <a:extLst>
              <a:ext uri="{FF2B5EF4-FFF2-40B4-BE49-F238E27FC236}">
                <a16:creationId xmlns:a16="http://schemas.microsoft.com/office/drawing/2014/main" id="{00A0583D-F3C5-AB28-C325-2AE9A8920BF4}"/>
              </a:ext>
            </a:extLst>
          </p:cNvPr>
          <p:cNvPicPr>
            <a:picLocks noChangeAspect="1"/>
          </p:cNvPicPr>
          <p:nvPr/>
        </p:nvPicPr>
        <p:blipFill>
          <a:blip r:embed="rId3"/>
          <a:srcRect l="4811" t="12017" r="5688" b="9046"/>
          <a:stretch>
            <a:fillRect/>
          </a:stretch>
        </p:blipFill>
        <p:spPr>
          <a:xfrm>
            <a:off x="342900" y="2343806"/>
            <a:ext cx="5753100" cy="2870709"/>
          </a:xfrm>
          <a:prstGeom prst="rect">
            <a:avLst/>
          </a:prstGeom>
        </p:spPr>
      </p:pic>
      <p:sp>
        <p:nvSpPr>
          <p:cNvPr id="3" name="Footer Placeholder 1">
            <a:extLst>
              <a:ext uri="{FF2B5EF4-FFF2-40B4-BE49-F238E27FC236}">
                <a16:creationId xmlns:a16="http://schemas.microsoft.com/office/drawing/2014/main" id="{FBC321B4-2346-8074-6525-FFC950FE24C8}"/>
              </a:ext>
            </a:extLst>
          </p:cNvPr>
          <p:cNvSpPr txBox="1">
            <a:spLocks/>
          </p:cNvSpPr>
          <p:nvPr/>
        </p:nvSpPr>
        <p:spPr>
          <a:xfrm>
            <a:off x="1416735" y="6054437"/>
            <a:ext cx="8743265" cy="803563"/>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sz="1050" dirty="0">
                <a:latin typeface="Arial" panose="020B0604020202020204" pitchFamily="34" charset="0"/>
                <a:cs typeface="Arial" panose="020B0604020202020204" pitchFamily="34" charset="0"/>
              </a:rPr>
              <a:t>BICR, blinded independent central review; CI, confidence interval; EFS, event-free survival; IRC, independent review committee; ITT, intent-to-treat; NE, not estimable; NR, not reached; PBO, placebo; </a:t>
            </a:r>
            <a:r>
              <a:rPr lang="en-US" sz="1050" dirty="0" err="1">
                <a:latin typeface="Arial" panose="020B0604020202020204" pitchFamily="34" charset="0"/>
                <a:cs typeface="Arial" panose="020B0604020202020204" pitchFamily="34" charset="0"/>
              </a:rPr>
              <a:t>pCR</a:t>
            </a:r>
            <a:r>
              <a:rPr lang="en-US" sz="1050" dirty="0">
                <a:latin typeface="Arial" panose="020B0604020202020204" pitchFamily="34" charset="0"/>
                <a:cs typeface="Arial" panose="020B0604020202020204" pitchFamily="34" charset="0"/>
              </a:rPr>
              <a:t>, pathologic complete response; RECIST, Response Evaluation Criteria in </a:t>
            </a:r>
            <a:r>
              <a:rPr lang="en-US" sz="1050">
                <a:latin typeface="Arial" panose="020B0604020202020204" pitchFamily="34" charset="0"/>
                <a:cs typeface="Arial" panose="020B0604020202020204" pitchFamily="34" charset="0"/>
              </a:rPr>
              <a:t>Solid Tumors.</a:t>
            </a:r>
            <a:r>
              <a:rPr lang="en-US" sz="1050" dirty="0">
                <a:latin typeface="Arial" panose="020B0604020202020204" pitchFamily="34" charset="0"/>
                <a:cs typeface="Arial" panose="020B0604020202020204" pitchFamily="34" charset="0"/>
              </a:rPr>
              <a:t>​</a:t>
            </a:r>
          </a:p>
          <a:p>
            <a:pPr fontAlgn="base"/>
            <a:r>
              <a:rPr lang="en-US" sz="1050" dirty="0">
                <a:latin typeface="Arial" panose="020B0604020202020204" pitchFamily="34" charset="0"/>
                <a:cs typeface="Arial" panose="020B0604020202020204" pitchFamily="34" charset="0"/>
              </a:rPr>
              <a:t>1. Lu S, et al. </a:t>
            </a:r>
            <a:r>
              <a:rPr lang="en-US" sz="1050" i="1" dirty="0">
                <a:latin typeface="Arial" panose="020B0604020202020204" pitchFamily="34" charset="0"/>
                <a:cs typeface="Arial" panose="020B0604020202020204" pitchFamily="34" charset="0"/>
              </a:rPr>
              <a:t>J Clin Oncol. </a:t>
            </a:r>
            <a:r>
              <a:rPr lang="en-US" sz="1050" dirty="0">
                <a:latin typeface="Arial" panose="020B0604020202020204" pitchFamily="34" charset="0"/>
                <a:cs typeface="Arial" panose="020B0604020202020204" pitchFamily="34" charset="0"/>
              </a:rPr>
              <a:t>2024;41(36_suppl): 425126. 2. Lu S, et al. </a:t>
            </a:r>
            <a:r>
              <a:rPr lang="en-US" sz="1050" i="1" dirty="0">
                <a:latin typeface="Arial" panose="020B0604020202020204" pitchFamily="34" charset="0"/>
                <a:cs typeface="Arial" panose="020B0604020202020204" pitchFamily="34" charset="0"/>
              </a:rPr>
              <a:t>JAMA</a:t>
            </a:r>
            <a:r>
              <a:rPr lang="en-US" sz="1050" dirty="0">
                <a:latin typeface="Arial" panose="020B0604020202020204" pitchFamily="34" charset="0"/>
                <a:cs typeface="Arial" panose="020B0604020202020204" pitchFamily="34" charset="0"/>
              </a:rPr>
              <a:t>. 2024;331(3):201-211. 3. Yue D, et al. IASCLC WCLC 2025. Abstract MA04.08.</a:t>
            </a:r>
          </a:p>
        </p:txBody>
      </p:sp>
      <p:sp>
        <p:nvSpPr>
          <p:cNvPr id="15" name="Content Placeholder 13">
            <a:extLst>
              <a:ext uri="{FF2B5EF4-FFF2-40B4-BE49-F238E27FC236}">
                <a16:creationId xmlns:a16="http://schemas.microsoft.com/office/drawing/2014/main" id="{83F85DBE-7138-27E8-74ED-0F4C146D4B32}"/>
              </a:ext>
            </a:extLst>
          </p:cNvPr>
          <p:cNvSpPr txBox="1">
            <a:spLocks/>
          </p:cNvSpPr>
          <p:nvPr/>
        </p:nvSpPr>
        <p:spPr>
          <a:xfrm>
            <a:off x="3810000" y="5297719"/>
            <a:ext cx="2286000" cy="40957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800"/>
              <a:t>~25% </a:t>
            </a:r>
            <a:r>
              <a:rPr lang="en-US" sz="1800" err="1"/>
              <a:t>pCR</a:t>
            </a:r>
            <a:r>
              <a:rPr lang="en-US" sz="1800"/>
              <a:t> (stage III)</a:t>
            </a:r>
          </a:p>
        </p:txBody>
      </p:sp>
      <p:sp>
        <p:nvSpPr>
          <p:cNvPr id="16" name="Content Placeholder 13">
            <a:extLst>
              <a:ext uri="{FF2B5EF4-FFF2-40B4-BE49-F238E27FC236}">
                <a16:creationId xmlns:a16="http://schemas.microsoft.com/office/drawing/2014/main" id="{844F4695-28D5-5067-5238-416D0E181927}"/>
              </a:ext>
            </a:extLst>
          </p:cNvPr>
          <p:cNvSpPr txBox="1">
            <a:spLocks/>
          </p:cNvSpPr>
          <p:nvPr/>
        </p:nvSpPr>
        <p:spPr>
          <a:xfrm>
            <a:off x="6334665" y="1851025"/>
            <a:ext cx="5496465" cy="40957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solidFill>
                  <a:schemeClr val="accent1"/>
                </a:solidFill>
              </a:rPr>
              <a:t>RATIONALE 315 Event-Free Survival</a:t>
            </a:r>
          </a:p>
        </p:txBody>
      </p:sp>
      <p:pic>
        <p:nvPicPr>
          <p:cNvPr id="4" name="Picture 3">
            <a:extLst>
              <a:ext uri="{FF2B5EF4-FFF2-40B4-BE49-F238E27FC236}">
                <a16:creationId xmlns:a16="http://schemas.microsoft.com/office/drawing/2014/main" id="{318ED5C4-14F3-2969-7173-ED2174EAE9F4}"/>
              </a:ext>
            </a:extLst>
          </p:cNvPr>
          <p:cNvPicPr>
            <a:picLocks noChangeAspect="1"/>
          </p:cNvPicPr>
          <p:nvPr/>
        </p:nvPicPr>
        <p:blipFill>
          <a:blip r:embed="rId4"/>
          <a:stretch>
            <a:fillRect/>
          </a:stretch>
        </p:blipFill>
        <p:spPr>
          <a:xfrm>
            <a:off x="6096000" y="2607743"/>
            <a:ext cx="5925102" cy="2477346"/>
          </a:xfrm>
          <a:prstGeom prst="rect">
            <a:avLst/>
          </a:prstGeom>
        </p:spPr>
      </p:pic>
    </p:spTree>
    <p:extLst>
      <p:ext uri="{BB962C8B-B14F-4D97-AF65-F5344CB8AC3E}">
        <p14:creationId xmlns:p14="http://schemas.microsoft.com/office/powerpoint/2010/main" val="2068567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F4F40BA0-66CF-1BE3-DFDC-2290B6F44D69}"/>
              </a:ext>
            </a:extLst>
          </p:cNvPr>
          <p:cNvGraphicFramePr>
            <a:graphicFrameLocks noGrp="1"/>
          </p:cNvGraphicFramePr>
          <p:nvPr>
            <p:extLst>
              <p:ext uri="{D42A27DB-BD31-4B8C-83A1-F6EECF244321}">
                <p14:modId xmlns:p14="http://schemas.microsoft.com/office/powerpoint/2010/main" val="2684899043"/>
              </p:ext>
            </p:extLst>
          </p:nvPr>
        </p:nvGraphicFramePr>
        <p:xfrm>
          <a:off x="591377" y="1276755"/>
          <a:ext cx="11100557" cy="4773370"/>
        </p:xfrm>
        <a:graphic>
          <a:graphicData uri="http://schemas.openxmlformats.org/drawingml/2006/table">
            <a:tbl>
              <a:tblPr firstRow="1" bandRow="1">
                <a:tableStyleId>{5C22544A-7EE6-4342-B048-85BDC9FD1C3A}</a:tableStyleId>
              </a:tblPr>
              <a:tblGrid>
                <a:gridCol w="2534728">
                  <a:extLst>
                    <a:ext uri="{9D8B030D-6E8A-4147-A177-3AD203B41FA5}">
                      <a16:colId xmlns:a16="http://schemas.microsoft.com/office/drawing/2014/main" val="2055863251"/>
                    </a:ext>
                  </a:extLst>
                </a:gridCol>
                <a:gridCol w="1062980">
                  <a:extLst>
                    <a:ext uri="{9D8B030D-6E8A-4147-A177-3AD203B41FA5}">
                      <a16:colId xmlns:a16="http://schemas.microsoft.com/office/drawing/2014/main" val="3302374200"/>
                    </a:ext>
                  </a:extLst>
                </a:gridCol>
                <a:gridCol w="434855">
                  <a:extLst>
                    <a:ext uri="{9D8B030D-6E8A-4147-A177-3AD203B41FA5}">
                      <a16:colId xmlns:a16="http://schemas.microsoft.com/office/drawing/2014/main" val="2305821411"/>
                    </a:ext>
                  </a:extLst>
                </a:gridCol>
                <a:gridCol w="1267365">
                  <a:extLst>
                    <a:ext uri="{9D8B030D-6E8A-4147-A177-3AD203B41FA5}">
                      <a16:colId xmlns:a16="http://schemas.microsoft.com/office/drawing/2014/main" val="94655865"/>
                    </a:ext>
                  </a:extLst>
                </a:gridCol>
                <a:gridCol w="1267365">
                  <a:extLst>
                    <a:ext uri="{9D8B030D-6E8A-4147-A177-3AD203B41FA5}">
                      <a16:colId xmlns:a16="http://schemas.microsoft.com/office/drawing/2014/main" val="830002640"/>
                    </a:ext>
                  </a:extLst>
                </a:gridCol>
                <a:gridCol w="3217155">
                  <a:extLst>
                    <a:ext uri="{9D8B030D-6E8A-4147-A177-3AD203B41FA5}">
                      <a16:colId xmlns:a16="http://schemas.microsoft.com/office/drawing/2014/main" val="2140151693"/>
                    </a:ext>
                  </a:extLst>
                </a:gridCol>
                <a:gridCol w="1316109">
                  <a:extLst>
                    <a:ext uri="{9D8B030D-6E8A-4147-A177-3AD203B41FA5}">
                      <a16:colId xmlns:a16="http://schemas.microsoft.com/office/drawing/2014/main" val="1415157171"/>
                    </a:ext>
                  </a:extLst>
                </a:gridCol>
              </a:tblGrid>
              <a:tr h="276877">
                <a:tc>
                  <a:txBody>
                    <a:bodyPr/>
                    <a:lstStyle/>
                    <a:p>
                      <a:endParaRPr lang="en-GB" sz="1100" b="0" i="0">
                        <a:solidFill>
                          <a:schemeClr val="tx1"/>
                        </a:solidFill>
                        <a:latin typeface="Arial" panose="020B0604020202020204" pitchFamily="34" charset="0"/>
                      </a:endParaRPr>
                    </a:p>
                  </a:txBody>
                  <a:tcPr marL="0" marR="0" marT="47956" marB="47956"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GB" sz="1100" b="0" i="0">
                        <a:solidFill>
                          <a:schemeClr val="tx1"/>
                        </a:solidFill>
                        <a:latin typeface="Arial" panose="020B0604020202020204" pitchFamily="34" charset="0"/>
                      </a:endParaRPr>
                    </a:p>
                  </a:txBody>
                  <a:tcPr marL="0" marR="0" marT="47956" marB="47956"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GB" sz="1100" b="0" i="0">
                        <a:solidFill>
                          <a:schemeClr val="tx1"/>
                        </a:solidFill>
                        <a:latin typeface="Arial" panose="020B0604020202020204" pitchFamily="34" charset="0"/>
                      </a:endParaRPr>
                    </a:p>
                  </a:txBody>
                  <a:tcPr marL="0" marR="0" marT="47956" marB="47956"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gridSpan="2">
                  <a:txBody>
                    <a:bodyPr/>
                    <a:lstStyle/>
                    <a:p>
                      <a:pPr algn="ctr"/>
                      <a:r>
                        <a:rPr lang="en-GB" sz="1100" b="0" i="0">
                          <a:solidFill>
                            <a:schemeClr val="tx1"/>
                          </a:solidFill>
                          <a:latin typeface="Arial" panose="020B0604020202020204" pitchFamily="34" charset="0"/>
                        </a:rPr>
                        <a:t>Median EFS, months (95% CI)</a:t>
                      </a:r>
                    </a:p>
                  </a:txBody>
                  <a:tcPr marL="0" marR="0" marT="47956" marB="47956"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GB" sz="1000"/>
                    </a:p>
                  </a:txBody>
                  <a:tcPr/>
                </a:tc>
                <a:tc>
                  <a:txBody>
                    <a:bodyPr/>
                    <a:lstStyle/>
                    <a:p>
                      <a:pPr algn="ctr"/>
                      <a:endParaRPr lang="en-GB" sz="1100" b="0" i="0">
                        <a:solidFill>
                          <a:schemeClr val="tx1"/>
                        </a:solidFill>
                        <a:latin typeface="Arial" panose="020B0604020202020204" pitchFamily="34" charset="0"/>
                      </a:endParaRPr>
                    </a:p>
                  </a:txBody>
                  <a:tcPr marL="0" marR="0" marT="47956" marB="47956"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rowSpan="2">
                  <a:txBody>
                    <a:bodyPr/>
                    <a:lstStyle/>
                    <a:p>
                      <a:pPr algn="ctr"/>
                      <a:r>
                        <a:rPr lang="en-GB" sz="1100" b="0" i="0">
                          <a:solidFill>
                            <a:schemeClr val="tx1"/>
                          </a:solidFill>
                          <a:latin typeface="Arial" panose="020B0604020202020204" pitchFamily="34" charset="0"/>
                        </a:rPr>
                        <a:t>HR (95% CI)</a:t>
                      </a:r>
                    </a:p>
                  </a:txBody>
                  <a:tcPr marL="0" marR="0" marT="0" marB="47956"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8522921"/>
                  </a:ext>
                </a:extLst>
              </a:tr>
              <a:tr h="402613">
                <a:tc>
                  <a:txBody>
                    <a:bodyPr/>
                    <a:lstStyle/>
                    <a:p>
                      <a:r>
                        <a:rPr lang="en-GB" sz="1100" b="0" i="0">
                          <a:solidFill>
                            <a:schemeClr val="tx1"/>
                          </a:solidFill>
                          <a:latin typeface="Arial" panose="020B0604020202020204" pitchFamily="34" charset="0"/>
                        </a:rPr>
                        <a:t>Subgroup</a:t>
                      </a:r>
                    </a:p>
                  </a:txBody>
                  <a:tcPr marL="71933" marR="0" marT="0" marB="47956" anchor="b">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i="0">
                        <a:solidFill>
                          <a:schemeClr val="tx1"/>
                        </a:solidFill>
                        <a:latin typeface="Arial" panose="020B0604020202020204" pitchFamily="34" charset="0"/>
                      </a:endParaRPr>
                    </a:p>
                  </a:txBody>
                  <a:tcPr marL="0" marR="0" marT="0" marB="47956" anchor="b">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a:solidFill>
                            <a:schemeClr val="tx1"/>
                          </a:solidFill>
                          <a:latin typeface="Arial" panose="020B0604020202020204" pitchFamily="34" charset="0"/>
                        </a:rPr>
                        <a:t>n</a:t>
                      </a:r>
                    </a:p>
                  </a:txBody>
                  <a:tcPr marL="0" marR="0" marT="0" marB="47956" anchor="b">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a:solidFill>
                            <a:srgbClr val="1F3D7B"/>
                          </a:solidFill>
                          <a:latin typeface="Arial" panose="020B0604020202020204" pitchFamily="34" charset="0"/>
                        </a:rPr>
                        <a:t>D arm</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(N=366)</a:t>
                      </a:r>
                    </a:p>
                  </a:txBody>
                  <a:tcPr marL="0" marR="0" marT="0" marB="47956" anchor="b">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a:solidFill>
                            <a:srgbClr val="C41F3E"/>
                          </a:solidFill>
                          <a:latin typeface="Arial" panose="020B0604020202020204" pitchFamily="34" charset="0"/>
                        </a:rPr>
                        <a:t>PBO arm</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(N=374)</a:t>
                      </a:r>
                    </a:p>
                  </a:txBody>
                  <a:tcPr marL="0" marR="0" marT="0" marB="47956" anchor="b">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i="0">
                        <a:solidFill>
                          <a:schemeClr val="tx1"/>
                        </a:solidFill>
                        <a:latin typeface="Arial" panose="020B0604020202020204" pitchFamily="34" charset="0"/>
                      </a:endParaRPr>
                    </a:p>
                  </a:txBody>
                  <a:tcPr marL="0" marR="0" marT="0" marB="47956" anchor="b">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GB" sz="90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6471187"/>
                  </a:ext>
                </a:extLst>
              </a:tr>
              <a:tr h="237611">
                <a:tc>
                  <a:txBody>
                    <a:bodyPr/>
                    <a:lstStyle/>
                    <a:p>
                      <a:pPr>
                        <a:lnSpc>
                          <a:spcPct val="92000"/>
                        </a:lnSpc>
                      </a:pPr>
                      <a:r>
                        <a:rPr lang="en-GB" sz="1100" b="1" i="0">
                          <a:latin typeface="Arial" panose="020B0604020202020204" pitchFamily="34" charset="0"/>
                        </a:rPr>
                        <a:t>All patients</a:t>
                      </a:r>
                    </a:p>
                  </a:txBody>
                  <a:tcPr marL="71933" marR="0" marT="47956" marB="23979">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endParaRPr lang="en-GB" sz="1100" b="0" i="0">
                        <a:latin typeface="Arial" panose="020B0604020202020204" pitchFamily="34" charset="0"/>
                      </a:endParaRPr>
                    </a:p>
                  </a:txBody>
                  <a:tcPr marL="0" marR="0" marT="47956" marB="23979">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latin typeface="Arial" panose="020B0604020202020204" pitchFamily="34" charset="0"/>
                        </a:rPr>
                        <a:t>740</a:t>
                      </a:r>
                    </a:p>
                  </a:txBody>
                  <a:tcPr marL="0" marR="0" marT="47956" marB="23979">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solidFill>
                            <a:srgbClr val="1F3D7B"/>
                          </a:solidFill>
                          <a:latin typeface="Arial" panose="020B0604020202020204" pitchFamily="34" charset="0"/>
                        </a:rPr>
                        <a:t>NR (31.9–NR)</a:t>
                      </a:r>
                    </a:p>
                  </a:txBody>
                  <a:tcPr marL="0" marR="0" marT="47956" marB="23979">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solidFill>
                            <a:srgbClr val="C41F3E"/>
                          </a:solidFill>
                          <a:latin typeface="Arial" panose="020B0604020202020204" pitchFamily="34" charset="0"/>
                        </a:rPr>
                        <a:t>25.9 (18.9–NR)</a:t>
                      </a:r>
                    </a:p>
                  </a:txBody>
                  <a:tcPr marL="0" marR="0" marT="47956" marB="23979">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endParaRPr lang="en-GB" sz="1100" b="0" i="0">
                        <a:latin typeface="Arial" panose="020B0604020202020204" pitchFamily="34" charset="0"/>
                      </a:endParaRPr>
                    </a:p>
                  </a:txBody>
                  <a:tcPr marL="0" marR="0" marT="47956" marB="23979">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latin typeface="Arial" panose="020B0604020202020204" pitchFamily="34" charset="0"/>
                        </a:rPr>
                        <a:t>0.68 (0.53–0.88)</a:t>
                      </a:r>
                    </a:p>
                  </a:txBody>
                  <a:tcPr marL="0" marR="0" marT="47956" marB="23979">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66048609"/>
                  </a:ext>
                </a:extLst>
              </a:tr>
              <a:tr h="374461">
                <a:tc>
                  <a:txBody>
                    <a:bodyPr/>
                    <a:lstStyle/>
                    <a:p>
                      <a:pPr>
                        <a:lnSpc>
                          <a:spcPct val="92000"/>
                        </a:lnSpc>
                      </a:pPr>
                      <a:r>
                        <a:rPr lang="en-GB" sz="1100" b="1" i="0">
                          <a:latin typeface="Arial" panose="020B0604020202020204" pitchFamily="34" charset="0"/>
                        </a:rPr>
                        <a:t>Age at randomization</a:t>
                      </a:r>
                    </a:p>
                  </a:txBody>
                  <a:tcPr marL="71933" marR="0" marT="23979" marB="23979">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lnSpc>
                          <a:spcPct val="92000"/>
                        </a:lnSpc>
                      </a:pPr>
                      <a:r>
                        <a:rPr lang="en-GB" sz="1100" b="0" i="0">
                          <a:latin typeface="Arial" panose="020B0604020202020204" pitchFamily="34" charset="0"/>
                        </a:rPr>
                        <a:t>&lt;65 years</a:t>
                      </a:r>
                      <a:br>
                        <a:rPr lang="en-GB" sz="1100" b="0" i="0">
                          <a:latin typeface="Arial" panose="020B0604020202020204" pitchFamily="34" charset="0"/>
                        </a:rPr>
                      </a:br>
                      <a:r>
                        <a:rPr lang="en-GB" sz="1100">
                          <a:latin typeface="Arial" panose="020B0604020202020204" pitchFamily="34" charset="0"/>
                          <a:cs typeface="Arial" panose="020B0604020202020204" pitchFamily="34" charset="0"/>
                        </a:rPr>
                        <a:t>≥</a:t>
                      </a:r>
                      <a:r>
                        <a:rPr lang="en-GB" sz="1100" b="0" i="0">
                          <a:latin typeface="Arial" panose="020B0604020202020204" pitchFamily="34" charset="0"/>
                        </a:rPr>
                        <a:t>65 years</a:t>
                      </a:r>
                    </a:p>
                  </a:txBody>
                  <a:tcPr marL="95911" marR="0" marT="23979" marB="23979">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latin typeface="Arial" panose="020B0604020202020204" pitchFamily="34" charset="0"/>
                        </a:rPr>
                        <a:t>358</a:t>
                      </a:r>
                      <a:br>
                        <a:rPr lang="en-GB" sz="1100" b="0" i="0">
                          <a:latin typeface="Arial" panose="020B0604020202020204" pitchFamily="34" charset="0"/>
                        </a:rPr>
                      </a:br>
                      <a:r>
                        <a:rPr lang="en-GB" sz="1100" b="0" i="0">
                          <a:latin typeface="Arial" panose="020B0604020202020204" pitchFamily="34" charset="0"/>
                        </a:rPr>
                        <a:t>382</a:t>
                      </a:r>
                    </a:p>
                  </a:txBody>
                  <a:tcPr marL="0" marR="0" marT="23979" marB="23979">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solidFill>
                            <a:srgbClr val="1F3D7B"/>
                          </a:solidFill>
                          <a:latin typeface="Arial" panose="020B0604020202020204" pitchFamily="34" charset="0"/>
                        </a:rPr>
                        <a:t>NR (NR–NR)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NR (17.9–NR)</a:t>
                      </a:r>
                    </a:p>
                  </a:txBody>
                  <a:tcPr marL="0" marR="0" marT="23979" marB="23979">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solidFill>
                            <a:srgbClr val="C41F3E"/>
                          </a:solidFill>
                          <a:latin typeface="Arial" panose="020B0604020202020204" pitchFamily="34" charset="0"/>
                        </a:rPr>
                        <a:t>NR (18.9–NR)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24.5 (13.6–31.1)</a:t>
                      </a:r>
                    </a:p>
                  </a:txBody>
                  <a:tcPr marL="0" marR="0" marT="23979" marB="23979">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92000"/>
                        </a:lnSpc>
                      </a:pPr>
                      <a:endParaRPr lang="en-GB" sz="1100" b="0" i="0">
                        <a:latin typeface="Arial" panose="020B0604020202020204" pitchFamily="34" charset="0"/>
                      </a:endParaRPr>
                    </a:p>
                  </a:txBody>
                  <a:tcPr marL="0" marR="0" marT="23979" marB="23979">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latin typeface="Arial" panose="020B0604020202020204" pitchFamily="34" charset="0"/>
                        </a:rPr>
                        <a:t>0.71 (0.47–1.04)</a:t>
                      </a:r>
                      <a:br>
                        <a:rPr lang="en-GB" sz="1100" b="0" i="0">
                          <a:latin typeface="Arial" panose="020B0604020202020204" pitchFamily="34" charset="0"/>
                        </a:rPr>
                      </a:br>
                      <a:r>
                        <a:rPr lang="en-GB" sz="1100" b="0" i="0">
                          <a:latin typeface="Arial" panose="020B0604020202020204" pitchFamily="34" charset="0"/>
                        </a:rPr>
                        <a:t>0.69 (0.48–0.97)</a:t>
                      </a:r>
                    </a:p>
                  </a:txBody>
                  <a:tcPr marL="0" marR="0" marT="23979" marB="23979">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4885301"/>
                  </a:ext>
                </a:extLst>
              </a:tr>
              <a:tr h="374461">
                <a:tc>
                  <a:txBody>
                    <a:bodyPr/>
                    <a:lstStyle/>
                    <a:p>
                      <a:pPr>
                        <a:lnSpc>
                          <a:spcPct val="92000"/>
                        </a:lnSpc>
                      </a:pPr>
                      <a:r>
                        <a:rPr lang="en-GB" sz="1100" b="1" i="0">
                          <a:latin typeface="Arial" panose="020B0604020202020204" pitchFamily="34" charset="0"/>
                        </a:rPr>
                        <a:t>Sex</a:t>
                      </a:r>
                    </a:p>
                  </a:txBody>
                  <a:tcPr marL="71933"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lnSpc>
                          <a:spcPct val="92000"/>
                        </a:lnSpc>
                      </a:pPr>
                      <a:r>
                        <a:rPr lang="en-GB" sz="1100" b="0" i="0">
                          <a:latin typeface="Arial" panose="020B0604020202020204" pitchFamily="34" charset="0"/>
                        </a:rPr>
                        <a:t>Male</a:t>
                      </a:r>
                      <a:br>
                        <a:rPr lang="en-GB" sz="1100" b="0" i="0">
                          <a:latin typeface="Arial" panose="020B0604020202020204" pitchFamily="34" charset="0"/>
                        </a:rPr>
                      </a:br>
                      <a:r>
                        <a:rPr lang="en-GB" sz="1100" b="0" i="0">
                          <a:latin typeface="Arial" panose="020B0604020202020204" pitchFamily="34" charset="0"/>
                        </a:rPr>
                        <a:t>Female</a:t>
                      </a:r>
                    </a:p>
                  </a:txBody>
                  <a:tcPr marL="95911"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latin typeface="Arial" panose="020B0604020202020204" pitchFamily="34" charset="0"/>
                        </a:rPr>
                        <a:t>530</a:t>
                      </a:r>
                      <a:br>
                        <a:rPr lang="en-GB" sz="1100" b="0" i="0">
                          <a:latin typeface="Arial" panose="020B0604020202020204" pitchFamily="34" charset="0"/>
                        </a:rPr>
                      </a:br>
                      <a:r>
                        <a:rPr lang="en-GB" sz="1100" b="0" i="0">
                          <a:latin typeface="Arial" panose="020B0604020202020204" pitchFamily="34" charset="0"/>
                        </a:rPr>
                        <a:t>210</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solidFill>
                            <a:srgbClr val="1F3D7B"/>
                          </a:solidFill>
                          <a:latin typeface="Arial" panose="020B0604020202020204" pitchFamily="34" charset="0"/>
                        </a:rPr>
                        <a:t>NR (31.9–NR)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NR (17.5–NR)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solidFill>
                            <a:srgbClr val="C41F3E"/>
                          </a:solidFill>
                          <a:latin typeface="Arial" panose="020B0604020202020204" pitchFamily="34" charset="0"/>
                        </a:rPr>
                        <a:t>22.9 (14.3–31.1)</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NR (13.6–NR)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endParaRPr lang="en-GB" sz="1100" b="0" i="0">
                        <a:latin typeface="Arial" panose="020B0604020202020204" pitchFamily="34" charset="0"/>
                      </a:endParaRP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latin typeface="Arial" panose="020B0604020202020204" pitchFamily="34" charset="0"/>
                        </a:rPr>
                        <a:t>0.61 (0.44–0.82)</a:t>
                      </a:r>
                      <a:br>
                        <a:rPr lang="en-GB" sz="1100" b="0" i="0">
                          <a:latin typeface="Arial" panose="020B0604020202020204" pitchFamily="34" charset="0"/>
                        </a:rPr>
                      </a:br>
                      <a:r>
                        <a:rPr lang="en-GB" sz="1100" b="0" i="0">
                          <a:latin typeface="Arial" panose="020B0604020202020204" pitchFamily="34" charset="0"/>
                        </a:rPr>
                        <a:t>0.95 (0.58–1.56)</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20099382"/>
                  </a:ext>
                </a:extLst>
              </a:tr>
              <a:tr h="374461">
                <a:tc>
                  <a:txBody>
                    <a:bodyPr/>
                    <a:lstStyle/>
                    <a:p>
                      <a:pPr>
                        <a:lnSpc>
                          <a:spcPct val="92000"/>
                        </a:lnSpc>
                      </a:pPr>
                      <a:r>
                        <a:rPr lang="en-GB" sz="1100" b="1" i="0">
                          <a:latin typeface="Arial" panose="020B0604020202020204" pitchFamily="34" charset="0"/>
                        </a:rPr>
                        <a:t>ECOG PS</a:t>
                      </a:r>
                    </a:p>
                  </a:txBody>
                  <a:tcPr marL="71933"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92000"/>
                        </a:lnSpc>
                      </a:pPr>
                      <a:r>
                        <a:rPr lang="en-GB" sz="1100" b="0" i="0">
                          <a:latin typeface="Arial" panose="020B0604020202020204" pitchFamily="34" charset="0"/>
                        </a:rPr>
                        <a:t>0</a:t>
                      </a:r>
                      <a:br>
                        <a:rPr lang="en-GB" sz="1100" b="0" i="0">
                          <a:latin typeface="Arial" panose="020B0604020202020204" pitchFamily="34" charset="0"/>
                        </a:rPr>
                      </a:br>
                      <a:r>
                        <a:rPr lang="en-GB" sz="1100" b="0" i="0">
                          <a:latin typeface="Arial" panose="020B0604020202020204" pitchFamily="34" charset="0"/>
                        </a:rPr>
                        <a:t>1</a:t>
                      </a:r>
                    </a:p>
                  </a:txBody>
                  <a:tcPr marL="95911"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latin typeface="Arial" panose="020B0604020202020204" pitchFamily="34" charset="0"/>
                        </a:rPr>
                        <a:t>506</a:t>
                      </a:r>
                      <a:br>
                        <a:rPr lang="en-GB" sz="1100" b="0" i="0">
                          <a:latin typeface="Arial" panose="020B0604020202020204" pitchFamily="34" charset="0"/>
                        </a:rPr>
                      </a:br>
                      <a:r>
                        <a:rPr lang="en-GB" sz="1100" b="0" i="0">
                          <a:latin typeface="Arial" panose="020B0604020202020204" pitchFamily="34" charset="0"/>
                        </a:rPr>
                        <a:t>234</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92000"/>
                        </a:lnSpc>
                        <a:spcBef>
                          <a:spcPts val="0"/>
                        </a:spcBef>
                        <a:spcAft>
                          <a:spcPts val="0"/>
                        </a:spcAft>
                        <a:buClrTx/>
                        <a:buSzTx/>
                        <a:buFontTx/>
                        <a:buNone/>
                        <a:tabLst/>
                        <a:defRPr/>
                      </a:pPr>
                      <a:r>
                        <a:rPr lang="en-GB" sz="1100" b="0" i="0">
                          <a:solidFill>
                            <a:srgbClr val="1F3D7B"/>
                          </a:solidFill>
                          <a:latin typeface="Arial" panose="020B0604020202020204" pitchFamily="34" charset="0"/>
                        </a:rPr>
                        <a:t>NR (31.9–NR)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NR (21.8–NR)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solidFill>
                            <a:srgbClr val="C41F3E"/>
                          </a:solidFill>
                          <a:latin typeface="Arial" panose="020B0604020202020204" pitchFamily="34" charset="0"/>
                        </a:rPr>
                        <a:t>25.4 (14.3–NR)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25.9 (14.3–NR)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endParaRPr lang="en-GB" sz="1100" b="0" i="0">
                        <a:latin typeface="Arial" panose="020B0604020202020204" pitchFamily="34" charset="0"/>
                      </a:endParaRP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latin typeface="Arial" panose="020B0604020202020204" pitchFamily="34" charset="0"/>
                        </a:rPr>
                        <a:t>0.65 (0.47–0.89)</a:t>
                      </a:r>
                      <a:br>
                        <a:rPr lang="en-GB" sz="1100" b="0" i="0">
                          <a:latin typeface="Arial" panose="020B0604020202020204" pitchFamily="34" charset="0"/>
                        </a:rPr>
                      </a:br>
                      <a:r>
                        <a:rPr lang="en-GB" sz="1100" b="0" i="0">
                          <a:latin typeface="Arial" panose="020B0604020202020204" pitchFamily="34" charset="0"/>
                        </a:rPr>
                        <a:t>0.78 (0.49–1.22)</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81848210"/>
                  </a:ext>
                </a:extLst>
              </a:tr>
              <a:tr h="374461">
                <a:tc>
                  <a:txBody>
                    <a:bodyPr/>
                    <a:lstStyle/>
                    <a:p>
                      <a:pPr>
                        <a:lnSpc>
                          <a:spcPct val="92000"/>
                        </a:lnSpc>
                      </a:pPr>
                      <a:r>
                        <a:rPr lang="en-GB" sz="1100" b="1" i="0">
                          <a:latin typeface="Arial" panose="020B0604020202020204" pitchFamily="34" charset="0"/>
                        </a:rPr>
                        <a:t>Race*</a:t>
                      </a:r>
                      <a:endParaRPr lang="en-GB" sz="1100" b="1" i="0" baseline="30000">
                        <a:latin typeface="Arial" panose="020B0604020202020204" pitchFamily="34" charset="0"/>
                      </a:endParaRPr>
                    </a:p>
                  </a:txBody>
                  <a:tcPr marL="71933"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lnSpc>
                          <a:spcPct val="92000"/>
                        </a:lnSpc>
                      </a:pPr>
                      <a:r>
                        <a:rPr lang="en-GB" sz="1100" b="0" i="0">
                          <a:latin typeface="Arial" panose="020B0604020202020204" pitchFamily="34" charset="0"/>
                        </a:rPr>
                        <a:t>Asian</a:t>
                      </a:r>
                      <a:br>
                        <a:rPr lang="en-GB" sz="1100" b="0" i="0">
                          <a:latin typeface="Arial" panose="020B0604020202020204" pitchFamily="34" charset="0"/>
                        </a:rPr>
                      </a:br>
                      <a:r>
                        <a:rPr lang="en-GB" sz="1100" b="0" i="0">
                          <a:latin typeface="Arial" panose="020B0604020202020204" pitchFamily="34" charset="0"/>
                        </a:rPr>
                        <a:t>Non-Asian</a:t>
                      </a:r>
                    </a:p>
                  </a:txBody>
                  <a:tcPr marL="95911"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latin typeface="Arial" panose="020B0604020202020204" pitchFamily="34" charset="0"/>
                        </a:rPr>
                        <a:t>307</a:t>
                      </a:r>
                      <a:br>
                        <a:rPr lang="en-GB" sz="1100" b="0" i="0">
                          <a:latin typeface="Arial" panose="020B0604020202020204" pitchFamily="34" charset="0"/>
                        </a:rPr>
                      </a:br>
                      <a:r>
                        <a:rPr lang="en-GB" sz="1100" b="0" i="0">
                          <a:latin typeface="Arial" panose="020B0604020202020204" pitchFamily="34" charset="0"/>
                        </a:rPr>
                        <a:t>433</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solidFill>
                            <a:srgbClr val="1F3D7B"/>
                          </a:solidFill>
                          <a:latin typeface="Arial" panose="020B0604020202020204" pitchFamily="34" charset="0"/>
                        </a:rPr>
                        <a:t>NR (NR–NR)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31.9 (21.8–NR)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solidFill>
                            <a:srgbClr val="C41F3E"/>
                          </a:solidFill>
                          <a:latin typeface="Arial" panose="020B0604020202020204" pitchFamily="34" charset="0"/>
                        </a:rPr>
                        <a:t>25.4 (13.9–NR)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26.2 (14.3–NR)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endParaRPr lang="en-GB" sz="1100" b="0" i="0">
                        <a:latin typeface="Arial" panose="020B0604020202020204" pitchFamily="34" charset="0"/>
                      </a:endParaRP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latin typeface="Arial" panose="020B0604020202020204" pitchFamily="34" charset="0"/>
                        </a:rPr>
                        <a:t>0.60 (0.40–0.90)</a:t>
                      </a:r>
                      <a:br>
                        <a:rPr lang="en-GB" sz="1100" b="0" i="0">
                          <a:latin typeface="Arial" panose="020B0604020202020204" pitchFamily="34" charset="0"/>
                        </a:rPr>
                      </a:br>
                      <a:r>
                        <a:rPr lang="en-GB" sz="1100" b="0" i="0">
                          <a:latin typeface="Arial" panose="020B0604020202020204" pitchFamily="34" charset="0"/>
                        </a:rPr>
                        <a:t>0.76 (0.54–1.06)</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08380381"/>
                  </a:ext>
                </a:extLst>
              </a:tr>
              <a:tr h="536501">
                <a:tc>
                  <a:txBody>
                    <a:bodyPr/>
                    <a:lstStyle/>
                    <a:p>
                      <a:pPr>
                        <a:lnSpc>
                          <a:spcPct val="92000"/>
                        </a:lnSpc>
                      </a:pPr>
                      <a:r>
                        <a:rPr lang="en-GB" sz="1100" b="1" i="0">
                          <a:latin typeface="Arial" panose="020B0604020202020204" pitchFamily="34" charset="0"/>
                        </a:rPr>
                        <a:t>Smoking</a:t>
                      </a:r>
                    </a:p>
                  </a:txBody>
                  <a:tcPr marL="71933"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92000"/>
                        </a:lnSpc>
                      </a:pPr>
                      <a:r>
                        <a:rPr lang="en-GB" sz="1100" b="0" i="0">
                          <a:latin typeface="Arial" panose="020B0604020202020204" pitchFamily="34" charset="0"/>
                        </a:rPr>
                        <a:t>Current</a:t>
                      </a:r>
                      <a:br>
                        <a:rPr lang="en-GB" sz="1100" b="0" i="0">
                          <a:latin typeface="Arial" panose="020B0604020202020204" pitchFamily="34" charset="0"/>
                        </a:rPr>
                      </a:br>
                      <a:r>
                        <a:rPr lang="en-GB" sz="1100" b="0" i="0">
                          <a:latin typeface="Arial" panose="020B0604020202020204" pitchFamily="34" charset="0"/>
                        </a:rPr>
                        <a:t>Former</a:t>
                      </a:r>
                      <a:br>
                        <a:rPr lang="en-GB" sz="1100" b="0" i="0">
                          <a:latin typeface="Arial" panose="020B0604020202020204" pitchFamily="34" charset="0"/>
                        </a:rPr>
                      </a:br>
                      <a:r>
                        <a:rPr lang="en-GB" sz="1100" b="0" i="0">
                          <a:latin typeface="Arial" panose="020B0604020202020204" pitchFamily="34" charset="0"/>
                        </a:rPr>
                        <a:t>Never</a:t>
                      </a:r>
                    </a:p>
                  </a:txBody>
                  <a:tcPr marL="95911"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latin typeface="Arial" panose="020B0604020202020204" pitchFamily="34" charset="0"/>
                        </a:rPr>
                        <a:t>190</a:t>
                      </a:r>
                      <a:br>
                        <a:rPr lang="en-GB" sz="1100" b="0" i="0">
                          <a:latin typeface="Arial" panose="020B0604020202020204" pitchFamily="34" charset="0"/>
                        </a:rPr>
                      </a:br>
                      <a:r>
                        <a:rPr lang="en-GB" sz="1100" b="0" i="0">
                          <a:latin typeface="Arial" panose="020B0604020202020204" pitchFamily="34" charset="0"/>
                        </a:rPr>
                        <a:t>443</a:t>
                      </a:r>
                      <a:br>
                        <a:rPr lang="en-GB" sz="1100" b="0" i="0">
                          <a:latin typeface="Arial" panose="020B0604020202020204" pitchFamily="34" charset="0"/>
                        </a:rPr>
                      </a:br>
                      <a:r>
                        <a:rPr lang="en-GB" sz="1100" b="0" i="0">
                          <a:latin typeface="Arial" panose="020B0604020202020204" pitchFamily="34" charset="0"/>
                        </a:rPr>
                        <a:t>107</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solidFill>
                            <a:srgbClr val="1F3D7B"/>
                          </a:solidFill>
                          <a:latin typeface="Arial" panose="020B0604020202020204" pitchFamily="34" charset="0"/>
                        </a:rPr>
                        <a:t>NR (NR–NR)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NR (31.9–NR)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NR (NR–NR)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solidFill>
                            <a:srgbClr val="C41F3E"/>
                          </a:solidFill>
                          <a:latin typeface="Arial" panose="020B0604020202020204" pitchFamily="34" charset="0"/>
                        </a:rPr>
                        <a:t>14.3 (8.1–NR)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25.9 (19.5–NR)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24.5 (14.3–NR)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endParaRPr lang="en-GB" sz="1100" b="0" i="0">
                        <a:latin typeface="Arial" panose="020B0604020202020204" pitchFamily="34" charset="0"/>
                      </a:endParaRP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latin typeface="Arial" panose="020B0604020202020204" pitchFamily="34" charset="0"/>
                        </a:rPr>
                        <a:t>0.48 (0.28–0.80)</a:t>
                      </a:r>
                      <a:br>
                        <a:rPr lang="en-GB" sz="1100" b="0" i="0">
                          <a:latin typeface="Arial" panose="020B0604020202020204" pitchFamily="34" charset="0"/>
                        </a:rPr>
                      </a:br>
                      <a:r>
                        <a:rPr lang="en-GB" sz="1100" b="0" i="0">
                          <a:latin typeface="Arial" panose="020B0604020202020204" pitchFamily="34" charset="0"/>
                        </a:rPr>
                        <a:t>0.79 (0.57–1.10)</a:t>
                      </a:r>
                      <a:br>
                        <a:rPr lang="en-GB" sz="1100" b="0" i="0">
                          <a:latin typeface="Arial" panose="020B0604020202020204" pitchFamily="34" charset="0"/>
                        </a:rPr>
                      </a:br>
                      <a:r>
                        <a:rPr lang="en-GB" sz="1100" b="0" i="0">
                          <a:latin typeface="Arial" panose="020B0604020202020204" pitchFamily="34" charset="0"/>
                        </a:rPr>
                        <a:t>0.76 (0.35–1.58)</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6546899"/>
                  </a:ext>
                </a:extLst>
              </a:tr>
              <a:tr h="374461">
                <a:tc>
                  <a:txBody>
                    <a:bodyPr/>
                    <a:lstStyle/>
                    <a:p>
                      <a:pPr>
                        <a:lnSpc>
                          <a:spcPct val="92000"/>
                        </a:lnSpc>
                      </a:pPr>
                      <a:r>
                        <a:rPr lang="en-GB" sz="1100" b="1" i="0">
                          <a:latin typeface="Arial" panose="020B0604020202020204" pitchFamily="34" charset="0"/>
                        </a:rPr>
                        <a:t>Histology</a:t>
                      </a:r>
                    </a:p>
                  </a:txBody>
                  <a:tcPr marL="71933"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lnSpc>
                          <a:spcPct val="92000"/>
                        </a:lnSpc>
                      </a:pPr>
                      <a:r>
                        <a:rPr lang="en-GB" sz="1100" b="0" i="0">
                          <a:latin typeface="Arial" panose="020B0604020202020204" pitchFamily="34" charset="0"/>
                        </a:rPr>
                        <a:t>Squamous</a:t>
                      </a:r>
                      <a:br>
                        <a:rPr lang="en-GB" sz="1100" b="0" i="0">
                          <a:latin typeface="Arial" panose="020B0604020202020204" pitchFamily="34" charset="0"/>
                        </a:rPr>
                      </a:br>
                      <a:r>
                        <a:rPr lang="en-GB" sz="1100" b="0" i="0">
                          <a:latin typeface="Arial" panose="020B0604020202020204" pitchFamily="34" charset="0"/>
                        </a:rPr>
                        <a:t>Non-squamous</a:t>
                      </a:r>
                    </a:p>
                  </a:txBody>
                  <a:tcPr marL="95911"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latin typeface="Arial" panose="020B0604020202020204" pitchFamily="34" charset="0"/>
                        </a:rPr>
                        <a:t>360</a:t>
                      </a:r>
                      <a:br>
                        <a:rPr lang="en-GB" sz="1100" b="0" i="0">
                          <a:latin typeface="Arial" panose="020B0604020202020204" pitchFamily="34" charset="0"/>
                        </a:rPr>
                      </a:br>
                      <a:r>
                        <a:rPr lang="en-GB" sz="1100" b="0" i="0">
                          <a:latin typeface="Arial" panose="020B0604020202020204" pitchFamily="34" charset="0"/>
                        </a:rPr>
                        <a:t>375</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92000"/>
                        </a:lnSpc>
                        <a:spcBef>
                          <a:spcPts val="0"/>
                        </a:spcBef>
                        <a:spcAft>
                          <a:spcPts val="0"/>
                        </a:spcAft>
                        <a:buClrTx/>
                        <a:buSzTx/>
                        <a:buFontTx/>
                        <a:buNone/>
                        <a:tabLst/>
                        <a:defRPr/>
                      </a:pPr>
                      <a:r>
                        <a:rPr lang="en-GB" sz="1100" b="0" i="0">
                          <a:solidFill>
                            <a:srgbClr val="1F3D7B"/>
                          </a:solidFill>
                          <a:latin typeface="Arial" panose="020B0604020202020204" pitchFamily="34" charset="0"/>
                        </a:rPr>
                        <a:t>NR (31.9–NR)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NR (NR–NR)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solidFill>
                            <a:srgbClr val="C41F3E"/>
                          </a:solidFill>
                          <a:latin typeface="Arial" panose="020B0604020202020204" pitchFamily="34" charset="0"/>
                        </a:rPr>
                        <a:t>26.2 (13.0–NR)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25.4 (14.3–NR)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endParaRPr lang="en-GB" sz="1100" b="0" i="0">
                        <a:latin typeface="Arial" panose="020B0604020202020204" pitchFamily="34" charset="0"/>
                      </a:endParaRP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latin typeface="Arial" panose="020B0604020202020204" pitchFamily="34" charset="0"/>
                        </a:rPr>
                        <a:t>0.71 (0.49–1.03)</a:t>
                      </a:r>
                      <a:br>
                        <a:rPr lang="en-GB" sz="1100" b="0" i="0">
                          <a:latin typeface="Arial" panose="020B0604020202020204" pitchFamily="34" charset="0"/>
                        </a:rPr>
                      </a:br>
                      <a:r>
                        <a:rPr lang="en-GB" sz="1100" b="0" i="0">
                          <a:latin typeface="Arial" panose="020B0604020202020204" pitchFamily="34" charset="0"/>
                        </a:rPr>
                        <a:t>0.69 (0.48–0.99)</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47263591"/>
                  </a:ext>
                </a:extLst>
              </a:tr>
              <a:tr h="536501">
                <a:tc>
                  <a:txBody>
                    <a:bodyPr/>
                    <a:lstStyle/>
                    <a:p>
                      <a:pPr marL="179388" indent="-179388">
                        <a:lnSpc>
                          <a:spcPct val="92000"/>
                        </a:lnSpc>
                      </a:pPr>
                      <a:r>
                        <a:rPr lang="en-GB" sz="1100" b="1" i="0">
                          <a:latin typeface="Arial" panose="020B0604020202020204" pitchFamily="34" charset="0"/>
                        </a:rPr>
                        <a:t>Disease stage</a:t>
                      </a:r>
                    </a:p>
                    <a:p>
                      <a:pPr marL="179388" indent="-179388">
                        <a:lnSpc>
                          <a:spcPct val="92000"/>
                        </a:lnSpc>
                      </a:pPr>
                      <a:r>
                        <a:rPr lang="en-GB" sz="1100" b="1" i="0" kern="1200">
                          <a:solidFill>
                            <a:schemeClr val="dk1"/>
                          </a:solidFill>
                          <a:latin typeface="Arial" panose="020B0604020202020204" pitchFamily="34" charset="0"/>
                          <a:ea typeface="+mn-ea"/>
                          <a:cs typeface="+mn-cs"/>
                        </a:rPr>
                        <a:t>(AJCC 8</a:t>
                      </a:r>
                      <a:r>
                        <a:rPr lang="en-GB" sz="1100" b="1" i="0" kern="1200" baseline="30000">
                          <a:solidFill>
                            <a:schemeClr val="dk1"/>
                          </a:solidFill>
                          <a:latin typeface="Arial" panose="020B0604020202020204" pitchFamily="34" charset="0"/>
                          <a:ea typeface="+mn-ea"/>
                          <a:cs typeface="+mn-cs"/>
                        </a:rPr>
                        <a:t>th</a:t>
                      </a:r>
                      <a:r>
                        <a:rPr lang="en-GB" sz="1100" b="1" i="0" kern="1200">
                          <a:solidFill>
                            <a:schemeClr val="dk1"/>
                          </a:solidFill>
                          <a:latin typeface="Arial" panose="020B0604020202020204" pitchFamily="34" charset="0"/>
                          <a:ea typeface="+mn-ea"/>
                          <a:cs typeface="+mn-cs"/>
                        </a:rPr>
                        <a:t> ed.)</a:t>
                      </a:r>
                      <a:br>
                        <a:rPr lang="en-GB" sz="900" b="1" i="0" kern="1200">
                          <a:solidFill>
                            <a:schemeClr val="dk1"/>
                          </a:solidFill>
                          <a:latin typeface="Arial" panose="020B0604020202020204" pitchFamily="34" charset="0"/>
                          <a:ea typeface="+mn-ea"/>
                          <a:cs typeface="+mn-cs"/>
                        </a:rPr>
                      </a:br>
                      <a:endParaRPr lang="en-GB" sz="900" b="1" i="0" kern="1200">
                        <a:solidFill>
                          <a:schemeClr val="dk1"/>
                        </a:solidFill>
                        <a:latin typeface="Arial" panose="020B0604020202020204" pitchFamily="34" charset="0"/>
                        <a:ea typeface="+mn-ea"/>
                        <a:cs typeface="+mn-cs"/>
                      </a:endParaRPr>
                    </a:p>
                  </a:txBody>
                  <a:tcPr marL="71933"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92000"/>
                        </a:lnSpc>
                      </a:pPr>
                      <a:r>
                        <a:rPr lang="en-GB" sz="1100" b="0" i="0">
                          <a:latin typeface="Arial" panose="020B0604020202020204" pitchFamily="34" charset="0"/>
                        </a:rPr>
                        <a:t>Stage II</a:t>
                      </a:r>
                      <a:br>
                        <a:rPr lang="en-GB" sz="1100" b="0" i="0">
                          <a:latin typeface="Arial" panose="020B0604020202020204" pitchFamily="34" charset="0"/>
                        </a:rPr>
                      </a:br>
                      <a:r>
                        <a:rPr lang="en-GB" sz="1100" b="0" i="0">
                          <a:latin typeface="Arial" panose="020B0604020202020204" pitchFamily="34" charset="0"/>
                        </a:rPr>
                        <a:t>Stage IIIA</a:t>
                      </a:r>
                    </a:p>
                    <a:p>
                      <a:pPr algn="l">
                        <a:lnSpc>
                          <a:spcPct val="92000"/>
                        </a:lnSpc>
                      </a:pPr>
                      <a:r>
                        <a:rPr lang="en-GB" sz="1100" b="0" i="0">
                          <a:latin typeface="Arial" panose="020B0604020202020204" pitchFamily="34" charset="0"/>
                        </a:rPr>
                        <a:t>Stage IIIB</a:t>
                      </a:r>
                    </a:p>
                  </a:txBody>
                  <a:tcPr marL="95911"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latin typeface="Arial" panose="020B0604020202020204" pitchFamily="34" charset="0"/>
                        </a:rPr>
                        <a:t>214</a:t>
                      </a:r>
                      <a:br>
                        <a:rPr lang="en-GB" sz="1100" b="0" i="0">
                          <a:latin typeface="Arial" panose="020B0604020202020204" pitchFamily="34" charset="0"/>
                        </a:rPr>
                      </a:br>
                      <a:r>
                        <a:rPr lang="en-GB" sz="1100" b="0" i="0">
                          <a:latin typeface="Arial" panose="020B0604020202020204" pitchFamily="34" charset="0"/>
                        </a:rPr>
                        <a:t>338</a:t>
                      </a:r>
                      <a:br>
                        <a:rPr lang="en-GB" sz="1100" b="0" i="0">
                          <a:latin typeface="Arial" panose="020B0604020202020204" pitchFamily="34" charset="0"/>
                        </a:rPr>
                      </a:br>
                      <a:r>
                        <a:rPr lang="en-GB" sz="1100" b="0" i="0">
                          <a:latin typeface="Arial" panose="020B0604020202020204" pitchFamily="34" charset="0"/>
                        </a:rPr>
                        <a:t>186</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92000"/>
                        </a:lnSpc>
                        <a:spcBef>
                          <a:spcPts val="0"/>
                        </a:spcBef>
                        <a:spcAft>
                          <a:spcPts val="0"/>
                        </a:spcAft>
                        <a:buClrTx/>
                        <a:buSzTx/>
                        <a:buFontTx/>
                        <a:buNone/>
                        <a:tabLst/>
                        <a:defRPr/>
                      </a:pPr>
                      <a:r>
                        <a:rPr lang="en-GB" sz="1100" b="0" i="0">
                          <a:solidFill>
                            <a:srgbClr val="1F3D7B"/>
                          </a:solidFill>
                          <a:latin typeface="Arial" panose="020B0604020202020204" pitchFamily="34" charset="0"/>
                        </a:rPr>
                        <a:t>NR (NR–NR)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NR (NR–NR)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31.9 (11.7–NR)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solidFill>
                            <a:srgbClr val="C41F3E"/>
                          </a:solidFill>
                          <a:latin typeface="Arial" panose="020B0604020202020204" pitchFamily="34" charset="0"/>
                        </a:rPr>
                        <a:t>31.1 (25.4–NR)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19.5 (11.7–NR)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18.9 (11.8–NR)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endParaRPr lang="en-GB" sz="1100" b="0" i="0">
                        <a:latin typeface="Arial" panose="020B0604020202020204" pitchFamily="34" charset="0"/>
                      </a:endParaRP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latin typeface="Arial" panose="020B0604020202020204" pitchFamily="34" charset="0"/>
                        </a:rPr>
                        <a:t>0.76 (0.43–1.34)</a:t>
                      </a:r>
                      <a:br>
                        <a:rPr lang="en-GB" sz="1100" b="0" i="0">
                          <a:latin typeface="Arial" panose="020B0604020202020204" pitchFamily="34" charset="0"/>
                        </a:rPr>
                      </a:br>
                      <a:r>
                        <a:rPr lang="en-GB" sz="1100" b="0" i="0">
                          <a:latin typeface="Arial" panose="020B0604020202020204" pitchFamily="34" charset="0"/>
                        </a:rPr>
                        <a:t>0.57 (0.39–0.83)</a:t>
                      </a:r>
                      <a:br>
                        <a:rPr lang="en-GB" sz="1100" b="0" i="0">
                          <a:latin typeface="Arial" panose="020B0604020202020204" pitchFamily="34" charset="0"/>
                        </a:rPr>
                      </a:br>
                      <a:r>
                        <a:rPr lang="en-GB" sz="1100" b="0" i="0">
                          <a:latin typeface="Arial" panose="020B0604020202020204" pitchFamily="34" charset="0"/>
                        </a:rPr>
                        <a:t>0.83 (0.52–1.32)</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9766958"/>
                  </a:ext>
                </a:extLst>
              </a:tr>
              <a:tr h="536501">
                <a:tc>
                  <a:txBody>
                    <a:bodyPr/>
                    <a:lstStyle/>
                    <a:p>
                      <a:pPr marL="0" indent="0">
                        <a:lnSpc>
                          <a:spcPct val="92000"/>
                        </a:lnSpc>
                      </a:pPr>
                      <a:r>
                        <a:rPr lang="en-GB" sz="1100" b="1" i="0">
                          <a:latin typeface="Arial" panose="020B0604020202020204" pitchFamily="34" charset="0"/>
                        </a:rPr>
                        <a:t>PD-L1 expression at baseline</a:t>
                      </a:r>
                      <a:r>
                        <a:rPr lang="en-GB" sz="1100" b="1" i="0" baseline="30000">
                          <a:latin typeface="Arial" panose="020B0604020202020204" pitchFamily="34" charset="0"/>
                        </a:rPr>
                        <a:t>†</a:t>
                      </a:r>
                      <a:br>
                        <a:rPr lang="en-GB" sz="1100" b="1" i="0">
                          <a:latin typeface="Arial" panose="020B0604020202020204" pitchFamily="34" charset="0"/>
                        </a:rPr>
                      </a:br>
                      <a:br>
                        <a:rPr lang="en-GB" sz="1100" b="1" i="0">
                          <a:latin typeface="Arial" panose="020B0604020202020204" pitchFamily="34" charset="0"/>
                        </a:rPr>
                      </a:br>
                      <a:endParaRPr lang="en-GB" sz="1100" b="1"/>
                    </a:p>
                  </a:txBody>
                  <a:tcPr marL="71933"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lnSpc>
                          <a:spcPct val="92000"/>
                        </a:lnSpc>
                      </a:pPr>
                      <a:r>
                        <a:rPr lang="en-GB" sz="1100" b="0" i="0">
                          <a:latin typeface="Arial" panose="020B0604020202020204" pitchFamily="34" charset="0"/>
                        </a:rPr>
                        <a:t>TC &lt;1%</a:t>
                      </a:r>
                      <a:br>
                        <a:rPr lang="en-GB" sz="1100" b="0" i="0">
                          <a:latin typeface="Arial" panose="020B0604020202020204" pitchFamily="34" charset="0"/>
                        </a:rPr>
                      </a:br>
                      <a:r>
                        <a:rPr lang="en-GB" sz="1100" b="0" i="0">
                          <a:latin typeface="Arial" panose="020B0604020202020204" pitchFamily="34" charset="0"/>
                        </a:rPr>
                        <a:t>TC 1–49%</a:t>
                      </a:r>
                      <a:br>
                        <a:rPr lang="en-GB" sz="1100" b="0" i="0">
                          <a:latin typeface="Arial" panose="020B0604020202020204" pitchFamily="34" charset="0"/>
                        </a:rPr>
                      </a:br>
                      <a:r>
                        <a:rPr lang="en-GB" sz="1100" b="0" i="0">
                          <a:latin typeface="Arial" panose="020B0604020202020204" pitchFamily="34" charset="0"/>
                        </a:rPr>
                        <a:t>TC </a:t>
                      </a:r>
                      <a:r>
                        <a:rPr lang="en-GB" sz="1100">
                          <a:latin typeface="Arial" panose="020B0604020202020204" pitchFamily="34" charset="0"/>
                          <a:cs typeface="Arial" panose="020B0604020202020204" pitchFamily="34" charset="0"/>
                        </a:rPr>
                        <a:t>≥50%</a:t>
                      </a:r>
                      <a:endParaRPr lang="en-GB" sz="1100" b="0" i="0">
                        <a:latin typeface="Arial" panose="020B0604020202020204" pitchFamily="34" charset="0"/>
                      </a:endParaRPr>
                    </a:p>
                  </a:txBody>
                  <a:tcPr marL="95911"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latin typeface="Arial" panose="020B0604020202020204" pitchFamily="34" charset="0"/>
                        </a:rPr>
                        <a:t>247</a:t>
                      </a:r>
                      <a:br>
                        <a:rPr lang="en-GB" sz="1100" b="0" i="0">
                          <a:latin typeface="Arial" panose="020B0604020202020204" pitchFamily="34" charset="0"/>
                        </a:rPr>
                      </a:br>
                      <a:r>
                        <a:rPr lang="en-GB" sz="1100" b="0" i="0">
                          <a:latin typeface="Arial" panose="020B0604020202020204" pitchFamily="34" charset="0"/>
                        </a:rPr>
                        <a:t>277</a:t>
                      </a:r>
                      <a:br>
                        <a:rPr lang="en-GB" sz="1100" b="0" i="0">
                          <a:latin typeface="Arial" panose="020B0604020202020204" pitchFamily="34" charset="0"/>
                        </a:rPr>
                      </a:br>
                      <a:r>
                        <a:rPr lang="en-GB" sz="1100" b="0" i="0">
                          <a:latin typeface="Arial" panose="020B0604020202020204" pitchFamily="34" charset="0"/>
                        </a:rPr>
                        <a:t>216</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92000"/>
                        </a:lnSpc>
                        <a:spcBef>
                          <a:spcPts val="0"/>
                        </a:spcBef>
                        <a:spcAft>
                          <a:spcPts val="0"/>
                        </a:spcAft>
                        <a:buClrTx/>
                        <a:buSzTx/>
                        <a:buFontTx/>
                        <a:buNone/>
                        <a:tabLst/>
                        <a:defRPr/>
                      </a:pPr>
                      <a:r>
                        <a:rPr lang="en-GB" sz="1100" b="0" i="0">
                          <a:solidFill>
                            <a:srgbClr val="1F3D7B"/>
                          </a:solidFill>
                          <a:latin typeface="Arial" panose="020B0604020202020204" pitchFamily="34" charset="0"/>
                        </a:rPr>
                        <a:t>NR (14.9–NR)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NR (31.9–NR)</a:t>
                      </a:r>
                    </a:p>
                    <a:p>
                      <a:pPr marL="0" marR="0" lvl="0" indent="0" algn="ctr" defTabSz="457200" rtl="0" eaLnBrk="1" fontAlgn="auto" latinLnBrk="0" hangingPunct="1">
                        <a:lnSpc>
                          <a:spcPct val="92000"/>
                        </a:lnSpc>
                        <a:spcBef>
                          <a:spcPts val="0"/>
                        </a:spcBef>
                        <a:spcAft>
                          <a:spcPts val="0"/>
                        </a:spcAft>
                        <a:buClrTx/>
                        <a:buSzTx/>
                        <a:buFontTx/>
                        <a:buNone/>
                        <a:tabLst/>
                        <a:defRPr/>
                      </a:pPr>
                      <a:r>
                        <a:rPr lang="en-GB" sz="1100" b="0" i="0">
                          <a:solidFill>
                            <a:srgbClr val="1F3D7B"/>
                          </a:solidFill>
                          <a:latin typeface="Arial" panose="020B0604020202020204" pitchFamily="34" charset="0"/>
                        </a:rPr>
                        <a:t>NR (NR–NR)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solidFill>
                            <a:srgbClr val="C41F3E"/>
                          </a:solidFill>
                          <a:latin typeface="Arial" panose="020B0604020202020204" pitchFamily="34" charset="0"/>
                        </a:rPr>
                        <a:t>20.6 (13.9–NR)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25.4 (12.2–NR)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26.2 (14.3–NR)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endParaRPr lang="en-GB" sz="1100" b="0" i="0">
                        <a:latin typeface="Arial" panose="020B0604020202020204" pitchFamily="34" charset="0"/>
                      </a:endParaRP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latin typeface="Arial" panose="020B0604020202020204" pitchFamily="34" charset="0"/>
                        </a:rPr>
                        <a:t>0.76 (0.49–1.17)</a:t>
                      </a:r>
                      <a:br>
                        <a:rPr lang="en-GB" sz="1100" b="0" i="0">
                          <a:latin typeface="Arial" panose="020B0604020202020204" pitchFamily="34" charset="0"/>
                        </a:rPr>
                      </a:br>
                      <a:r>
                        <a:rPr lang="en-GB" sz="1100" b="0" i="0">
                          <a:latin typeface="Arial" panose="020B0604020202020204" pitchFamily="34" charset="0"/>
                        </a:rPr>
                        <a:t>0.70 (0.46–1.05)</a:t>
                      </a:r>
                      <a:br>
                        <a:rPr lang="en-GB" sz="1100" b="0" i="0">
                          <a:latin typeface="Arial" panose="020B0604020202020204" pitchFamily="34" charset="0"/>
                        </a:rPr>
                      </a:br>
                      <a:r>
                        <a:rPr lang="en-GB" sz="1100" b="0" i="0">
                          <a:latin typeface="Arial" panose="020B0604020202020204" pitchFamily="34" charset="0"/>
                        </a:rPr>
                        <a:t>0.60 (0.35–1.01)</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99352055"/>
                  </a:ext>
                </a:extLst>
              </a:tr>
              <a:tr h="374461">
                <a:tc>
                  <a:txBody>
                    <a:bodyPr/>
                    <a:lstStyle/>
                    <a:p>
                      <a:pPr>
                        <a:lnSpc>
                          <a:spcPct val="92000"/>
                        </a:lnSpc>
                      </a:pPr>
                      <a:r>
                        <a:rPr lang="en-GB" sz="1100" b="1" i="0">
                          <a:latin typeface="Arial" panose="020B0604020202020204" pitchFamily="34" charset="0"/>
                        </a:rPr>
                        <a:t>Planned neoadjuvant </a:t>
                      </a:r>
                      <a:br>
                        <a:rPr lang="en-GB" sz="1100" b="1" i="0">
                          <a:latin typeface="Arial" panose="020B0604020202020204" pitchFamily="34" charset="0"/>
                        </a:rPr>
                      </a:br>
                      <a:r>
                        <a:rPr lang="en-GB" sz="1100" b="1" i="0">
                          <a:latin typeface="Arial" panose="020B0604020202020204" pitchFamily="34" charset="0"/>
                        </a:rPr>
                        <a:t>platinum agent</a:t>
                      </a:r>
                      <a:endParaRPr lang="en-GB" sz="1100" b="1" i="0" baseline="30000">
                        <a:latin typeface="Arial" panose="020B0604020202020204" pitchFamily="34" charset="0"/>
                      </a:endParaRPr>
                    </a:p>
                  </a:txBody>
                  <a:tcPr marL="71933"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92000"/>
                        </a:lnSpc>
                      </a:pPr>
                      <a:r>
                        <a:rPr lang="en-GB" sz="1100" b="0" i="0">
                          <a:latin typeface="Arial" panose="020B0604020202020204" pitchFamily="34" charset="0"/>
                        </a:rPr>
                        <a:t>Cisplatin</a:t>
                      </a:r>
                      <a:br>
                        <a:rPr lang="en-GB" sz="1100" b="0" i="0">
                          <a:latin typeface="Arial" panose="020B0604020202020204" pitchFamily="34" charset="0"/>
                        </a:rPr>
                      </a:br>
                      <a:r>
                        <a:rPr lang="en-GB" sz="1100" b="0" i="0">
                          <a:latin typeface="Arial" panose="020B0604020202020204" pitchFamily="34" charset="0"/>
                        </a:rPr>
                        <a:t>Carboplatin</a:t>
                      </a:r>
                    </a:p>
                  </a:txBody>
                  <a:tcPr marL="95911"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latin typeface="Arial" panose="020B0604020202020204" pitchFamily="34" charset="0"/>
                        </a:rPr>
                        <a:t>196</a:t>
                      </a:r>
                      <a:br>
                        <a:rPr lang="en-GB" sz="1100" b="0" i="0">
                          <a:latin typeface="Arial" panose="020B0604020202020204" pitchFamily="34" charset="0"/>
                        </a:rPr>
                      </a:br>
                      <a:r>
                        <a:rPr lang="en-GB" sz="1100" b="0" i="0">
                          <a:latin typeface="Arial" panose="020B0604020202020204" pitchFamily="34" charset="0"/>
                        </a:rPr>
                        <a:t>544</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92000"/>
                        </a:lnSpc>
                        <a:spcBef>
                          <a:spcPts val="0"/>
                        </a:spcBef>
                        <a:spcAft>
                          <a:spcPts val="0"/>
                        </a:spcAft>
                        <a:buClrTx/>
                        <a:buSzTx/>
                        <a:buFontTx/>
                        <a:buNone/>
                        <a:tabLst/>
                        <a:defRPr/>
                      </a:pPr>
                      <a:r>
                        <a:rPr lang="en-GB" sz="1100" b="0" i="0">
                          <a:solidFill>
                            <a:srgbClr val="1F3D7B"/>
                          </a:solidFill>
                          <a:latin typeface="Arial" panose="020B0604020202020204" pitchFamily="34" charset="0"/>
                        </a:rPr>
                        <a:t>NR (NR–NR)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NR (31.9–NR)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solidFill>
                            <a:srgbClr val="C41F3E"/>
                          </a:solidFill>
                          <a:latin typeface="Arial" panose="020B0604020202020204" pitchFamily="34" charset="0"/>
                        </a:rPr>
                        <a:t>31.1 (14.3–NR)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25.4 (14.3–NR)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endParaRPr lang="en-GB" sz="1100" b="0" i="0">
                        <a:latin typeface="Arial" panose="020B0604020202020204" pitchFamily="34" charset="0"/>
                      </a:endParaRP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latin typeface="Arial" panose="020B0604020202020204" pitchFamily="34" charset="0"/>
                        </a:rPr>
                        <a:t>0.59 (0.35–1.00)</a:t>
                      </a:r>
                      <a:br>
                        <a:rPr lang="en-GB" sz="1100" b="0" i="0">
                          <a:latin typeface="Arial" panose="020B0604020202020204" pitchFamily="34" charset="0"/>
                        </a:rPr>
                      </a:br>
                      <a:r>
                        <a:rPr lang="en-GB" sz="1100" b="0" i="0">
                          <a:latin typeface="Arial" panose="020B0604020202020204" pitchFamily="34" charset="0"/>
                        </a:rPr>
                        <a:t>0.73 (0.54–0.98)</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9030537"/>
                  </a:ext>
                </a:extLst>
              </a:tr>
            </a:tbl>
          </a:graphicData>
        </a:graphic>
      </p:graphicFrame>
      <p:sp>
        <p:nvSpPr>
          <p:cNvPr id="9" name="Rectangle 8">
            <a:extLst>
              <a:ext uri="{FF2B5EF4-FFF2-40B4-BE49-F238E27FC236}">
                <a16:creationId xmlns:a16="http://schemas.microsoft.com/office/drawing/2014/main" id="{2919CF19-038F-44AB-DE61-565860C4355C}"/>
              </a:ext>
            </a:extLst>
          </p:cNvPr>
          <p:cNvSpPr/>
          <p:nvPr/>
        </p:nvSpPr>
        <p:spPr>
          <a:xfrm>
            <a:off x="7953459" y="2123810"/>
            <a:ext cx="562744" cy="3663127"/>
          </a:xfrm>
          <a:prstGeom prst="rect">
            <a:avLst/>
          </a:prstGeom>
          <a:solidFill>
            <a:schemeClr val="bg1">
              <a:lumMod val="75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399">
              <a:latin typeface="Arial" panose="020B0604020202020204" pitchFamily="34" charset="0"/>
            </a:endParaRPr>
          </a:p>
        </p:txBody>
      </p:sp>
      <p:graphicFrame>
        <p:nvGraphicFramePr>
          <p:cNvPr id="8" name="Chart 7">
            <a:extLst>
              <a:ext uri="{FF2B5EF4-FFF2-40B4-BE49-F238E27FC236}">
                <a16:creationId xmlns:a16="http://schemas.microsoft.com/office/drawing/2014/main" id="{830BF030-7938-D8F3-A542-29D73ADAE58C}"/>
              </a:ext>
            </a:extLst>
          </p:cNvPr>
          <p:cNvGraphicFramePr/>
          <p:nvPr>
            <p:extLst>
              <p:ext uri="{D42A27DB-BD31-4B8C-83A1-F6EECF244321}">
                <p14:modId xmlns:p14="http://schemas.microsoft.com/office/powerpoint/2010/main" val="3256284760"/>
              </p:ext>
            </p:extLst>
          </p:nvPr>
        </p:nvGraphicFramePr>
        <p:xfrm>
          <a:off x="6563697" y="1849349"/>
          <a:ext cx="3833817" cy="43918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F04E526C-A200-EB5F-F823-D8945E81E244}"/>
              </a:ext>
            </a:extLst>
          </p:cNvPr>
          <p:cNvSpPr>
            <a:spLocks noGrp="1"/>
          </p:cNvSpPr>
          <p:nvPr>
            <p:ph type="title"/>
          </p:nvPr>
        </p:nvSpPr>
        <p:spPr>
          <a:xfrm>
            <a:off x="838200" y="365125"/>
            <a:ext cx="10515600" cy="1325563"/>
          </a:xfrm>
        </p:spPr>
        <p:txBody>
          <a:bodyPr anchor="t">
            <a:normAutofit/>
          </a:bodyPr>
          <a:lstStyle/>
          <a:p>
            <a:r>
              <a:rPr lang="en-GB" sz="3200" dirty="0"/>
              <a:t>AEGEAN: EFS Using RECIST v1.1 (BICR) by Subgroup (</a:t>
            </a:r>
            <a:r>
              <a:rPr lang="en-GB" sz="3200" dirty="0" err="1"/>
              <a:t>mITT</a:t>
            </a:r>
            <a:r>
              <a:rPr lang="en-GB" sz="3200" dirty="0"/>
              <a:t>) – PD-L1 Matters</a:t>
            </a:r>
          </a:p>
        </p:txBody>
      </p:sp>
      <p:cxnSp>
        <p:nvCxnSpPr>
          <p:cNvPr id="10" name="Straight Connector 9">
            <a:extLst>
              <a:ext uri="{FF2B5EF4-FFF2-40B4-BE49-F238E27FC236}">
                <a16:creationId xmlns:a16="http://schemas.microsoft.com/office/drawing/2014/main" id="{CD2F467F-5A39-2AC7-2D42-31A199E6102C}"/>
              </a:ext>
            </a:extLst>
          </p:cNvPr>
          <p:cNvCxnSpPr/>
          <p:nvPr/>
        </p:nvCxnSpPr>
        <p:spPr>
          <a:xfrm>
            <a:off x="10173989" y="5786631"/>
            <a:ext cx="0" cy="38364"/>
          </a:xfrm>
          <a:prstGeom prst="line">
            <a:avLst/>
          </a:prstGeom>
          <a:ln w="1270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F8873993-5561-7383-ED85-5852184D3E2C}"/>
              </a:ext>
            </a:extLst>
          </p:cNvPr>
          <p:cNvSpPr txBox="1"/>
          <p:nvPr/>
        </p:nvSpPr>
        <p:spPr>
          <a:xfrm>
            <a:off x="10089659" y="5837487"/>
            <a:ext cx="170587" cy="212638"/>
          </a:xfrm>
          <a:prstGeom prst="rect">
            <a:avLst/>
          </a:prstGeom>
          <a:noFill/>
        </p:spPr>
        <p:txBody>
          <a:bodyPr wrap="none" lIns="47956" tIns="23979" rIns="47956" bIns="23979" rtlCol="0">
            <a:spAutoFit/>
          </a:bodyPr>
          <a:lstStyle/>
          <a:p>
            <a:pPr algn="ctr"/>
            <a:r>
              <a:rPr lang="en-GB" sz="1067">
                <a:latin typeface="Arial" panose="020B0604020202020204" pitchFamily="34" charset="0"/>
              </a:rPr>
              <a:t>4</a:t>
            </a:r>
          </a:p>
        </p:txBody>
      </p:sp>
      <p:cxnSp>
        <p:nvCxnSpPr>
          <p:cNvPr id="12" name="Straight Connector 11">
            <a:extLst>
              <a:ext uri="{FF2B5EF4-FFF2-40B4-BE49-F238E27FC236}">
                <a16:creationId xmlns:a16="http://schemas.microsoft.com/office/drawing/2014/main" id="{89EE3E73-C0E8-C436-7B5B-FFCC992BCC0E}"/>
              </a:ext>
            </a:extLst>
          </p:cNvPr>
          <p:cNvCxnSpPr/>
          <p:nvPr/>
        </p:nvCxnSpPr>
        <p:spPr>
          <a:xfrm>
            <a:off x="9856783" y="5786631"/>
            <a:ext cx="0" cy="38364"/>
          </a:xfrm>
          <a:prstGeom prst="line">
            <a:avLst/>
          </a:prstGeom>
          <a:ln w="1270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4B2589E-60CF-D3B4-E4FF-B7BBB16AC6B5}"/>
              </a:ext>
            </a:extLst>
          </p:cNvPr>
          <p:cNvSpPr txBox="1"/>
          <p:nvPr/>
        </p:nvSpPr>
        <p:spPr>
          <a:xfrm>
            <a:off x="9772453" y="5837487"/>
            <a:ext cx="170587" cy="212638"/>
          </a:xfrm>
          <a:prstGeom prst="rect">
            <a:avLst/>
          </a:prstGeom>
          <a:noFill/>
        </p:spPr>
        <p:txBody>
          <a:bodyPr wrap="none" lIns="47956" tIns="23979" rIns="47956" bIns="23979" rtlCol="0">
            <a:spAutoFit/>
          </a:bodyPr>
          <a:lstStyle/>
          <a:p>
            <a:pPr algn="ctr"/>
            <a:r>
              <a:rPr lang="en-GB" sz="1067">
                <a:latin typeface="Arial" panose="020B0604020202020204" pitchFamily="34" charset="0"/>
              </a:rPr>
              <a:t>3</a:t>
            </a:r>
          </a:p>
        </p:txBody>
      </p:sp>
      <p:cxnSp>
        <p:nvCxnSpPr>
          <p:cNvPr id="14" name="Straight Connector 13">
            <a:extLst>
              <a:ext uri="{FF2B5EF4-FFF2-40B4-BE49-F238E27FC236}">
                <a16:creationId xmlns:a16="http://schemas.microsoft.com/office/drawing/2014/main" id="{67D64BFA-DB9C-2D87-5784-6B7FBE86C04C}"/>
              </a:ext>
            </a:extLst>
          </p:cNvPr>
          <p:cNvCxnSpPr/>
          <p:nvPr/>
        </p:nvCxnSpPr>
        <p:spPr>
          <a:xfrm>
            <a:off x="9412695" y="5786631"/>
            <a:ext cx="0" cy="38364"/>
          </a:xfrm>
          <a:prstGeom prst="line">
            <a:avLst/>
          </a:prstGeom>
          <a:ln w="1270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49CBD9E2-A059-0600-0761-660DFC2E3516}"/>
              </a:ext>
            </a:extLst>
          </p:cNvPr>
          <p:cNvSpPr txBox="1"/>
          <p:nvPr/>
        </p:nvSpPr>
        <p:spPr>
          <a:xfrm>
            <a:off x="9328365" y="5837487"/>
            <a:ext cx="170587" cy="212638"/>
          </a:xfrm>
          <a:prstGeom prst="rect">
            <a:avLst/>
          </a:prstGeom>
          <a:noFill/>
        </p:spPr>
        <p:txBody>
          <a:bodyPr wrap="none" lIns="47956" tIns="23979" rIns="47956" bIns="23979" rtlCol="0">
            <a:spAutoFit/>
          </a:bodyPr>
          <a:lstStyle/>
          <a:p>
            <a:pPr algn="ctr"/>
            <a:r>
              <a:rPr lang="en-GB" sz="1067">
                <a:latin typeface="Arial" panose="020B0604020202020204" pitchFamily="34" charset="0"/>
              </a:rPr>
              <a:t>2</a:t>
            </a:r>
          </a:p>
        </p:txBody>
      </p:sp>
      <p:cxnSp>
        <p:nvCxnSpPr>
          <p:cNvPr id="16" name="Straight Connector 15">
            <a:extLst>
              <a:ext uri="{FF2B5EF4-FFF2-40B4-BE49-F238E27FC236}">
                <a16:creationId xmlns:a16="http://schemas.microsoft.com/office/drawing/2014/main" id="{F270B0DA-1C05-FDC7-5BE5-C48C483E6414}"/>
              </a:ext>
            </a:extLst>
          </p:cNvPr>
          <p:cNvCxnSpPr/>
          <p:nvPr/>
        </p:nvCxnSpPr>
        <p:spPr>
          <a:xfrm>
            <a:off x="8651399" y="5786631"/>
            <a:ext cx="0" cy="38364"/>
          </a:xfrm>
          <a:prstGeom prst="line">
            <a:avLst/>
          </a:prstGeom>
          <a:ln w="1270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D56AE387-4362-7EF1-2E1E-CA541396C845}"/>
              </a:ext>
            </a:extLst>
          </p:cNvPr>
          <p:cNvSpPr txBox="1"/>
          <p:nvPr/>
        </p:nvSpPr>
        <p:spPr>
          <a:xfrm>
            <a:off x="8567069" y="5837487"/>
            <a:ext cx="170587" cy="212638"/>
          </a:xfrm>
          <a:prstGeom prst="rect">
            <a:avLst/>
          </a:prstGeom>
          <a:noFill/>
        </p:spPr>
        <p:txBody>
          <a:bodyPr wrap="none" lIns="47956" tIns="23979" rIns="47956" bIns="23979" rtlCol="0">
            <a:spAutoFit/>
          </a:bodyPr>
          <a:lstStyle/>
          <a:p>
            <a:pPr algn="ctr"/>
            <a:r>
              <a:rPr lang="en-GB" sz="1067">
                <a:latin typeface="Arial" panose="020B0604020202020204" pitchFamily="34" charset="0"/>
              </a:rPr>
              <a:t>1</a:t>
            </a:r>
          </a:p>
        </p:txBody>
      </p:sp>
      <p:cxnSp>
        <p:nvCxnSpPr>
          <p:cNvPr id="18" name="Straight Connector 17">
            <a:extLst>
              <a:ext uri="{FF2B5EF4-FFF2-40B4-BE49-F238E27FC236}">
                <a16:creationId xmlns:a16="http://schemas.microsoft.com/office/drawing/2014/main" id="{D1A24442-CCED-D572-7CCC-2DCDD3569623}"/>
              </a:ext>
            </a:extLst>
          </p:cNvPr>
          <p:cNvCxnSpPr/>
          <p:nvPr/>
        </p:nvCxnSpPr>
        <p:spPr>
          <a:xfrm>
            <a:off x="7890104" y="5786631"/>
            <a:ext cx="0" cy="38364"/>
          </a:xfrm>
          <a:prstGeom prst="line">
            <a:avLst/>
          </a:prstGeom>
          <a:ln w="1270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86744002-C237-24F3-B970-B555D745B08B}"/>
              </a:ext>
            </a:extLst>
          </p:cNvPr>
          <p:cNvSpPr txBox="1"/>
          <p:nvPr/>
        </p:nvSpPr>
        <p:spPr>
          <a:xfrm>
            <a:off x="7748067" y="5837487"/>
            <a:ext cx="286003" cy="212638"/>
          </a:xfrm>
          <a:prstGeom prst="rect">
            <a:avLst/>
          </a:prstGeom>
          <a:noFill/>
        </p:spPr>
        <p:txBody>
          <a:bodyPr wrap="none" lIns="47956" tIns="23979" rIns="47956" bIns="23979" rtlCol="0">
            <a:spAutoFit/>
          </a:bodyPr>
          <a:lstStyle/>
          <a:p>
            <a:pPr algn="ctr"/>
            <a:r>
              <a:rPr lang="en-GB" sz="1067">
                <a:latin typeface="Arial" panose="020B0604020202020204" pitchFamily="34" charset="0"/>
              </a:rPr>
              <a:t>0.5</a:t>
            </a:r>
          </a:p>
        </p:txBody>
      </p:sp>
      <p:cxnSp>
        <p:nvCxnSpPr>
          <p:cNvPr id="20" name="Straight Connector 19">
            <a:extLst>
              <a:ext uri="{FF2B5EF4-FFF2-40B4-BE49-F238E27FC236}">
                <a16:creationId xmlns:a16="http://schemas.microsoft.com/office/drawing/2014/main" id="{126019D5-72B5-F596-7864-5DB034E9DD47}"/>
              </a:ext>
            </a:extLst>
          </p:cNvPr>
          <p:cNvCxnSpPr/>
          <p:nvPr/>
        </p:nvCxnSpPr>
        <p:spPr>
          <a:xfrm>
            <a:off x="7125637" y="5786631"/>
            <a:ext cx="0" cy="38364"/>
          </a:xfrm>
          <a:prstGeom prst="line">
            <a:avLst/>
          </a:prstGeom>
          <a:ln w="1270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B70A71C2-C81C-3789-A087-99A805D7E99E}"/>
              </a:ext>
            </a:extLst>
          </p:cNvPr>
          <p:cNvSpPr txBox="1"/>
          <p:nvPr/>
        </p:nvSpPr>
        <p:spPr>
          <a:xfrm>
            <a:off x="6950030" y="5837487"/>
            <a:ext cx="361345" cy="212638"/>
          </a:xfrm>
          <a:prstGeom prst="rect">
            <a:avLst/>
          </a:prstGeom>
          <a:noFill/>
        </p:spPr>
        <p:txBody>
          <a:bodyPr wrap="none" lIns="47956" tIns="23979" rIns="47956" bIns="23979" rtlCol="0">
            <a:spAutoFit/>
          </a:bodyPr>
          <a:lstStyle/>
          <a:p>
            <a:pPr algn="ctr"/>
            <a:r>
              <a:rPr lang="en-GB" sz="1067">
                <a:latin typeface="Arial" panose="020B0604020202020204" pitchFamily="34" charset="0"/>
              </a:rPr>
              <a:t>0.25</a:t>
            </a:r>
          </a:p>
        </p:txBody>
      </p:sp>
      <p:sp>
        <p:nvSpPr>
          <p:cNvPr id="22" name="TextBox 21">
            <a:extLst>
              <a:ext uri="{FF2B5EF4-FFF2-40B4-BE49-F238E27FC236}">
                <a16:creationId xmlns:a16="http://schemas.microsoft.com/office/drawing/2014/main" id="{71324ED5-5F3E-0A47-615F-2D0ED1D91264}"/>
              </a:ext>
            </a:extLst>
          </p:cNvPr>
          <p:cNvSpPr txBox="1"/>
          <p:nvPr/>
        </p:nvSpPr>
        <p:spPr>
          <a:xfrm>
            <a:off x="8501384" y="6031524"/>
            <a:ext cx="295622" cy="212638"/>
          </a:xfrm>
          <a:prstGeom prst="rect">
            <a:avLst/>
          </a:prstGeom>
          <a:noFill/>
        </p:spPr>
        <p:txBody>
          <a:bodyPr wrap="none" lIns="47956" tIns="23979" rIns="47956" bIns="23979" rtlCol="0">
            <a:spAutoFit/>
          </a:bodyPr>
          <a:lstStyle/>
          <a:p>
            <a:pPr algn="ctr"/>
            <a:r>
              <a:rPr lang="en-GB" sz="1067">
                <a:latin typeface="Arial" panose="020B0604020202020204" pitchFamily="34" charset="0"/>
              </a:rPr>
              <a:t>HR</a:t>
            </a:r>
          </a:p>
        </p:txBody>
      </p:sp>
      <p:sp>
        <p:nvSpPr>
          <p:cNvPr id="7" name="TextBox 6">
            <a:extLst>
              <a:ext uri="{FF2B5EF4-FFF2-40B4-BE49-F238E27FC236}">
                <a16:creationId xmlns:a16="http://schemas.microsoft.com/office/drawing/2014/main" id="{3E209D56-20DC-A11F-8FFE-13BF0E32D878}"/>
              </a:ext>
            </a:extLst>
          </p:cNvPr>
          <p:cNvSpPr txBox="1"/>
          <p:nvPr/>
        </p:nvSpPr>
        <p:spPr>
          <a:xfrm>
            <a:off x="8018355" y="6285099"/>
            <a:ext cx="554639" cy="261061"/>
          </a:xfrm>
          <a:prstGeom prst="rect">
            <a:avLst/>
          </a:prstGeom>
          <a:noFill/>
        </p:spPr>
        <p:txBody>
          <a:bodyPr wrap="none" lIns="0" tIns="47956" rIns="0" bIns="47956" rtlCol="0">
            <a:spAutoFit/>
          </a:bodyPr>
          <a:lstStyle/>
          <a:p>
            <a:pPr algn="r" defTabSz="1217952">
              <a:defRPr/>
            </a:pPr>
            <a:r>
              <a:rPr lang="en-US" sz="1067">
                <a:solidFill>
                  <a:srgbClr val="1F3D7B"/>
                </a:solidFill>
                <a:latin typeface="Arial" panose="020B0604020202020204" pitchFamily="34" charset="0"/>
              </a:rPr>
              <a:t>Favors D</a:t>
            </a:r>
          </a:p>
        </p:txBody>
      </p:sp>
      <p:sp>
        <p:nvSpPr>
          <p:cNvPr id="23" name="TextBox 22">
            <a:extLst>
              <a:ext uri="{FF2B5EF4-FFF2-40B4-BE49-F238E27FC236}">
                <a16:creationId xmlns:a16="http://schemas.microsoft.com/office/drawing/2014/main" id="{8A46A992-679F-20E4-0351-AF4D0524B665}"/>
              </a:ext>
            </a:extLst>
          </p:cNvPr>
          <p:cNvSpPr txBox="1"/>
          <p:nvPr/>
        </p:nvSpPr>
        <p:spPr>
          <a:xfrm>
            <a:off x="8739222" y="6285099"/>
            <a:ext cx="743793" cy="261061"/>
          </a:xfrm>
          <a:prstGeom prst="rect">
            <a:avLst/>
          </a:prstGeom>
          <a:noFill/>
        </p:spPr>
        <p:txBody>
          <a:bodyPr wrap="none" lIns="0" tIns="47956" rIns="0" bIns="47956" rtlCol="0">
            <a:spAutoFit/>
          </a:bodyPr>
          <a:lstStyle/>
          <a:p>
            <a:pPr defTabSz="1217952">
              <a:defRPr/>
            </a:pPr>
            <a:r>
              <a:rPr lang="en-US" sz="1067">
                <a:solidFill>
                  <a:srgbClr val="C41F3E"/>
                </a:solidFill>
                <a:latin typeface="Arial" panose="020B0604020202020204" pitchFamily="34" charset="0"/>
              </a:rPr>
              <a:t>Favors PBO</a:t>
            </a:r>
          </a:p>
        </p:txBody>
      </p:sp>
      <p:cxnSp>
        <p:nvCxnSpPr>
          <p:cNvPr id="24" name="Straight Arrow Connector 23">
            <a:extLst>
              <a:ext uri="{FF2B5EF4-FFF2-40B4-BE49-F238E27FC236}">
                <a16:creationId xmlns:a16="http://schemas.microsoft.com/office/drawing/2014/main" id="{F02ACEA3-BB04-C12A-9304-72B589B6689B}"/>
              </a:ext>
            </a:extLst>
          </p:cNvPr>
          <p:cNvCxnSpPr>
            <a:cxnSpLocks/>
          </p:cNvCxnSpPr>
          <p:nvPr/>
        </p:nvCxnSpPr>
        <p:spPr>
          <a:xfrm>
            <a:off x="8724320" y="6279702"/>
            <a:ext cx="1014457" cy="0"/>
          </a:xfrm>
          <a:prstGeom prst="straightConnector1">
            <a:avLst/>
          </a:prstGeom>
          <a:noFill/>
          <a:ln w="19050" cap="flat" cmpd="sng" algn="ctr">
            <a:solidFill>
              <a:srgbClr val="C41F3E"/>
            </a:solidFill>
            <a:prstDash val="solid"/>
            <a:tailEnd type="triangle"/>
          </a:ln>
          <a:effectLst/>
        </p:spPr>
      </p:cxnSp>
      <p:cxnSp>
        <p:nvCxnSpPr>
          <p:cNvPr id="25" name="Straight Arrow Connector 24">
            <a:extLst>
              <a:ext uri="{FF2B5EF4-FFF2-40B4-BE49-F238E27FC236}">
                <a16:creationId xmlns:a16="http://schemas.microsoft.com/office/drawing/2014/main" id="{7D4AF69A-0107-3906-8272-2E6BCAABC12C}"/>
              </a:ext>
            </a:extLst>
          </p:cNvPr>
          <p:cNvCxnSpPr>
            <a:cxnSpLocks/>
          </p:cNvCxnSpPr>
          <p:nvPr/>
        </p:nvCxnSpPr>
        <p:spPr>
          <a:xfrm flipH="1">
            <a:off x="7572619" y="6279702"/>
            <a:ext cx="1014261" cy="0"/>
          </a:xfrm>
          <a:prstGeom prst="straightConnector1">
            <a:avLst/>
          </a:prstGeom>
          <a:noFill/>
          <a:ln w="19050" cap="flat" cmpd="sng" algn="ctr">
            <a:solidFill>
              <a:srgbClr val="1F3D7B"/>
            </a:solidFill>
            <a:prstDash val="solid"/>
            <a:tailEnd type="triangle"/>
          </a:ln>
          <a:effectLst/>
        </p:spPr>
      </p:cxnSp>
      <p:sp>
        <p:nvSpPr>
          <p:cNvPr id="5" name="Footer Placeholder 1">
            <a:extLst>
              <a:ext uri="{FF2B5EF4-FFF2-40B4-BE49-F238E27FC236}">
                <a16:creationId xmlns:a16="http://schemas.microsoft.com/office/drawing/2014/main" id="{CAA8B040-6371-ABAC-2392-E2990069C86C}"/>
              </a:ext>
            </a:extLst>
          </p:cNvPr>
          <p:cNvSpPr txBox="1">
            <a:spLocks/>
          </p:cNvSpPr>
          <p:nvPr/>
        </p:nvSpPr>
        <p:spPr>
          <a:xfrm>
            <a:off x="1416735" y="6048734"/>
            <a:ext cx="5146962" cy="803563"/>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sz="900" dirty="0">
                <a:latin typeface="Arial" panose="020B0604020202020204" pitchFamily="34" charset="0"/>
                <a:cs typeface="Arial" panose="020B0604020202020204" pitchFamily="34" charset="0"/>
              </a:rPr>
              <a:t>AJCC, American Joint Committee on Cancer; BICR, blinded independent central review; CI, </a:t>
            </a:r>
            <a:r>
              <a:rPr lang="en-US" sz="900" dirty="0" err="1">
                <a:latin typeface="Arial" panose="020B0604020202020204" pitchFamily="34" charset="0"/>
                <a:cs typeface="Arial" panose="020B0604020202020204" pitchFamily="34" charset="0"/>
              </a:rPr>
              <a:t>confidenceinterval</a:t>
            </a:r>
            <a:r>
              <a:rPr lang="en-US" sz="900" dirty="0">
                <a:latin typeface="Arial" panose="020B0604020202020204" pitchFamily="34" charset="0"/>
                <a:cs typeface="Arial" panose="020B0604020202020204" pitchFamily="34" charset="0"/>
              </a:rPr>
              <a:t>; D, durvalumab; EFS, event-free survival; HR, hazard ratio; </a:t>
            </a:r>
            <a:r>
              <a:rPr lang="en-US" sz="900" dirty="0" err="1">
                <a:latin typeface="Arial" panose="020B0604020202020204" pitchFamily="34" charset="0"/>
                <a:cs typeface="Arial" panose="020B0604020202020204" pitchFamily="34" charset="0"/>
              </a:rPr>
              <a:t>mITT</a:t>
            </a:r>
            <a:r>
              <a:rPr lang="en-US" sz="900" dirty="0">
                <a:latin typeface="Arial" panose="020B0604020202020204" pitchFamily="34" charset="0"/>
                <a:cs typeface="Arial" panose="020B0604020202020204" pitchFamily="34" charset="0"/>
              </a:rPr>
              <a:t>, modified intent-to-treat; </a:t>
            </a:r>
            <a:r>
              <a:rPr lang="en-US" sz="900" dirty="0" err="1">
                <a:latin typeface="Arial" panose="020B0604020202020204" pitchFamily="34" charset="0"/>
                <a:cs typeface="Arial" panose="020B0604020202020204" pitchFamily="34" charset="0"/>
              </a:rPr>
              <a:t>NR,not</a:t>
            </a:r>
            <a:r>
              <a:rPr lang="en-US" sz="900" dirty="0">
                <a:latin typeface="Arial" panose="020B0604020202020204" pitchFamily="34" charset="0"/>
                <a:cs typeface="Arial" panose="020B0604020202020204" pitchFamily="34" charset="0"/>
              </a:rPr>
              <a:t> reached; PBO, placebo; PS, performance status; TC, tumor cells.​</a:t>
            </a:r>
          </a:p>
          <a:p>
            <a:pPr fontAlgn="base"/>
            <a:r>
              <a:rPr lang="en-US" sz="900" dirty="0" err="1">
                <a:latin typeface="Arial" panose="020B0604020202020204" pitchFamily="34" charset="0"/>
                <a:cs typeface="Arial" panose="020B0604020202020204" pitchFamily="34" charset="0"/>
              </a:rPr>
              <a:t>Heymach</a:t>
            </a:r>
            <a:r>
              <a:rPr lang="en-US" sz="900" dirty="0">
                <a:latin typeface="Arial" panose="020B0604020202020204" pitchFamily="34" charset="0"/>
                <a:cs typeface="Arial" panose="020B0604020202020204" pitchFamily="34" charset="0"/>
              </a:rPr>
              <a:t> JV, et al. </a:t>
            </a:r>
            <a:r>
              <a:rPr lang="en-US" sz="900" i="1" dirty="0">
                <a:latin typeface="Arial" panose="020B0604020202020204" pitchFamily="34" charset="0"/>
                <a:cs typeface="Arial" panose="020B0604020202020204" pitchFamily="34" charset="0"/>
              </a:rPr>
              <a:t>N Engl J Med. </a:t>
            </a:r>
            <a:r>
              <a:rPr lang="en-US" sz="900" dirty="0">
                <a:latin typeface="Arial" panose="020B0604020202020204" pitchFamily="34" charset="0"/>
                <a:cs typeface="Arial" panose="020B0604020202020204" pitchFamily="34" charset="0"/>
              </a:rPr>
              <a:t>2023;389:1672-1684. ​</a:t>
            </a:r>
          </a:p>
        </p:txBody>
      </p:sp>
      <p:sp>
        <p:nvSpPr>
          <p:cNvPr id="38" name="Rectangle 37">
            <a:extLst>
              <a:ext uri="{FF2B5EF4-FFF2-40B4-BE49-F238E27FC236}">
                <a16:creationId xmlns:a16="http://schemas.microsoft.com/office/drawing/2014/main" id="{1CE70FBB-EBB5-9646-E8D5-942229F2E27C}"/>
              </a:ext>
            </a:extLst>
          </p:cNvPr>
          <p:cNvSpPr/>
          <p:nvPr/>
        </p:nvSpPr>
        <p:spPr>
          <a:xfrm>
            <a:off x="569684" y="5086428"/>
            <a:ext cx="11122250" cy="593483"/>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378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FBBFE-7374-AEAA-D070-D3AF7C76B4DB}"/>
              </a:ext>
            </a:extLst>
          </p:cNvPr>
          <p:cNvSpPr>
            <a:spLocks noGrp="1"/>
          </p:cNvSpPr>
          <p:nvPr>
            <p:ph type="title"/>
          </p:nvPr>
        </p:nvSpPr>
        <p:spPr>
          <a:xfrm>
            <a:off x="838200" y="216263"/>
            <a:ext cx="10515600" cy="1325563"/>
          </a:xfrm>
        </p:spPr>
        <p:txBody>
          <a:bodyPr>
            <a:noAutofit/>
          </a:bodyPr>
          <a:lstStyle/>
          <a:p>
            <a:r>
              <a:rPr lang="en-US" dirty="0"/>
              <a:t>NEOTORCH: PD-L1 Matters</a:t>
            </a:r>
            <a:br>
              <a:rPr lang="en-US" dirty="0"/>
            </a:br>
            <a:r>
              <a:rPr lang="en-US" dirty="0"/>
              <a:t>INV-EFS Treatment Effects in Key Subgroups</a:t>
            </a:r>
          </a:p>
        </p:txBody>
      </p:sp>
      <p:sp>
        <p:nvSpPr>
          <p:cNvPr id="11" name="Footer Placeholder 10">
            <a:extLst>
              <a:ext uri="{FF2B5EF4-FFF2-40B4-BE49-F238E27FC236}">
                <a16:creationId xmlns:a16="http://schemas.microsoft.com/office/drawing/2014/main" id="{E02BCC31-DF91-9EF0-7347-A0F0F9946464}"/>
              </a:ext>
            </a:extLst>
          </p:cNvPr>
          <p:cNvSpPr>
            <a:spLocks noGrp="1"/>
          </p:cNvSpPr>
          <p:nvPr>
            <p:ph type="ftr" sz="quarter" idx="10"/>
          </p:nvPr>
        </p:nvSpPr>
        <p:spPr>
          <a:xfrm>
            <a:off x="1416050" y="6054725"/>
            <a:ext cx="10088378" cy="803275"/>
          </a:xfrm>
        </p:spPr>
        <p:txBody>
          <a:bodyPr/>
          <a:lstStyle/>
          <a:p>
            <a:pPr fontAlgn="base"/>
            <a:r>
              <a:rPr lang="en-US" dirty="0"/>
              <a:t>CI, confidence interval; ECOG, Eastern Cooperative Oncology Group; EFS, event-free survival; INV, investigator-assessed; PD-L1, programmed death-ligand 1;TC, tumor cells.​</a:t>
            </a:r>
          </a:p>
          <a:p>
            <a:pPr fontAlgn="base"/>
            <a:r>
              <a:rPr lang="en-US" dirty="0"/>
              <a:t>Lu S, et al. </a:t>
            </a:r>
            <a:r>
              <a:rPr lang="en-US" i="1" dirty="0"/>
              <a:t>J Clin Oncol. </a:t>
            </a:r>
            <a:r>
              <a:rPr lang="en-US" dirty="0"/>
              <a:t>2024;41(36_suppl):425126; Lu S, et al. </a:t>
            </a:r>
            <a:r>
              <a:rPr lang="en-US" i="1" dirty="0"/>
              <a:t>JAMA</a:t>
            </a:r>
            <a:r>
              <a:rPr lang="en-US" dirty="0"/>
              <a:t>. 2024;331(3):201-211. ​</a:t>
            </a:r>
          </a:p>
        </p:txBody>
      </p:sp>
      <p:pic>
        <p:nvPicPr>
          <p:cNvPr id="5" name="Picture 4">
            <a:extLst>
              <a:ext uri="{FF2B5EF4-FFF2-40B4-BE49-F238E27FC236}">
                <a16:creationId xmlns:a16="http://schemas.microsoft.com/office/drawing/2014/main" id="{9266F118-5C42-C2B5-B9CC-BF54E69AE7F7}"/>
              </a:ext>
            </a:extLst>
          </p:cNvPr>
          <p:cNvPicPr>
            <a:picLocks noChangeAspect="1"/>
          </p:cNvPicPr>
          <p:nvPr/>
        </p:nvPicPr>
        <p:blipFill>
          <a:blip r:embed="rId3"/>
          <a:srcRect t="8951"/>
          <a:stretch>
            <a:fillRect/>
          </a:stretch>
        </p:blipFill>
        <p:spPr>
          <a:xfrm>
            <a:off x="1204223" y="1390334"/>
            <a:ext cx="9783553" cy="4686169"/>
          </a:xfrm>
          <a:prstGeom prst="rect">
            <a:avLst/>
          </a:prstGeom>
        </p:spPr>
      </p:pic>
      <p:sp>
        <p:nvSpPr>
          <p:cNvPr id="10" name="Rectangle 9">
            <a:extLst>
              <a:ext uri="{FF2B5EF4-FFF2-40B4-BE49-F238E27FC236}">
                <a16:creationId xmlns:a16="http://schemas.microsoft.com/office/drawing/2014/main" id="{C774F37D-98BC-8599-0B96-1A61DB1CDDAA}"/>
              </a:ext>
            </a:extLst>
          </p:cNvPr>
          <p:cNvSpPr/>
          <p:nvPr/>
        </p:nvSpPr>
        <p:spPr>
          <a:xfrm>
            <a:off x="1204223" y="2368103"/>
            <a:ext cx="9783553" cy="533400"/>
          </a:xfrm>
          <a:prstGeom prst="rect">
            <a:avLst/>
          </a:prstGeom>
          <a:noFill/>
          <a:ln w="25400">
            <a:solidFill>
              <a:schemeClr val="bg1"/>
            </a:solidFill>
          </a:ln>
          <a:effectLst>
            <a:glow rad="52469">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4730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txBox="1">
            <a:spLocks/>
          </p:cNvSpPr>
          <p:nvPr/>
        </p:nvSpPr>
        <p:spPr bwMode="auto">
          <a:xfrm>
            <a:off x="1983341" y="531745"/>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3600">
                <a:solidFill>
                  <a:schemeClr val="accent2"/>
                </a:solidFill>
                <a:ea typeface="+mj-ea"/>
                <a:cs typeface="Arial" panose="020B0604020202020204" pitchFamily="34" charset="0"/>
              </a:rPr>
              <a:t>DISCLOSURE OF UNLABELED USE</a:t>
            </a:r>
          </a:p>
        </p:txBody>
      </p:sp>
      <p:sp>
        <p:nvSpPr>
          <p:cNvPr id="10242" name="Subtitle 2"/>
          <p:cNvSpPr txBox="1">
            <a:spLocks/>
          </p:cNvSpPr>
          <p:nvPr/>
        </p:nvSpPr>
        <p:spPr bwMode="auto">
          <a:xfrm>
            <a:off x="1320800" y="1472361"/>
            <a:ext cx="9550400" cy="205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799"/>
              <a:t>This activity may contain discussion of published and/or investigational uses of agents that are not indicated by the FDA. The planners of this activity do not recommend the use of any agent outside of the labeled indications. </a:t>
            </a:r>
          </a:p>
          <a:p>
            <a:pPr algn="ctr" eaLnBrk="1" hangingPunct="1"/>
            <a:endParaRPr lang="en-US" sz="1799"/>
          </a:p>
          <a:p>
            <a:pPr algn="ctr" eaLnBrk="1" hangingPunct="1"/>
            <a:r>
              <a:rPr lang="en-US" sz="1799"/>
              <a:t>The opinions expressed in the activity are those of the faculty and do not necessarily represent the views of the planners. Please refer to the official prescribing information for each product for discussion of approved indications, contraindications, and warnings.</a:t>
            </a:r>
          </a:p>
        </p:txBody>
      </p:sp>
      <p:sp>
        <p:nvSpPr>
          <p:cNvPr id="8" name="Title 6"/>
          <p:cNvSpPr txBox="1">
            <a:spLocks/>
          </p:cNvSpPr>
          <p:nvPr/>
        </p:nvSpPr>
        <p:spPr bwMode="auto">
          <a:xfrm>
            <a:off x="1983342" y="3667594"/>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3600">
                <a:solidFill>
                  <a:schemeClr val="accent2"/>
                </a:solidFill>
                <a:ea typeface="+mj-ea"/>
                <a:cs typeface="Arial" panose="020B0604020202020204" pitchFamily="34" charset="0"/>
              </a:rPr>
              <a:t>USAGE RIGHTS</a:t>
            </a:r>
          </a:p>
        </p:txBody>
      </p:sp>
      <p:sp>
        <p:nvSpPr>
          <p:cNvPr id="10244" name="Subtitle 2"/>
          <p:cNvSpPr txBox="1">
            <a:spLocks/>
          </p:cNvSpPr>
          <p:nvPr/>
        </p:nvSpPr>
        <p:spPr bwMode="auto">
          <a:xfrm>
            <a:off x="1320800" y="4366685"/>
            <a:ext cx="9550399" cy="1777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799">
                <a:cs typeface="Arial" charset="0"/>
              </a:rPr>
              <a:t>This slide deck is provided for educational purposes and individual slides may be</a:t>
            </a:r>
          </a:p>
          <a:p>
            <a:pPr algn="ctr" eaLnBrk="1" hangingPunct="1"/>
            <a:r>
              <a:rPr lang="en-US" sz="1799">
                <a:cs typeface="Arial" charset="0"/>
              </a:rPr>
              <a:t>used for personal, non-commercial presentations only if the content and references</a:t>
            </a:r>
          </a:p>
          <a:p>
            <a:pPr algn="ctr" eaLnBrk="1" hangingPunct="1"/>
            <a:r>
              <a:rPr lang="en-US" sz="1799">
                <a:cs typeface="Arial" charset="0"/>
              </a:rPr>
              <a:t>remain unchanged. No part of this slide deck may be published in print or</a:t>
            </a:r>
          </a:p>
          <a:p>
            <a:pPr algn="ctr" eaLnBrk="1" hangingPunct="1"/>
            <a:r>
              <a:rPr lang="en-US" sz="1799">
                <a:cs typeface="Arial" charset="0"/>
              </a:rPr>
              <a:t>electronically as a promotional or certified educational activity without prior written</a:t>
            </a:r>
          </a:p>
          <a:p>
            <a:pPr algn="ctr" eaLnBrk="1" hangingPunct="1"/>
            <a:r>
              <a:rPr lang="en-US" sz="1799">
                <a:cs typeface="Arial" charset="0"/>
              </a:rPr>
              <a:t>permission from AXIS. Additional terms may apply. See Terms of Service on</a:t>
            </a:r>
          </a:p>
          <a:p>
            <a:pPr algn="ctr" eaLnBrk="1" hangingPunct="1"/>
            <a:r>
              <a:rPr lang="en-US" sz="1799">
                <a:cs typeface="Arial" charset="0"/>
              </a:rPr>
              <a:t>www.axismeded.com for details.</a:t>
            </a:r>
          </a:p>
        </p:txBody>
      </p:sp>
    </p:spTree>
    <p:extLst>
      <p:ext uri="{BB962C8B-B14F-4D97-AF65-F5344CB8AC3E}">
        <p14:creationId xmlns:p14="http://schemas.microsoft.com/office/powerpoint/2010/main" val="97950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9DE19-AA38-15F6-F5DA-780B3074171A}"/>
              </a:ext>
            </a:extLst>
          </p:cNvPr>
          <p:cNvSpPr>
            <a:spLocks noGrp="1"/>
          </p:cNvSpPr>
          <p:nvPr>
            <p:ph type="title"/>
          </p:nvPr>
        </p:nvSpPr>
        <p:spPr>
          <a:xfrm>
            <a:off x="838200" y="365125"/>
            <a:ext cx="10515600" cy="1325563"/>
          </a:xfrm>
        </p:spPr>
        <p:txBody>
          <a:bodyPr anchor="t">
            <a:normAutofit/>
          </a:bodyPr>
          <a:lstStyle/>
          <a:p>
            <a:r>
              <a:rPr lang="en-US" dirty="0"/>
              <a:t>KN671: EFS in Subgroups – PD-L1 Matters</a:t>
            </a:r>
          </a:p>
        </p:txBody>
      </p:sp>
      <p:pic>
        <p:nvPicPr>
          <p:cNvPr id="7" name="Picture 6">
            <a:extLst>
              <a:ext uri="{FF2B5EF4-FFF2-40B4-BE49-F238E27FC236}">
                <a16:creationId xmlns:a16="http://schemas.microsoft.com/office/drawing/2014/main" id="{909A9E61-8185-182F-2F84-8B66C9305557}"/>
              </a:ext>
            </a:extLst>
          </p:cNvPr>
          <p:cNvPicPr>
            <a:picLocks noChangeAspect="1"/>
          </p:cNvPicPr>
          <p:nvPr/>
        </p:nvPicPr>
        <p:blipFill>
          <a:blip r:embed="rId3"/>
          <a:stretch>
            <a:fillRect/>
          </a:stretch>
        </p:blipFill>
        <p:spPr>
          <a:xfrm>
            <a:off x="890783" y="1356656"/>
            <a:ext cx="4927483" cy="4953748"/>
          </a:xfrm>
          <a:prstGeom prst="rect">
            <a:avLst/>
          </a:prstGeom>
        </p:spPr>
      </p:pic>
      <p:pic>
        <p:nvPicPr>
          <p:cNvPr id="9" name="Picture 8">
            <a:extLst>
              <a:ext uri="{FF2B5EF4-FFF2-40B4-BE49-F238E27FC236}">
                <a16:creationId xmlns:a16="http://schemas.microsoft.com/office/drawing/2014/main" id="{68766EF1-1167-624D-43E1-BEBEB2746F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358941"/>
            <a:ext cx="4936589" cy="4951463"/>
          </a:xfrm>
          <a:prstGeom prst="rect">
            <a:avLst/>
          </a:prstGeom>
        </p:spPr>
      </p:pic>
      <p:sp>
        <p:nvSpPr>
          <p:cNvPr id="4" name="Rectangle 3">
            <a:extLst>
              <a:ext uri="{FF2B5EF4-FFF2-40B4-BE49-F238E27FC236}">
                <a16:creationId xmlns:a16="http://schemas.microsoft.com/office/drawing/2014/main" id="{1420977D-3224-B295-1EB9-803160C18717}"/>
              </a:ext>
            </a:extLst>
          </p:cNvPr>
          <p:cNvSpPr/>
          <p:nvPr/>
        </p:nvSpPr>
        <p:spPr>
          <a:xfrm>
            <a:off x="6096001" y="3585761"/>
            <a:ext cx="4923167" cy="770617"/>
          </a:xfrm>
          <a:prstGeom prst="rect">
            <a:avLst/>
          </a:prstGeom>
          <a:noFill/>
          <a:ln w="25400">
            <a:solidFill>
              <a:schemeClr val="bg1"/>
            </a:solidFill>
          </a:ln>
          <a:effectLst>
            <a:glow rad="52469">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11">
            <a:extLst>
              <a:ext uri="{FF2B5EF4-FFF2-40B4-BE49-F238E27FC236}">
                <a16:creationId xmlns:a16="http://schemas.microsoft.com/office/drawing/2014/main" id="{9DF6353A-DB41-2574-5F2E-C5E912806F40}"/>
              </a:ext>
            </a:extLst>
          </p:cNvPr>
          <p:cNvSpPr>
            <a:spLocks noGrp="1"/>
          </p:cNvSpPr>
          <p:nvPr>
            <p:ph type="ftr" sz="quarter" idx="10"/>
          </p:nvPr>
        </p:nvSpPr>
        <p:spPr>
          <a:xfrm>
            <a:off x="1416735" y="6075703"/>
            <a:ext cx="7589042" cy="770617"/>
          </a:xfrm>
        </p:spPr>
        <p:txBody>
          <a:bodyPr anchor="b"/>
          <a:lstStyle/>
          <a:p>
            <a:r>
              <a:rPr lang="en-US" sz="800" dirty="0"/>
              <a:t>Per the prespecified analysis plan, subgroups with &lt;30 participants are excluded from the forest plot. Subgroups for stage IIIA and IIIB and </a:t>
            </a:r>
            <a:r>
              <a:rPr lang="en-US" sz="800" dirty="0" err="1"/>
              <a:t>pN</a:t>
            </a:r>
            <a:r>
              <a:rPr lang="en-US" sz="800" dirty="0"/>
              <a:t> status were post hoc; all other subgroups were prespecified. Data cutoff date for IA1: July 29, 2022.</a:t>
            </a:r>
          </a:p>
          <a:p>
            <a:pPr fontAlgn="base"/>
            <a:r>
              <a:rPr lang="en-US" sz="800" dirty="0"/>
              <a:t>ALK, anaplastic lymphoma kinase; CI, confidence interval; EGFR, epidermal growth factor receptor; EFS, event-free survival; HR, hazard ratio; KN671, KEYNOTE-671; </a:t>
            </a:r>
            <a:r>
              <a:rPr lang="en-US" sz="800" dirty="0" err="1"/>
              <a:t>pN</a:t>
            </a:r>
            <a:r>
              <a:rPr lang="en-US" sz="800" dirty="0"/>
              <a:t>, pathological node; PD-L1,programmed death-ligand 1; TC, tumor cells; TPS, tumor proportion score.​</a:t>
            </a:r>
          </a:p>
          <a:p>
            <a:pPr fontAlgn="base"/>
            <a:r>
              <a:rPr lang="en-US" sz="800" dirty="0"/>
              <a:t>Wakelee HA, et al. </a:t>
            </a:r>
            <a:r>
              <a:rPr lang="en-US" sz="800" i="1" dirty="0"/>
              <a:t>J Clin Oncol. </a:t>
            </a:r>
            <a:r>
              <a:rPr lang="en-US" sz="800" dirty="0"/>
              <a:t>2023;41(17_suppl):LBA100. Wakelee HA, et al. </a:t>
            </a:r>
            <a:r>
              <a:rPr lang="en-US" sz="800" i="1" dirty="0"/>
              <a:t>N Engl J Med. </a:t>
            </a:r>
            <a:r>
              <a:rPr lang="en-US" sz="800" dirty="0"/>
              <a:t>2023;389(6):491-503. ​</a:t>
            </a:r>
          </a:p>
        </p:txBody>
      </p:sp>
    </p:spTree>
    <p:extLst>
      <p:ext uri="{BB962C8B-B14F-4D97-AF65-F5344CB8AC3E}">
        <p14:creationId xmlns:p14="http://schemas.microsoft.com/office/powerpoint/2010/main" val="4091254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D2AE5-D39C-4BC7-60F2-E0CD26464913}"/>
              </a:ext>
            </a:extLst>
          </p:cNvPr>
          <p:cNvSpPr>
            <a:spLocks noGrp="1"/>
          </p:cNvSpPr>
          <p:nvPr>
            <p:ph type="title"/>
          </p:nvPr>
        </p:nvSpPr>
        <p:spPr>
          <a:xfrm>
            <a:off x="838200" y="280061"/>
            <a:ext cx="10515600" cy="1325563"/>
          </a:xfrm>
        </p:spPr>
        <p:txBody>
          <a:bodyPr>
            <a:normAutofit/>
          </a:bodyPr>
          <a:lstStyle/>
          <a:p>
            <a:r>
              <a:rPr lang="en-US" dirty="0"/>
              <a:t>CM77T EFS Subgroup Analysis – PD-L1 Matters </a:t>
            </a:r>
          </a:p>
        </p:txBody>
      </p:sp>
      <p:graphicFrame>
        <p:nvGraphicFramePr>
          <p:cNvPr id="3" name="Content Placeholder 3" descr="Table">
            <a:extLst>
              <a:ext uri="{FF2B5EF4-FFF2-40B4-BE49-F238E27FC236}">
                <a16:creationId xmlns:a16="http://schemas.microsoft.com/office/drawing/2014/main" id="{FC37B8A4-C56B-4F84-B448-D3829103C67B}"/>
              </a:ext>
            </a:extLst>
          </p:cNvPr>
          <p:cNvGraphicFramePr>
            <a:graphicFrameLocks/>
          </p:cNvGraphicFramePr>
          <p:nvPr>
            <p:extLst>
              <p:ext uri="{D42A27DB-BD31-4B8C-83A1-F6EECF244321}">
                <p14:modId xmlns:p14="http://schemas.microsoft.com/office/powerpoint/2010/main" val="2160004077"/>
              </p:ext>
            </p:extLst>
          </p:nvPr>
        </p:nvGraphicFramePr>
        <p:xfrm>
          <a:off x="838200" y="1264180"/>
          <a:ext cx="10840782" cy="4754880"/>
        </p:xfrm>
        <a:graphic>
          <a:graphicData uri="http://schemas.openxmlformats.org/drawingml/2006/table">
            <a:tbl>
              <a:tblPr firstRow="1" firstCol="1" bandRow="1">
                <a:tableStyleId>{7E9639D4-E3E2-4D34-9284-5A2195B3D0D7}</a:tableStyleId>
              </a:tblPr>
              <a:tblGrid>
                <a:gridCol w="2596326">
                  <a:extLst>
                    <a:ext uri="{9D8B030D-6E8A-4147-A177-3AD203B41FA5}">
                      <a16:colId xmlns:a16="http://schemas.microsoft.com/office/drawing/2014/main" val="20000"/>
                    </a:ext>
                  </a:extLst>
                </a:gridCol>
                <a:gridCol w="1507287">
                  <a:extLst>
                    <a:ext uri="{9D8B030D-6E8A-4147-A177-3AD203B41FA5}">
                      <a16:colId xmlns:a16="http://schemas.microsoft.com/office/drawing/2014/main" val="20001"/>
                    </a:ext>
                  </a:extLst>
                </a:gridCol>
                <a:gridCol w="1507287">
                  <a:extLst>
                    <a:ext uri="{9D8B030D-6E8A-4147-A177-3AD203B41FA5}">
                      <a16:colId xmlns:a16="http://schemas.microsoft.com/office/drawing/2014/main" val="20002"/>
                    </a:ext>
                  </a:extLst>
                </a:gridCol>
                <a:gridCol w="3559387">
                  <a:extLst>
                    <a:ext uri="{9D8B030D-6E8A-4147-A177-3AD203B41FA5}">
                      <a16:colId xmlns:a16="http://schemas.microsoft.com/office/drawing/2014/main" val="784882642"/>
                    </a:ext>
                  </a:extLst>
                </a:gridCol>
                <a:gridCol w="1670495">
                  <a:extLst>
                    <a:ext uri="{9D8B030D-6E8A-4147-A177-3AD203B41FA5}">
                      <a16:colId xmlns:a16="http://schemas.microsoft.com/office/drawing/2014/main" val="1863436081"/>
                    </a:ext>
                  </a:extLst>
                </a:gridCol>
              </a:tblGrid>
              <a:tr h="182880">
                <a:tc rowSpan="2">
                  <a:txBody>
                    <a:bodyPr/>
                    <a:lstStyle/>
                    <a:p>
                      <a:endParaRPr lang="en-US" sz="1200" cap="none" baseline="0">
                        <a:solidFill>
                          <a:schemeClr val="bg1"/>
                        </a:solidFill>
                        <a:latin typeface="Arial" panose="020B0604020202020204" pitchFamily="34" charset="0"/>
                        <a:cs typeface="Arial" panose="020B0604020202020204" pitchFamily="34" charset="0"/>
                      </a:endParaRPr>
                    </a:p>
                  </a:txBody>
                  <a:tcPr marL="68580" marR="0" marT="0" marB="0" anchor="ctr">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c gridSpan="2">
                  <a:txBody>
                    <a:bodyPr/>
                    <a:lstStyle/>
                    <a:p>
                      <a:pPr algn="ctr"/>
                      <a:r>
                        <a:rPr lang="en-US" sz="1200" kern="1200" cap="none" baseline="0">
                          <a:solidFill>
                            <a:schemeClr val="bg1"/>
                          </a:solidFill>
                          <a:latin typeface="Arial" panose="020B0604020202020204" pitchFamily="34" charset="0"/>
                          <a:ea typeface="+mn-ea"/>
                          <a:cs typeface="Arial" panose="020B0604020202020204" pitchFamily="34" charset="0"/>
                        </a:rPr>
                        <a:t>Median EFS,</a:t>
                      </a:r>
                      <a:r>
                        <a:rPr lang="en-US" sz="1200" kern="1200" cap="none" baseline="30000">
                          <a:solidFill>
                            <a:schemeClr val="bg1"/>
                          </a:solidFill>
                          <a:latin typeface="Arial" panose="020B0604020202020204" pitchFamily="34" charset="0"/>
                          <a:ea typeface="+mn-ea"/>
                          <a:cs typeface="Arial" panose="020B0604020202020204" pitchFamily="34" charset="0"/>
                        </a:rPr>
                        <a:t>a</a:t>
                      </a:r>
                      <a:r>
                        <a:rPr lang="en-US" sz="1200" kern="1200" cap="none" baseline="0">
                          <a:solidFill>
                            <a:schemeClr val="bg1"/>
                          </a:solidFill>
                          <a:latin typeface="Arial" panose="020B0604020202020204" pitchFamily="34" charset="0"/>
                          <a:ea typeface="+mn-ea"/>
                          <a:cs typeface="Arial" panose="020B0604020202020204" pitchFamily="34" charset="0"/>
                        </a:rPr>
                        <a:t> </a:t>
                      </a:r>
                      <a:r>
                        <a:rPr lang="en-US" sz="1200" baseline="0">
                          <a:latin typeface="Arial" panose="020B0604020202020204" pitchFamily="34" charset="0"/>
                          <a:cs typeface="Arial" panose="020B0604020202020204" pitchFamily="34" charset="0"/>
                        </a:rPr>
                        <a:t>mo </a:t>
                      </a:r>
                      <a:endParaRPr lang="en-US" sz="1200" kern="1200" cap="none" baseline="0">
                        <a:solidFill>
                          <a:schemeClr val="bg1"/>
                        </a:solidFill>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marL="68580" marR="68580" marT="0" marB="0" anchor="ctr">
                    <a:solidFill>
                      <a:schemeClr val="tx1"/>
                    </a:solidFill>
                  </a:tcPr>
                </a:tc>
                <a:tc>
                  <a:txBody>
                    <a:bodyPr/>
                    <a:lstStyle/>
                    <a:p>
                      <a:pPr algn="ctr"/>
                      <a:r>
                        <a:rPr lang="en-US" sz="1200" cap="none" baseline="0">
                          <a:solidFill>
                            <a:schemeClr val="bg1"/>
                          </a:solidFill>
                          <a:latin typeface="Arial" panose="020B0604020202020204" pitchFamily="34" charset="0"/>
                          <a:cs typeface="Arial" panose="020B0604020202020204" pitchFamily="34" charset="0"/>
                        </a:rPr>
                        <a:t>Unstratified HR (95% CI)</a:t>
                      </a: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c rowSpan="2">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200" cap="none" baseline="0">
                          <a:solidFill>
                            <a:schemeClr val="bg1"/>
                          </a:solidFill>
                          <a:latin typeface="Arial" panose="020B0604020202020204" pitchFamily="34" charset="0"/>
                          <a:cs typeface="Arial" panose="020B0604020202020204" pitchFamily="34" charset="0"/>
                        </a:rPr>
                        <a:t>Unstratified HR</a:t>
                      </a:r>
                    </a:p>
                  </a:txBody>
                  <a:tcPr marL="68580" marR="68580" marT="0" marB="0" anchor="b">
                    <a:lnL w="12700" cap="flat" cmpd="sng" algn="ctr">
                      <a:solidFill>
                        <a:schemeClr val="bg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427716">
                <a:tc vMerge="1">
                  <a:txBody>
                    <a:bodyPr/>
                    <a:lstStyle/>
                    <a:p>
                      <a:endParaRPr lang="en-US" sz="1200" cap="none" baseline="0">
                        <a:solidFill>
                          <a:schemeClr val="bg1"/>
                        </a:solidFill>
                      </a:endParaRPr>
                    </a:p>
                  </a:txBody>
                  <a:tcPr marL="68580" marR="68580" marT="0" marB="0" anchor="ctr">
                    <a:solidFill>
                      <a:schemeClr val="tx1"/>
                    </a:solidFill>
                  </a:tcPr>
                </a:tc>
                <a:tc>
                  <a:txBody>
                    <a:bodyPr/>
                    <a:lstStyle/>
                    <a:p>
                      <a:pPr algn="ctr"/>
                      <a:r>
                        <a:rPr lang="en-US" sz="1200" b="1" cap="none" baseline="0">
                          <a:solidFill>
                            <a:schemeClr val="bg1"/>
                          </a:solidFill>
                          <a:latin typeface="Arial" panose="020B0604020202020204" pitchFamily="34" charset="0"/>
                          <a:cs typeface="Arial" panose="020B0604020202020204" pitchFamily="34" charset="0"/>
                        </a:rPr>
                        <a:t>NIVO + chemo/NIVO</a:t>
                      </a:r>
                    </a:p>
                    <a:p>
                      <a:pPr algn="ctr"/>
                      <a:r>
                        <a:rPr lang="en-US" sz="1200" b="1" cap="none" baseline="0">
                          <a:solidFill>
                            <a:schemeClr val="bg1"/>
                          </a:solidFill>
                          <a:latin typeface="Arial" panose="020B0604020202020204" pitchFamily="34" charset="0"/>
                          <a:cs typeface="Arial" panose="020B0604020202020204" pitchFamily="34" charset="0"/>
                        </a:rPr>
                        <a:t> (n = 229)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97789"/>
                    </a:solidFill>
                  </a:tcPr>
                </a:tc>
                <a:tc>
                  <a:txBody>
                    <a:bodyPr/>
                    <a:lstStyle/>
                    <a:p>
                      <a:pPr algn="ctr"/>
                      <a:r>
                        <a:rPr lang="en-US" sz="1200" b="1" cap="none" baseline="0">
                          <a:solidFill>
                            <a:schemeClr val="bg1"/>
                          </a:solidFill>
                          <a:latin typeface="Arial" panose="020B0604020202020204" pitchFamily="34" charset="0"/>
                          <a:cs typeface="Arial" panose="020B0604020202020204" pitchFamily="34" charset="0"/>
                        </a:rPr>
                        <a:t>Chemo/PBO</a:t>
                      </a:r>
                    </a:p>
                    <a:p>
                      <a:pPr algn="ctr"/>
                      <a:r>
                        <a:rPr lang="en-US" sz="1200" b="1" cap="none" baseline="0">
                          <a:solidFill>
                            <a:schemeClr val="bg1"/>
                          </a:solidFill>
                          <a:latin typeface="Arial" panose="020B0604020202020204" pitchFamily="34" charset="0"/>
                          <a:cs typeface="Arial" panose="020B0604020202020204" pitchFamily="34" charset="0"/>
                        </a:rPr>
                        <a:t>(n = 232)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9F9F"/>
                    </a:solidFill>
                  </a:tcPr>
                </a:tc>
                <a:tc>
                  <a:txBody>
                    <a:bodyPr/>
                    <a:lstStyle/>
                    <a:p>
                      <a:pPr algn="ctr"/>
                      <a:endParaRPr lang="en-US" sz="1200" cap="none" baseline="0">
                        <a:solidFill>
                          <a:schemeClr val="bg1"/>
                        </a:solidFill>
                      </a:endParaRP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1"/>
                    </a:solidFill>
                  </a:tcPr>
                </a:tc>
                <a:tc vMerge="1">
                  <a:txBody>
                    <a:bodyPr/>
                    <a:lstStyle/>
                    <a:p>
                      <a:endParaRPr lang="en-US"/>
                    </a:p>
                  </a:txBody>
                  <a:tcPr/>
                </a:tc>
                <a:extLst>
                  <a:ext uri="{0D108BD9-81ED-4DB2-BD59-A6C34878D82A}">
                    <a16:rowId xmlns:a16="http://schemas.microsoft.com/office/drawing/2014/main" val="51148014"/>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Arial" panose="020B0604020202020204" pitchFamily="34" charset="0"/>
                          <a:cs typeface="Arial" panose="020B0604020202020204" pitchFamily="34" charset="0"/>
                        </a:rPr>
                        <a:t>Overall (N = 461)</a:t>
                      </a:r>
                    </a:p>
                  </a:txBody>
                  <a:tcPr marL="18000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solidFill>
                            <a:schemeClr val="tx1"/>
                          </a:solidFill>
                          <a:latin typeface="Arial" panose="020B0604020202020204" pitchFamily="34" charset="0"/>
                          <a:cs typeface="Arial" panose="020B0604020202020204" pitchFamily="34" charset="0"/>
                        </a:rPr>
                        <a:t>NR</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solidFill>
                            <a:schemeClr val="tx1"/>
                          </a:solidFill>
                          <a:latin typeface="Arial" panose="020B0604020202020204" pitchFamily="34" charset="0"/>
                          <a:cs typeface="Arial" panose="020B0604020202020204" pitchFamily="34" charset="0"/>
                        </a:rPr>
                        <a:t>18.4</a:t>
                      </a:r>
                    </a:p>
                  </a:txBody>
                  <a:tcPr marL="68580" marR="68580"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0.59</a:t>
                      </a: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4294869"/>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Arial" panose="020B0604020202020204" pitchFamily="34" charset="0"/>
                          <a:cs typeface="Arial" panose="020B0604020202020204" pitchFamily="34" charset="0"/>
                        </a:rPr>
                        <a:t>&lt; 65 years (n = 202)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Arial" panose="020B0604020202020204" pitchFamily="34" charset="0"/>
                          <a:cs typeface="Arial" panose="020B0604020202020204" pitchFamily="34" charset="0"/>
                        </a:rPr>
                        <a:t>≥ 65 years (n = 259)</a:t>
                      </a:r>
                    </a:p>
                  </a:txBody>
                  <a:tcPr marL="18000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NR</a:t>
                      </a:r>
                    </a:p>
                    <a:p>
                      <a:pPr algn="ctr"/>
                      <a:r>
                        <a:rPr lang="en-US" sz="1200" b="0">
                          <a:solidFill>
                            <a:schemeClr val="tx1"/>
                          </a:solidFill>
                          <a:latin typeface="Arial" panose="020B0604020202020204" pitchFamily="34" charset="0"/>
                          <a:cs typeface="Arial" panose="020B0604020202020204" pitchFamily="34" charset="0"/>
                        </a:rPr>
                        <a:t>NR</a:t>
                      </a:r>
                    </a:p>
                  </a:txBody>
                  <a:tcPr marL="68580" marR="68580" marT="0"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16.7 </a:t>
                      </a:r>
                    </a:p>
                    <a:p>
                      <a:pPr algn="ctr"/>
                      <a:r>
                        <a:rPr lang="en-US" sz="1200" b="0">
                          <a:solidFill>
                            <a:schemeClr val="tx1"/>
                          </a:solidFill>
                          <a:latin typeface="Arial" panose="020B0604020202020204" pitchFamily="34" charset="0"/>
                          <a:cs typeface="Arial" panose="020B0604020202020204" pitchFamily="34" charset="0"/>
                        </a:rPr>
                        <a:t>20.1</a:t>
                      </a:r>
                    </a:p>
                  </a:txBody>
                  <a:tcPr marL="68580" marR="68580"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0.55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0.61</a:t>
                      </a: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r h="365760">
                <a:tc>
                  <a:txBody>
                    <a:bodyPr/>
                    <a:lstStyle/>
                    <a:p>
                      <a:pPr marL="228600" indent="-228600"/>
                      <a:r>
                        <a:rPr lang="en-US" sz="1200" b="0">
                          <a:solidFill>
                            <a:schemeClr val="tx1"/>
                          </a:solidFill>
                          <a:latin typeface="Arial" panose="020B0604020202020204" pitchFamily="34" charset="0"/>
                          <a:cs typeface="Arial" panose="020B0604020202020204" pitchFamily="34" charset="0"/>
                        </a:rPr>
                        <a:t>Male (</a:t>
                      </a:r>
                      <a:r>
                        <a:rPr lang="en-GB" sz="1200" b="0">
                          <a:solidFill>
                            <a:schemeClr val="tx1"/>
                          </a:solidFill>
                          <a:latin typeface="Arial" panose="020B0604020202020204" pitchFamily="34" charset="0"/>
                          <a:cs typeface="Arial" panose="020B0604020202020204" pitchFamily="34" charset="0"/>
                        </a:rPr>
                        <a:t>n = </a:t>
                      </a:r>
                      <a:r>
                        <a:rPr lang="en-US" sz="1200" b="0">
                          <a:solidFill>
                            <a:schemeClr val="tx1"/>
                          </a:solidFill>
                          <a:latin typeface="Arial" panose="020B0604020202020204" pitchFamily="34" charset="0"/>
                          <a:cs typeface="Arial" panose="020B0604020202020204" pitchFamily="34" charset="0"/>
                        </a:rPr>
                        <a:t>327)</a:t>
                      </a:r>
                    </a:p>
                    <a:p>
                      <a:pPr marL="228600" indent="-228600"/>
                      <a:r>
                        <a:rPr lang="en-US" sz="1200" b="0">
                          <a:solidFill>
                            <a:schemeClr val="tx1"/>
                          </a:solidFill>
                          <a:latin typeface="Arial" panose="020B0604020202020204" pitchFamily="34" charset="0"/>
                          <a:cs typeface="Arial" panose="020B0604020202020204" pitchFamily="34" charset="0"/>
                        </a:rPr>
                        <a:t>Female (</a:t>
                      </a:r>
                      <a:r>
                        <a:rPr lang="en-GB" sz="1200" b="0">
                          <a:solidFill>
                            <a:schemeClr val="tx1"/>
                          </a:solidFill>
                          <a:latin typeface="Arial" panose="020B0604020202020204" pitchFamily="34" charset="0"/>
                          <a:cs typeface="Arial" panose="020B0604020202020204" pitchFamily="34" charset="0"/>
                        </a:rPr>
                        <a:t>n = </a:t>
                      </a:r>
                      <a:r>
                        <a:rPr lang="en-US" sz="1200" b="0">
                          <a:solidFill>
                            <a:schemeClr val="tx1"/>
                          </a:solidFill>
                          <a:latin typeface="Arial" panose="020B0604020202020204" pitchFamily="34" charset="0"/>
                          <a:cs typeface="Arial" panose="020B0604020202020204" pitchFamily="34" charset="0"/>
                        </a:rPr>
                        <a:t>134)</a:t>
                      </a:r>
                    </a:p>
                  </a:txBody>
                  <a:tcPr marL="180000" marR="68580" marT="0" marB="0" anchor="ctr">
                    <a:lnL w="12700" cap="flat" cmpd="sng" algn="ctr">
                      <a:noFill/>
                      <a:prstDash val="solid"/>
                      <a:round/>
                      <a:headEnd type="none" w="med" len="med"/>
                      <a:tailEnd type="none" w="med" len="med"/>
                    </a:lnL>
                  </a:tcPr>
                </a:tc>
                <a:tc>
                  <a:txBody>
                    <a:bodyPr/>
                    <a:lstStyle/>
                    <a:p>
                      <a:pPr algn="ctr"/>
                      <a:r>
                        <a:rPr lang="en-US" sz="1200" b="0">
                          <a:solidFill>
                            <a:schemeClr val="tx1"/>
                          </a:solidFill>
                          <a:latin typeface="Arial" panose="020B0604020202020204" pitchFamily="34" charset="0"/>
                          <a:cs typeface="Arial" panose="020B0604020202020204" pitchFamily="34" charset="0"/>
                        </a:rPr>
                        <a:t>NR</a:t>
                      </a:r>
                    </a:p>
                    <a:p>
                      <a:pPr algn="ctr"/>
                      <a:r>
                        <a:rPr lang="en-US" sz="1200" b="0">
                          <a:solidFill>
                            <a:schemeClr val="tx1"/>
                          </a:solidFill>
                          <a:latin typeface="Arial" panose="020B0604020202020204" pitchFamily="34" charset="0"/>
                          <a:cs typeface="Arial" panose="020B0604020202020204" pitchFamily="34" charset="0"/>
                        </a:rPr>
                        <a:t>30.2</a:t>
                      </a:r>
                    </a:p>
                  </a:txBody>
                  <a:tcPr marL="68580" marR="68580" marT="0" marB="0" anchor="ctr"/>
                </a:tc>
                <a:tc>
                  <a:txBody>
                    <a:bodyPr/>
                    <a:lstStyle/>
                    <a:p>
                      <a:pPr algn="ctr"/>
                      <a:r>
                        <a:rPr lang="en-US" sz="1200" b="0">
                          <a:solidFill>
                            <a:schemeClr val="tx1"/>
                          </a:solidFill>
                          <a:latin typeface="Arial" panose="020B0604020202020204" pitchFamily="34" charset="0"/>
                          <a:cs typeface="Arial" panose="020B0604020202020204" pitchFamily="34" charset="0"/>
                        </a:rPr>
                        <a:t>16.7</a:t>
                      </a:r>
                    </a:p>
                    <a:p>
                      <a:pPr algn="ctr"/>
                      <a:r>
                        <a:rPr lang="en-US" sz="1200" b="0">
                          <a:solidFill>
                            <a:schemeClr val="tx1"/>
                          </a:solidFill>
                          <a:latin typeface="Arial" panose="020B0604020202020204" pitchFamily="34" charset="0"/>
                          <a:cs typeface="Arial" panose="020B0604020202020204" pitchFamily="34" charset="0"/>
                        </a:rPr>
                        <a:t>18.8</a:t>
                      </a:r>
                    </a:p>
                  </a:txBody>
                  <a:tcPr marL="68580" marR="68580" marT="0" marB="0" anchor="ctr">
                    <a:lnR w="12700" cap="flat" cmpd="sng" algn="ctr">
                      <a:noFill/>
                      <a:prstDash val="solid"/>
                      <a:round/>
                      <a:headEnd type="none" w="med" len="med"/>
                      <a:tailEnd type="none" w="med" len="med"/>
                    </a:lnR>
                  </a:tcPr>
                </a:tc>
                <a:tc>
                  <a:txBody>
                    <a:bodyPr/>
                    <a:lstStyle/>
                    <a:p>
                      <a:pPr algn="ctr"/>
                      <a:endParaRPr lang="en-US" sz="1200" b="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200" b="0">
                          <a:solidFill>
                            <a:schemeClr val="tx1"/>
                          </a:solidFill>
                          <a:latin typeface="Arial" panose="020B0604020202020204" pitchFamily="34" charset="0"/>
                          <a:cs typeface="Arial" panose="020B0604020202020204" pitchFamily="34" charset="0"/>
                        </a:rPr>
                        <a:t>0.53</a:t>
                      </a:r>
                    </a:p>
                    <a:p>
                      <a:pPr algn="ctr"/>
                      <a:r>
                        <a:rPr lang="en-US" sz="1200" b="0">
                          <a:solidFill>
                            <a:schemeClr val="tx1"/>
                          </a:solidFill>
                          <a:latin typeface="Arial" panose="020B0604020202020204" pitchFamily="34" charset="0"/>
                          <a:cs typeface="Arial" panose="020B0604020202020204" pitchFamily="34" charset="0"/>
                        </a:rPr>
                        <a:t>0.71</a:t>
                      </a: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1096739712"/>
                  </a:ext>
                </a:extLst>
              </a:tr>
              <a:tr h="548640">
                <a:tc>
                  <a:txBody>
                    <a:bodyPr/>
                    <a:lstStyle/>
                    <a:p>
                      <a:pPr marL="228600" indent="-228600"/>
                      <a:r>
                        <a:rPr lang="en-US" sz="1200" b="0">
                          <a:solidFill>
                            <a:schemeClr val="tx1"/>
                          </a:solidFill>
                          <a:latin typeface="Arial" panose="020B0604020202020204" pitchFamily="34" charset="0"/>
                          <a:cs typeface="Arial" panose="020B0604020202020204" pitchFamily="34" charset="0"/>
                        </a:rPr>
                        <a:t>North America (</a:t>
                      </a:r>
                      <a:r>
                        <a:rPr lang="en-GB" sz="1200" b="0">
                          <a:solidFill>
                            <a:schemeClr val="tx1"/>
                          </a:solidFill>
                          <a:latin typeface="Arial" panose="020B0604020202020204" pitchFamily="34" charset="0"/>
                          <a:cs typeface="Arial" panose="020B0604020202020204" pitchFamily="34" charset="0"/>
                        </a:rPr>
                        <a:t>n = </a:t>
                      </a:r>
                      <a:r>
                        <a:rPr lang="en-US" sz="1200" b="0">
                          <a:solidFill>
                            <a:schemeClr val="tx1"/>
                          </a:solidFill>
                          <a:latin typeface="Arial" panose="020B0604020202020204" pitchFamily="34" charset="0"/>
                          <a:cs typeface="Arial" panose="020B0604020202020204" pitchFamily="34" charset="0"/>
                        </a:rPr>
                        <a:t>44)</a:t>
                      </a:r>
                    </a:p>
                    <a:p>
                      <a:pPr marL="228600" indent="-228600"/>
                      <a:r>
                        <a:rPr lang="en-US" sz="1200" b="0">
                          <a:solidFill>
                            <a:schemeClr val="tx1"/>
                          </a:solidFill>
                          <a:latin typeface="Arial" panose="020B0604020202020204" pitchFamily="34" charset="0"/>
                          <a:cs typeface="Arial" panose="020B0604020202020204" pitchFamily="34" charset="0"/>
                        </a:rPr>
                        <a:t>Europe (</a:t>
                      </a:r>
                      <a:r>
                        <a:rPr lang="en-GB" sz="1200" b="0">
                          <a:solidFill>
                            <a:schemeClr val="tx1"/>
                          </a:solidFill>
                          <a:latin typeface="Arial" panose="020B0604020202020204" pitchFamily="34" charset="0"/>
                          <a:cs typeface="Arial" panose="020B0604020202020204" pitchFamily="34" charset="0"/>
                        </a:rPr>
                        <a:t>n = </a:t>
                      </a:r>
                      <a:r>
                        <a:rPr lang="en-US" sz="1200" b="0">
                          <a:solidFill>
                            <a:schemeClr val="tx1"/>
                          </a:solidFill>
                          <a:latin typeface="Arial" panose="020B0604020202020204" pitchFamily="34" charset="0"/>
                          <a:cs typeface="Arial" panose="020B0604020202020204" pitchFamily="34" charset="0"/>
                        </a:rPr>
                        <a:t>250)</a:t>
                      </a:r>
                    </a:p>
                    <a:p>
                      <a:pPr marL="228600" indent="-228600"/>
                      <a:r>
                        <a:rPr lang="en-US" sz="1200" b="0">
                          <a:solidFill>
                            <a:schemeClr val="tx1"/>
                          </a:solidFill>
                          <a:latin typeface="Arial" panose="020B0604020202020204" pitchFamily="34" charset="0"/>
                          <a:cs typeface="Arial" panose="020B0604020202020204" pitchFamily="34" charset="0"/>
                        </a:rPr>
                        <a:t>Asia (</a:t>
                      </a:r>
                      <a:r>
                        <a:rPr lang="en-GB" sz="1200" b="0">
                          <a:solidFill>
                            <a:schemeClr val="tx1"/>
                          </a:solidFill>
                          <a:latin typeface="Arial" panose="020B0604020202020204" pitchFamily="34" charset="0"/>
                          <a:cs typeface="Arial" panose="020B0604020202020204" pitchFamily="34" charset="0"/>
                        </a:rPr>
                        <a:t>n = 115</a:t>
                      </a:r>
                      <a:r>
                        <a:rPr lang="en-US" sz="1200" b="0">
                          <a:solidFill>
                            <a:schemeClr val="tx1"/>
                          </a:solidFill>
                          <a:latin typeface="Arial" panose="020B0604020202020204" pitchFamily="34" charset="0"/>
                          <a:cs typeface="Arial" panose="020B0604020202020204" pitchFamily="34" charset="0"/>
                        </a:rPr>
                        <a:t>)</a:t>
                      </a:r>
                    </a:p>
                  </a:txBody>
                  <a:tcPr marL="180000" marR="68580" marT="0" marB="0" anchor="ctr">
                    <a:lnL w="12700" cap="flat" cmpd="sng" algn="ctr">
                      <a:noFill/>
                      <a:prstDash val="solid"/>
                      <a:round/>
                      <a:headEnd type="none" w="med" len="med"/>
                      <a:tailEnd type="none" w="med" len="med"/>
                    </a:lnL>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30.2</a:t>
                      </a:r>
                    </a:p>
                    <a:p>
                      <a:pPr algn="ctr"/>
                      <a:r>
                        <a:rPr lang="en-US" sz="1200" b="0">
                          <a:solidFill>
                            <a:schemeClr val="tx1"/>
                          </a:solidFill>
                          <a:latin typeface="Arial" panose="020B0604020202020204" pitchFamily="34" charset="0"/>
                          <a:cs typeface="Arial" panose="020B0604020202020204" pitchFamily="34" charset="0"/>
                        </a:rPr>
                        <a:t>NR </a:t>
                      </a:r>
                    </a:p>
                    <a:p>
                      <a:pPr algn="ctr"/>
                      <a:r>
                        <a:rPr lang="en-US" sz="1200" b="0">
                          <a:solidFill>
                            <a:schemeClr val="tx1"/>
                          </a:solidFill>
                          <a:latin typeface="Arial" panose="020B0604020202020204" pitchFamily="34" charset="0"/>
                          <a:cs typeface="Arial" panose="020B0604020202020204" pitchFamily="34" charset="0"/>
                        </a:rPr>
                        <a:t>NR</a:t>
                      </a:r>
                    </a:p>
                  </a:txBody>
                  <a:tcPr marL="68580" marR="68580" marT="0" marB="0" anchor="ctr">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9.4</a:t>
                      </a:r>
                    </a:p>
                    <a:p>
                      <a:pPr algn="ctr"/>
                      <a:r>
                        <a:rPr lang="en-US" sz="1200" b="0">
                          <a:solidFill>
                            <a:schemeClr val="tx1"/>
                          </a:solidFill>
                          <a:latin typeface="Arial" panose="020B0604020202020204" pitchFamily="34" charset="0"/>
                          <a:cs typeface="Arial" panose="020B0604020202020204" pitchFamily="34" charset="0"/>
                        </a:rPr>
                        <a:t>23.7</a:t>
                      </a:r>
                    </a:p>
                    <a:p>
                      <a:pPr algn="ctr"/>
                      <a:r>
                        <a:rPr lang="en-US" sz="1200" b="0">
                          <a:solidFill>
                            <a:schemeClr val="tx1"/>
                          </a:solidFill>
                          <a:latin typeface="Arial" panose="020B0604020202020204" pitchFamily="34" charset="0"/>
                          <a:cs typeface="Arial" panose="020B0604020202020204" pitchFamily="34" charset="0"/>
                        </a:rPr>
                        <a:t>13.9</a:t>
                      </a:r>
                    </a:p>
                  </a:txBody>
                  <a:tcPr marL="68580" marR="68580" marT="0" marB="0" anchor="ctr">
                    <a:lnR w="12700" cap="flat" cmpd="sng" algn="ctr">
                      <a:noFill/>
                      <a:prstDash val="solid"/>
                      <a:round/>
                      <a:headEnd type="none" w="med" len="med"/>
                      <a:tailEnd type="none" w="med" len="med"/>
                    </a:lnR>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200" b="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0.59</a:t>
                      </a:r>
                    </a:p>
                    <a:p>
                      <a:pPr algn="ctr"/>
                      <a:r>
                        <a:rPr lang="en-US" sz="1200" b="0">
                          <a:solidFill>
                            <a:schemeClr val="tx1"/>
                          </a:solidFill>
                          <a:latin typeface="Arial" panose="020B0604020202020204" pitchFamily="34" charset="0"/>
                          <a:cs typeface="Arial" panose="020B0604020202020204" pitchFamily="34" charset="0"/>
                        </a:rPr>
                        <a:t>0.61</a:t>
                      </a:r>
                    </a:p>
                    <a:p>
                      <a:pPr algn="ctr"/>
                      <a:r>
                        <a:rPr lang="en-US" sz="1200" b="0">
                          <a:solidFill>
                            <a:schemeClr val="tx1"/>
                          </a:solidFill>
                          <a:latin typeface="Arial" panose="020B0604020202020204" pitchFamily="34" charset="0"/>
                          <a:cs typeface="Arial" panose="020B0604020202020204" pitchFamily="34" charset="0"/>
                        </a:rPr>
                        <a:t>0.47</a:t>
                      </a: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83906217"/>
                  </a:ext>
                </a:extLst>
              </a:tr>
              <a:tr h="365760">
                <a:tc>
                  <a:txBody>
                    <a:bodyPr/>
                    <a:lstStyle/>
                    <a:p>
                      <a:pPr marL="228600" indent="-228600"/>
                      <a:r>
                        <a:rPr lang="en-US" sz="1200" b="0" baseline="0">
                          <a:solidFill>
                            <a:schemeClr val="tx1"/>
                          </a:solidFill>
                          <a:latin typeface="Arial" panose="020B0604020202020204" pitchFamily="34" charset="0"/>
                          <a:cs typeface="Arial" panose="020B0604020202020204" pitchFamily="34" charset="0"/>
                        </a:rPr>
                        <a:t>ECOG PS 0 (n = 288)</a:t>
                      </a:r>
                    </a:p>
                    <a:p>
                      <a:pPr marL="228600" indent="-228600"/>
                      <a:r>
                        <a:rPr lang="en-US" sz="1200" b="0" baseline="0">
                          <a:solidFill>
                            <a:schemeClr val="tx1"/>
                          </a:solidFill>
                          <a:latin typeface="Arial" panose="020B0604020202020204" pitchFamily="34" charset="0"/>
                          <a:cs typeface="Arial" panose="020B0604020202020204" pitchFamily="34" charset="0"/>
                        </a:rPr>
                        <a:t>ECOG PS 1 (n = 173)</a:t>
                      </a:r>
                    </a:p>
                  </a:txBody>
                  <a:tcPr marL="180000" marR="68580" marT="0" marB="0" anchor="ctr">
                    <a:lnL w="12700" cap="flat" cmpd="sng" algn="ctr">
                      <a:no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sz="1200" b="0">
                          <a:solidFill>
                            <a:schemeClr val="tx1"/>
                          </a:solidFill>
                          <a:latin typeface="Arial" panose="020B0604020202020204" pitchFamily="34" charset="0"/>
                          <a:cs typeface="Arial" panose="020B0604020202020204" pitchFamily="34" charset="0"/>
                        </a:rPr>
                        <a:t>NR </a:t>
                      </a:r>
                    </a:p>
                    <a:p>
                      <a:pPr algn="ctr"/>
                      <a:r>
                        <a:rPr lang="en-US" sz="1200" b="0">
                          <a:solidFill>
                            <a:schemeClr val="tx1"/>
                          </a:solidFill>
                          <a:latin typeface="Arial" panose="020B0604020202020204" pitchFamily="34" charset="0"/>
                          <a:cs typeface="Arial" panose="020B0604020202020204" pitchFamily="34" charset="0"/>
                        </a:rPr>
                        <a:t>29.0</a:t>
                      </a:r>
                    </a:p>
                  </a:txBody>
                  <a:tcPr marL="68580" marR="68580"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sz="1200" b="0">
                          <a:solidFill>
                            <a:schemeClr val="tx1"/>
                          </a:solidFill>
                          <a:latin typeface="Arial" panose="020B0604020202020204" pitchFamily="34" charset="0"/>
                          <a:cs typeface="Arial" panose="020B0604020202020204" pitchFamily="34" charset="0"/>
                        </a:rPr>
                        <a:t>20.1</a:t>
                      </a:r>
                    </a:p>
                    <a:p>
                      <a:pPr algn="ctr"/>
                      <a:r>
                        <a:rPr lang="en-US" sz="1200" b="0">
                          <a:solidFill>
                            <a:schemeClr val="tx1"/>
                          </a:solidFill>
                          <a:latin typeface="Arial" panose="020B0604020202020204" pitchFamily="34" charset="0"/>
                          <a:cs typeface="Arial" panose="020B0604020202020204" pitchFamily="34" charset="0"/>
                        </a:rPr>
                        <a:t>17.3</a:t>
                      </a:r>
                    </a:p>
                  </a:txBody>
                  <a:tcPr marL="68580" marR="68580" marT="0" marB="0" anchor="ctr">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lang="en-US" sz="1200" b="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sz="1200" b="0">
                          <a:solidFill>
                            <a:schemeClr val="tx1"/>
                          </a:solidFill>
                          <a:latin typeface="Arial" panose="020B0604020202020204" pitchFamily="34" charset="0"/>
                          <a:cs typeface="Arial" panose="020B0604020202020204" pitchFamily="34" charset="0"/>
                        </a:rPr>
                        <a:t>0.57</a:t>
                      </a:r>
                    </a:p>
                    <a:p>
                      <a:pPr algn="ctr"/>
                      <a:r>
                        <a:rPr lang="en-US" sz="1200" b="0">
                          <a:solidFill>
                            <a:schemeClr val="tx1"/>
                          </a:solidFill>
                          <a:latin typeface="Arial" panose="020B0604020202020204" pitchFamily="34" charset="0"/>
                          <a:cs typeface="Arial" panose="020B0604020202020204" pitchFamily="34" charset="0"/>
                        </a:rPr>
                        <a:t>0.61</a:t>
                      </a: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8520587"/>
                  </a:ext>
                </a:extLst>
              </a:tr>
              <a:tr h="365760">
                <a:tc>
                  <a:txBody>
                    <a:bodyPr/>
                    <a:lstStyle/>
                    <a:p>
                      <a:pPr marL="228600" indent="-228600"/>
                      <a:r>
                        <a:rPr lang="en-US" sz="1200" b="0" baseline="0">
                          <a:solidFill>
                            <a:schemeClr val="tx1"/>
                          </a:solidFill>
                          <a:latin typeface="Arial" panose="020B0604020202020204" pitchFamily="34" charset="0"/>
                          <a:cs typeface="Arial" panose="020B0604020202020204" pitchFamily="34" charset="0"/>
                        </a:rPr>
                        <a:t>Stage II (n = 162)</a:t>
                      </a:r>
                    </a:p>
                    <a:p>
                      <a:pPr marL="228600" indent="-228600"/>
                      <a:r>
                        <a:rPr lang="en-US" sz="1200" b="0" baseline="0">
                          <a:solidFill>
                            <a:schemeClr val="tx1"/>
                          </a:solidFill>
                          <a:latin typeface="Arial" panose="020B0604020202020204" pitchFamily="34" charset="0"/>
                          <a:cs typeface="Arial" panose="020B0604020202020204" pitchFamily="34" charset="0"/>
                        </a:rPr>
                        <a:t>Stage III (n = 297)</a:t>
                      </a:r>
                    </a:p>
                  </a:txBody>
                  <a:tcPr marL="180000" marR="68580" marT="0" marB="0" anchor="ctr">
                    <a:lnL w="28575" cap="flat" cmpd="sng" algn="ctr">
                      <a:noFill/>
                      <a:prstDash val="solid"/>
                      <a:round/>
                      <a:headEnd type="none" w="med" len="med"/>
                      <a:tailEnd type="none" w="med" len="med"/>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NR </a:t>
                      </a:r>
                    </a:p>
                    <a:p>
                      <a:pPr algn="ctr"/>
                      <a:r>
                        <a:rPr lang="en-US" sz="1200" b="0">
                          <a:solidFill>
                            <a:schemeClr val="tx1"/>
                          </a:solidFill>
                          <a:latin typeface="Arial" panose="020B0604020202020204" pitchFamily="34" charset="0"/>
                          <a:cs typeface="Arial" panose="020B0604020202020204" pitchFamily="34" charset="0"/>
                        </a:rPr>
                        <a:t>30.2</a:t>
                      </a:r>
                    </a:p>
                  </a:txBody>
                  <a:tcPr marL="68580" marR="68580"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NR</a:t>
                      </a:r>
                    </a:p>
                    <a:p>
                      <a:pPr algn="ctr"/>
                      <a:r>
                        <a:rPr lang="en-US" sz="1200" b="0">
                          <a:solidFill>
                            <a:schemeClr val="tx1"/>
                          </a:solidFill>
                          <a:latin typeface="Arial" panose="020B0604020202020204" pitchFamily="34" charset="0"/>
                          <a:cs typeface="Arial" panose="020B0604020202020204" pitchFamily="34" charset="0"/>
                        </a:rPr>
                        <a:t>13.4</a:t>
                      </a:r>
                    </a:p>
                  </a:txBody>
                  <a:tcPr marL="68580" marR="68580" marT="0" marB="0" anchor="ctr">
                    <a:lnL>
                      <a:noFill/>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200" b="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0.81</a:t>
                      </a:r>
                    </a:p>
                    <a:p>
                      <a:pPr algn="ctr"/>
                      <a:r>
                        <a:rPr lang="en-US" sz="1200" b="0">
                          <a:solidFill>
                            <a:schemeClr val="tx1"/>
                          </a:solidFill>
                          <a:latin typeface="Arial" panose="020B0604020202020204" pitchFamily="34" charset="0"/>
                          <a:cs typeface="Arial" panose="020B0604020202020204" pitchFamily="34" charset="0"/>
                        </a:rPr>
                        <a:t>0.51</a:t>
                      </a:r>
                    </a:p>
                  </a:txBody>
                  <a:tcPr marL="68580" marR="6858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15269370"/>
                  </a:ext>
                </a:extLst>
              </a:tr>
              <a:tr h="365760">
                <a:tc>
                  <a:txBody>
                    <a:bodyPr/>
                    <a:lstStyle/>
                    <a:p>
                      <a:pPr marL="228600" indent="-228600"/>
                      <a:r>
                        <a:rPr lang="en-US" sz="1200" b="0" baseline="0">
                          <a:solidFill>
                            <a:schemeClr val="tx1"/>
                          </a:solidFill>
                          <a:latin typeface="Arial" panose="020B0604020202020204" pitchFamily="34" charset="0"/>
                          <a:cs typeface="Arial" panose="020B0604020202020204" pitchFamily="34" charset="0"/>
                        </a:rPr>
                        <a:t>Squamous (n = 234)</a:t>
                      </a:r>
                    </a:p>
                    <a:p>
                      <a:pPr marL="228600" indent="-228600"/>
                      <a:r>
                        <a:rPr lang="en-US" sz="1200" b="0" baseline="0">
                          <a:solidFill>
                            <a:schemeClr val="tx1"/>
                          </a:solidFill>
                          <a:latin typeface="Arial" panose="020B0604020202020204" pitchFamily="34" charset="0"/>
                          <a:cs typeface="Arial" panose="020B0604020202020204" pitchFamily="34" charset="0"/>
                        </a:rPr>
                        <a:t>Non-squamous (n = 227)</a:t>
                      </a:r>
                    </a:p>
                  </a:txBody>
                  <a:tcPr marL="180000" marR="68580" marT="0" marB="0" anchor="ctr">
                    <a:lnL w="28575" cap="flat" cmpd="sng" algn="ctr">
                      <a:noFill/>
                      <a:prstDash val="solid"/>
                      <a:round/>
                      <a:headEnd type="none" w="med" len="med"/>
                      <a:tailEnd type="none" w="med" len="med"/>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NR</a:t>
                      </a:r>
                    </a:p>
                    <a:p>
                      <a:pPr algn="ctr"/>
                      <a:r>
                        <a:rPr lang="en-US" sz="1200" b="0">
                          <a:solidFill>
                            <a:schemeClr val="tx1"/>
                          </a:solidFill>
                          <a:latin typeface="Arial" panose="020B0604020202020204" pitchFamily="34" charset="0"/>
                          <a:cs typeface="Arial" panose="020B0604020202020204" pitchFamily="34" charset="0"/>
                        </a:rPr>
                        <a:t>28.9</a:t>
                      </a:r>
                    </a:p>
                  </a:txBody>
                  <a:tcPr marL="68580" marR="68580"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17.0</a:t>
                      </a:r>
                    </a:p>
                    <a:p>
                      <a:pPr algn="ctr"/>
                      <a:r>
                        <a:rPr lang="en-US" sz="1200" b="0">
                          <a:solidFill>
                            <a:schemeClr val="tx1"/>
                          </a:solidFill>
                          <a:latin typeface="Arial" panose="020B0604020202020204" pitchFamily="34" charset="0"/>
                          <a:cs typeface="Arial" panose="020B0604020202020204" pitchFamily="34" charset="0"/>
                        </a:rPr>
                        <a:t>18.4</a:t>
                      </a:r>
                    </a:p>
                  </a:txBody>
                  <a:tcPr marL="68580" marR="68580" marT="0" marB="0" anchor="ctr">
                    <a:lnL>
                      <a:noFill/>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200" b="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0.46</a:t>
                      </a:r>
                    </a:p>
                    <a:p>
                      <a:pPr algn="ctr"/>
                      <a:r>
                        <a:rPr lang="en-US" sz="1200" b="0">
                          <a:solidFill>
                            <a:schemeClr val="tx1"/>
                          </a:solidFill>
                          <a:latin typeface="Arial" panose="020B0604020202020204" pitchFamily="34" charset="0"/>
                          <a:cs typeface="Arial" panose="020B0604020202020204" pitchFamily="34" charset="0"/>
                        </a:rPr>
                        <a:t>0.72</a:t>
                      </a:r>
                    </a:p>
                  </a:txBody>
                  <a:tcPr marL="68580" marR="6858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97874563"/>
                  </a:ext>
                </a:extLst>
              </a:tr>
              <a:tr h="365760">
                <a:tc>
                  <a:txBody>
                    <a:bodyPr/>
                    <a:lstStyle/>
                    <a:p>
                      <a:pPr marL="344488" indent="-344488"/>
                      <a:r>
                        <a:rPr lang="en-US" sz="1200" b="0">
                          <a:solidFill>
                            <a:schemeClr val="tx1"/>
                          </a:solidFill>
                          <a:latin typeface="Arial" panose="020B0604020202020204" pitchFamily="34" charset="0"/>
                          <a:cs typeface="Arial" panose="020B0604020202020204" pitchFamily="34" charset="0"/>
                        </a:rPr>
                        <a:t>Current/former smoker (n = 417)</a:t>
                      </a:r>
                    </a:p>
                    <a:p>
                      <a:pPr marL="344488" indent="-344488"/>
                      <a:r>
                        <a:rPr lang="en-US" sz="1200" b="0">
                          <a:solidFill>
                            <a:schemeClr val="tx1"/>
                          </a:solidFill>
                          <a:latin typeface="Arial" panose="020B0604020202020204" pitchFamily="34" charset="0"/>
                          <a:cs typeface="Arial" panose="020B0604020202020204" pitchFamily="34" charset="0"/>
                        </a:rPr>
                        <a:t>Never smoker (n = 44)</a:t>
                      </a:r>
                    </a:p>
                  </a:txBody>
                  <a:tcPr marL="180000" marR="68580" marT="0" marB="0" anchor="ctr">
                    <a:lnL w="12700" cap="flat" cmpd="sng" algn="ctr">
                      <a:noFill/>
                      <a:prstDash val="solid"/>
                      <a:round/>
                      <a:headEnd type="none" w="med" len="med"/>
                      <a:tailEnd type="none" w="med" len="med"/>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NR</a:t>
                      </a:r>
                    </a:p>
                    <a:p>
                      <a:pPr algn="ctr"/>
                      <a:r>
                        <a:rPr lang="en-US" sz="1200" b="0">
                          <a:solidFill>
                            <a:schemeClr val="tx1"/>
                          </a:solidFill>
                          <a:latin typeface="Arial" panose="020B0604020202020204" pitchFamily="34" charset="0"/>
                          <a:cs typeface="Arial" panose="020B0604020202020204" pitchFamily="34" charset="0"/>
                        </a:rPr>
                        <a:t>19.7</a:t>
                      </a:r>
                    </a:p>
                  </a:txBody>
                  <a:tcPr marL="68580" marR="68580"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17.0</a:t>
                      </a:r>
                    </a:p>
                    <a:p>
                      <a:pPr algn="ctr"/>
                      <a:r>
                        <a:rPr lang="en-US" sz="1200" b="0">
                          <a:solidFill>
                            <a:schemeClr val="tx1"/>
                          </a:solidFill>
                          <a:latin typeface="Arial" panose="020B0604020202020204" pitchFamily="34" charset="0"/>
                          <a:cs typeface="Arial" panose="020B0604020202020204" pitchFamily="34" charset="0"/>
                        </a:rPr>
                        <a:t>25.0</a:t>
                      </a:r>
                    </a:p>
                  </a:txBody>
                  <a:tcPr marL="68580" marR="68580" marT="0" marB="0" anchor="ctr">
                    <a:lnL>
                      <a:noFill/>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200" b="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0.54</a:t>
                      </a:r>
                    </a:p>
                    <a:p>
                      <a:pPr algn="ctr"/>
                      <a:r>
                        <a:rPr lang="en-US" sz="1200" b="0">
                          <a:solidFill>
                            <a:schemeClr val="tx1"/>
                          </a:solidFill>
                          <a:latin typeface="Arial" panose="020B0604020202020204" pitchFamily="34" charset="0"/>
                          <a:cs typeface="Arial" panose="020B0604020202020204" pitchFamily="34" charset="0"/>
                        </a:rPr>
                        <a:t>1.32</a:t>
                      </a: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79097006"/>
                  </a:ext>
                </a:extLst>
              </a:tr>
              <a:tr h="365760">
                <a:tc>
                  <a:txBody>
                    <a:bodyPr/>
                    <a:lstStyle/>
                    <a:p>
                      <a:pPr marL="231775" marR="0" lvl="0" indent="-231775"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PD-L1 &lt; 1% (n = 186)</a:t>
                      </a:r>
                      <a:r>
                        <a:rPr lang="en-US" sz="1200" b="0" baseline="30000">
                          <a:solidFill>
                            <a:schemeClr val="tx1"/>
                          </a:solidFill>
                          <a:latin typeface="Arial" panose="020B0604020202020204" pitchFamily="34" charset="0"/>
                          <a:cs typeface="Arial" panose="020B0604020202020204" pitchFamily="34" charset="0"/>
                        </a:rPr>
                        <a:t>b</a:t>
                      </a:r>
                      <a:endParaRPr lang="en-US" sz="1200" b="0">
                        <a:solidFill>
                          <a:schemeClr val="tx1"/>
                        </a:solidFill>
                        <a:latin typeface="Arial" panose="020B0604020202020204" pitchFamily="34" charset="0"/>
                        <a:cs typeface="Arial" panose="020B0604020202020204" pitchFamily="34" charset="0"/>
                      </a:endParaRPr>
                    </a:p>
                    <a:p>
                      <a:pPr marL="231775" marR="0" lvl="0" indent="-231775"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PD-L1 ≥ 1% (n = 256)</a:t>
                      </a:r>
                      <a:r>
                        <a:rPr lang="en-US" sz="1200" b="0" baseline="30000">
                          <a:solidFill>
                            <a:schemeClr val="tx1"/>
                          </a:solidFill>
                          <a:latin typeface="Arial" panose="020B0604020202020204" pitchFamily="34" charset="0"/>
                          <a:cs typeface="Arial" panose="020B0604020202020204" pitchFamily="34" charset="0"/>
                        </a:rPr>
                        <a:t>b</a:t>
                      </a:r>
                      <a:endParaRPr lang="en-US" sz="1200" b="0">
                        <a:solidFill>
                          <a:schemeClr val="tx1"/>
                        </a:solidFill>
                        <a:latin typeface="Arial" panose="020B0604020202020204" pitchFamily="34" charset="0"/>
                        <a:cs typeface="Arial" panose="020B0604020202020204" pitchFamily="34" charset="0"/>
                      </a:endParaRPr>
                    </a:p>
                  </a:txBody>
                  <a:tcPr marL="180000" marR="68580" marT="0" marB="0" anchor="ctr">
                    <a:lnL w="3175" cap="flat" cmpd="sng" algn="ctr">
                      <a:noFill/>
                      <a:prstDash val="solid"/>
                      <a:round/>
                      <a:headEnd type="none" w="med" len="med"/>
                      <a:tailEnd type="none" w="med" len="med"/>
                    </a:lnL>
                    <a:lnR>
                      <a:noFill/>
                    </a:lnR>
                    <a:lnT w="952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29.0</a:t>
                      </a:r>
                    </a:p>
                    <a:p>
                      <a:pPr algn="ctr"/>
                      <a:r>
                        <a:rPr lang="en-US" sz="1200" b="0">
                          <a:solidFill>
                            <a:schemeClr val="tx1"/>
                          </a:solidFill>
                          <a:latin typeface="Arial" panose="020B0604020202020204" pitchFamily="34" charset="0"/>
                          <a:cs typeface="Arial" panose="020B0604020202020204" pitchFamily="34" charset="0"/>
                        </a:rPr>
                        <a:t>NR</a:t>
                      </a:r>
                    </a:p>
                  </a:txBody>
                  <a:tcPr marL="68580" marR="68580" marT="0" marB="0" anchor="ctr">
                    <a:lnL>
                      <a:noFill/>
                    </a:lnL>
                    <a:lnR>
                      <a:noFill/>
                    </a:lnR>
                    <a:lnT w="952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19.8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15.8</a:t>
                      </a:r>
                    </a:p>
                  </a:txBody>
                  <a:tcPr marL="68580" marR="68580" marT="0" marB="0" anchor="ctr">
                    <a:lnL>
                      <a:noFill/>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200" b="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0.73</a:t>
                      </a:r>
                    </a:p>
                    <a:p>
                      <a:pPr algn="ctr"/>
                      <a:r>
                        <a:rPr lang="en-US" sz="1200" b="0">
                          <a:solidFill>
                            <a:schemeClr val="tx1"/>
                          </a:solidFill>
                          <a:latin typeface="Arial" panose="020B0604020202020204" pitchFamily="34" charset="0"/>
                          <a:cs typeface="Arial" panose="020B0604020202020204" pitchFamily="34" charset="0"/>
                        </a:rPr>
                        <a:t>0.52</a:t>
                      </a:r>
                    </a:p>
                  </a:txBody>
                  <a:tcPr marL="68580" marR="68580" marT="0" marB="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13601069"/>
                  </a:ext>
                </a:extLst>
              </a:tr>
              <a:tr h="365760">
                <a:tc>
                  <a:txBody>
                    <a:bodyPr/>
                    <a:lstStyle/>
                    <a:p>
                      <a:pPr marL="231775" marR="0" lvl="0" indent="-231775"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PD-L1 1–49% (n = 159)</a:t>
                      </a:r>
                      <a:r>
                        <a:rPr lang="en-US" sz="1200" b="0" baseline="30000">
                          <a:solidFill>
                            <a:schemeClr val="tx1"/>
                          </a:solidFill>
                          <a:latin typeface="Arial" panose="020B0604020202020204" pitchFamily="34" charset="0"/>
                          <a:cs typeface="Arial" panose="020B0604020202020204" pitchFamily="34" charset="0"/>
                        </a:rPr>
                        <a:t>b</a:t>
                      </a:r>
                      <a:endParaRPr lang="en-US" sz="1200" b="0">
                        <a:solidFill>
                          <a:schemeClr val="tx1"/>
                        </a:solidFill>
                        <a:latin typeface="Arial" panose="020B0604020202020204" pitchFamily="34" charset="0"/>
                        <a:cs typeface="Arial" panose="020B0604020202020204" pitchFamily="34" charset="0"/>
                      </a:endParaRPr>
                    </a:p>
                    <a:p>
                      <a:pPr marL="231775" marR="0" lvl="0" indent="-231775"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PD-L1 ≥ 50% (n = 97)</a:t>
                      </a:r>
                      <a:r>
                        <a:rPr lang="en-US" sz="1200" b="0" baseline="30000">
                          <a:solidFill>
                            <a:schemeClr val="tx1"/>
                          </a:solidFill>
                          <a:latin typeface="Arial" panose="020B0604020202020204" pitchFamily="34" charset="0"/>
                          <a:cs typeface="Arial" panose="020B0604020202020204" pitchFamily="34" charset="0"/>
                        </a:rPr>
                        <a:t>b</a:t>
                      </a:r>
                      <a:endParaRPr lang="en-US" sz="1200" b="0">
                        <a:solidFill>
                          <a:schemeClr val="tx1"/>
                        </a:solidFill>
                        <a:latin typeface="Arial" panose="020B0604020202020204" pitchFamily="34" charset="0"/>
                        <a:cs typeface="Arial" panose="020B0604020202020204" pitchFamily="34" charset="0"/>
                      </a:endParaRPr>
                    </a:p>
                  </a:txBody>
                  <a:tcPr marL="180000" marR="68580" marT="0" marB="0" anchor="ctr">
                    <a:lnL w="3175" cap="flat" cmpd="sng" algn="ctr">
                      <a:noFill/>
                      <a:prstDash val="solid"/>
                      <a:round/>
                      <a:headEnd type="none" w="med" len="med"/>
                      <a:tailEnd type="none" w="med" len="med"/>
                    </a:lnL>
                    <a:lnR>
                      <a:noFill/>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30.2</a:t>
                      </a:r>
                    </a:p>
                    <a:p>
                      <a:pPr algn="ctr"/>
                      <a:r>
                        <a:rPr lang="en-US" sz="1200" b="0">
                          <a:solidFill>
                            <a:schemeClr val="tx1"/>
                          </a:solidFill>
                          <a:latin typeface="Arial" panose="020B0604020202020204" pitchFamily="34" charset="0"/>
                          <a:cs typeface="Arial" panose="020B0604020202020204" pitchFamily="34" charset="0"/>
                        </a:rPr>
                        <a:t>NR</a:t>
                      </a:r>
                    </a:p>
                  </a:txBody>
                  <a:tcPr marL="68580" marR="68580" marT="0" marB="0" anchor="ctr">
                    <a:lnL>
                      <a:noFill/>
                    </a:lnL>
                    <a:lnR>
                      <a:noFill/>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28.1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8.0</a:t>
                      </a:r>
                    </a:p>
                  </a:txBody>
                  <a:tcPr marL="68580" marR="68580" marT="0" marB="0" anchor="ctr">
                    <a:lnL>
                      <a:noFill/>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200" b="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0.76</a:t>
                      </a:r>
                    </a:p>
                    <a:p>
                      <a:pPr algn="ctr"/>
                      <a:r>
                        <a:rPr lang="en-US" sz="1200" b="0">
                          <a:solidFill>
                            <a:schemeClr val="tx1"/>
                          </a:solidFill>
                          <a:latin typeface="Arial" panose="020B0604020202020204" pitchFamily="34" charset="0"/>
                          <a:cs typeface="Arial" panose="020B0604020202020204" pitchFamily="34" charset="0"/>
                        </a:rPr>
                        <a:t>0.26</a:t>
                      </a:r>
                    </a:p>
                  </a:txBody>
                  <a:tcPr marL="68580" marR="68580" marT="0" marB="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59957666"/>
                  </a:ext>
                </a:extLst>
              </a:tr>
              <a:tr h="36576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Cisplatin (n = 97)</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Carboplatin (n = 347)</a:t>
                      </a:r>
                    </a:p>
                  </a:txBody>
                  <a:tcPr marL="180000" marR="68580" marT="0" marB="0" anchor="ctr">
                    <a:lnL w="12700" cap="flat" cmpd="sng" algn="ctr">
                      <a:noFill/>
                      <a:prstDash val="solid"/>
                      <a:round/>
                      <a:headEnd type="none" w="med" len="med"/>
                      <a:tailEnd type="none" w="med" len="med"/>
                    </a:lnL>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27.0</a:t>
                      </a:r>
                    </a:p>
                    <a:p>
                      <a:pPr algn="ctr"/>
                      <a:r>
                        <a:rPr lang="en-US" sz="1200" b="0">
                          <a:solidFill>
                            <a:schemeClr val="tx1"/>
                          </a:solidFill>
                          <a:latin typeface="Arial" panose="020B0604020202020204" pitchFamily="34" charset="0"/>
                          <a:cs typeface="Arial" panose="020B0604020202020204" pitchFamily="34" charset="0"/>
                        </a:rPr>
                        <a:t>NR</a:t>
                      </a:r>
                    </a:p>
                  </a:txBody>
                  <a:tcPr marL="68580" marR="68580" marT="0" marB="0" anchor="ct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15.8</a:t>
                      </a:r>
                    </a:p>
                    <a:p>
                      <a:pPr algn="ctr"/>
                      <a:r>
                        <a:rPr lang="en-US" sz="1200" b="0">
                          <a:solidFill>
                            <a:schemeClr val="tx1"/>
                          </a:solidFill>
                          <a:latin typeface="Arial" panose="020B0604020202020204" pitchFamily="34" charset="0"/>
                          <a:cs typeface="Arial" panose="020B0604020202020204" pitchFamily="34" charset="0"/>
                        </a:rPr>
                        <a:t>17.3</a:t>
                      </a:r>
                    </a:p>
                  </a:txBody>
                  <a:tcPr marL="68580" marR="68580" marT="0" marB="0" anchor="ctr">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200" b="0">
                        <a:solidFill>
                          <a:schemeClr val="tx1"/>
                        </a:solidFill>
                        <a:latin typeface="Arial" panose="020B060402020202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0.61</a:t>
                      </a:r>
                    </a:p>
                    <a:p>
                      <a:pPr algn="ctr"/>
                      <a:r>
                        <a:rPr lang="en-US" sz="1200" b="0">
                          <a:solidFill>
                            <a:schemeClr val="tx1"/>
                          </a:solidFill>
                          <a:latin typeface="Arial" panose="020B0604020202020204" pitchFamily="34" charset="0"/>
                          <a:cs typeface="Arial" panose="020B0604020202020204" pitchFamily="34" charset="0"/>
                        </a:rPr>
                        <a:t>0.53</a:t>
                      </a: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2842016"/>
                  </a:ext>
                </a:extLst>
              </a:tr>
            </a:tbl>
          </a:graphicData>
        </a:graphic>
      </p:graphicFrame>
      <p:sp>
        <p:nvSpPr>
          <p:cNvPr id="14" name="TextBox 13">
            <a:extLst>
              <a:ext uri="{FF2B5EF4-FFF2-40B4-BE49-F238E27FC236}">
                <a16:creationId xmlns:a16="http://schemas.microsoft.com/office/drawing/2014/main" id="{4D0ACE5C-3660-DEB7-71A4-5E154C1FA7C6}"/>
              </a:ext>
            </a:extLst>
          </p:cNvPr>
          <p:cNvSpPr txBox="1"/>
          <p:nvPr/>
        </p:nvSpPr>
        <p:spPr>
          <a:xfrm>
            <a:off x="6556192" y="6257317"/>
            <a:ext cx="3927655" cy="203435"/>
          </a:xfrm>
          <a:prstGeom prst="rect">
            <a:avLst/>
          </a:prstGeom>
          <a:noFill/>
        </p:spPr>
        <p:txBody>
          <a:bodyPr wrap="square" lIns="0" tIns="0" rIns="0" bIns="0" rtlCol="0" anchor="ctr" anchorCtr="0">
            <a:noAutofit/>
          </a:bodyPr>
          <a:lstStyle/>
          <a:p>
            <a:pPr defTabSz="1219140">
              <a:defRPr/>
            </a:pPr>
            <a:r>
              <a:rPr lang="en-US" sz="1300" b="1">
                <a:solidFill>
                  <a:srgbClr val="097789"/>
                </a:solidFill>
                <a:latin typeface="Arial" panose="020B0604020202020204" pitchFamily="34" charset="0"/>
                <a:cs typeface="Arial" panose="020B0604020202020204" pitchFamily="34" charset="0"/>
              </a:rPr>
              <a:t>Favors NIVO + chemo/NIVO</a:t>
            </a:r>
          </a:p>
        </p:txBody>
      </p:sp>
      <p:grpSp>
        <p:nvGrpSpPr>
          <p:cNvPr id="144" name="Group 143">
            <a:extLst>
              <a:ext uri="{FF2B5EF4-FFF2-40B4-BE49-F238E27FC236}">
                <a16:creationId xmlns:a16="http://schemas.microsoft.com/office/drawing/2014/main" id="{A5C4F00D-E317-4119-E864-E40F784A9296}"/>
              </a:ext>
            </a:extLst>
          </p:cNvPr>
          <p:cNvGrpSpPr/>
          <p:nvPr/>
        </p:nvGrpSpPr>
        <p:grpSpPr>
          <a:xfrm>
            <a:off x="6796620" y="2011260"/>
            <a:ext cx="4038099" cy="4395165"/>
            <a:chOff x="6393022" y="1435179"/>
            <a:chExt cx="4038099" cy="4395165"/>
          </a:xfrm>
        </p:grpSpPr>
        <p:sp>
          <p:nvSpPr>
            <p:cNvPr id="6" name="TextBox 5">
              <a:extLst>
                <a:ext uri="{FF2B5EF4-FFF2-40B4-BE49-F238E27FC236}">
                  <a16:creationId xmlns:a16="http://schemas.microsoft.com/office/drawing/2014/main" id="{CB3DE5B0-9E45-D889-536E-EA04FA4239BE}"/>
                </a:ext>
              </a:extLst>
            </p:cNvPr>
            <p:cNvSpPr txBox="1"/>
            <p:nvPr/>
          </p:nvSpPr>
          <p:spPr>
            <a:xfrm>
              <a:off x="6393022" y="5392518"/>
              <a:ext cx="558166" cy="276999"/>
            </a:xfrm>
            <a:prstGeom prst="rect">
              <a:avLst/>
            </a:prstGeom>
            <a:noFill/>
          </p:spPr>
          <p:txBody>
            <a:bodyPr wrap="none" rtlCol="0">
              <a:spAutoFit/>
            </a:bodyPr>
            <a:lstStyle/>
            <a:p>
              <a:pPr algn="ctr"/>
              <a:r>
                <a:rPr lang="en-US" sz="1200" b="1">
                  <a:ln/>
                  <a:solidFill>
                    <a:srgbClr val="433F3F"/>
                  </a:solidFill>
                  <a:latin typeface="+mj-lt"/>
                  <a:sym typeface="TrebuchetMS"/>
                  <a:rtl val="0"/>
                </a:rPr>
                <a:t>0.125</a:t>
              </a:r>
            </a:p>
          </p:txBody>
        </p:sp>
        <p:sp>
          <p:nvSpPr>
            <p:cNvPr id="7" name="TextBox 6">
              <a:extLst>
                <a:ext uri="{FF2B5EF4-FFF2-40B4-BE49-F238E27FC236}">
                  <a16:creationId xmlns:a16="http://schemas.microsoft.com/office/drawing/2014/main" id="{1F077F4A-07AA-8325-1EED-D6B4E31B1964}"/>
                </a:ext>
              </a:extLst>
            </p:cNvPr>
            <p:cNvSpPr txBox="1"/>
            <p:nvPr/>
          </p:nvSpPr>
          <p:spPr>
            <a:xfrm>
              <a:off x="7748667" y="5392399"/>
              <a:ext cx="391454" cy="276999"/>
            </a:xfrm>
            <a:prstGeom prst="rect">
              <a:avLst/>
            </a:prstGeom>
            <a:noFill/>
          </p:spPr>
          <p:txBody>
            <a:bodyPr wrap="none" rtlCol="0">
              <a:spAutoFit/>
            </a:bodyPr>
            <a:lstStyle/>
            <a:p>
              <a:pPr algn="ctr"/>
              <a:r>
                <a:rPr lang="en-US" sz="1200" b="1">
                  <a:ln/>
                  <a:solidFill>
                    <a:srgbClr val="433F3F"/>
                  </a:solidFill>
                  <a:latin typeface="+mj-lt"/>
                  <a:sym typeface="TrebuchetMS"/>
                  <a:rtl val="0"/>
                </a:rPr>
                <a:t>0.5</a:t>
              </a:r>
            </a:p>
          </p:txBody>
        </p:sp>
        <p:sp>
          <p:nvSpPr>
            <p:cNvPr id="8" name="TextBox 7">
              <a:extLst>
                <a:ext uri="{FF2B5EF4-FFF2-40B4-BE49-F238E27FC236}">
                  <a16:creationId xmlns:a16="http://schemas.microsoft.com/office/drawing/2014/main" id="{B1B6CA30-44AB-04FF-A3C5-160B3FF1B129}"/>
                </a:ext>
              </a:extLst>
            </p:cNvPr>
            <p:cNvSpPr txBox="1"/>
            <p:nvPr/>
          </p:nvSpPr>
          <p:spPr>
            <a:xfrm>
              <a:off x="9719397" y="5392399"/>
              <a:ext cx="268022" cy="276999"/>
            </a:xfrm>
            <a:prstGeom prst="rect">
              <a:avLst/>
            </a:prstGeom>
            <a:noFill/>
          </p:spPr>
          <p:txBody>
            <a:bodyPr wrap="none" rtlCol="0">
              <a:spAutoFit/>
            </a:bodyPr>
            <a:lstStyle/>
            <a:p>
              <a:pPr algn="ctr"/>
              <a:r>
                <a:rPr lang="en-US" sz="1200" b="1">
                  <a:ln/>
                  <a:solidFill>
                    <a:srgbClr val="433F3F"/>
                  </a:solidFill>
                  <a:latin typeface="+mj-lt"/>
                  <a:sym typeface="TrebuchetMS"/>
                  <a:rtl val="0"/>
                </a:rPr>
                <a:t>4</a:t>
              </a:r>
            </a:p>
          </p:txBody>
        </p:sp>
        <p:sp>
          <p:nvSpPr>
            <p:cNvPr id="9" name="TextBox 8">
              <a:extLst>
                <a:ext uri="{FF2B5EF4-FFF2-40B4-BE49-F238E27FC236}">
                  <a16:creationId xmlns:a16="http://schemas.microsoft.com/office/drawing/2014/main" id="{685D61F4-0069-BC94-7C92-47FD12449C8B}"/>
                </a:ext>
              </a:extLst>
            </p:cNvPr>
            <p:cNvSpPr txBox="1"/>
            <p:nvPr/>
          </p:nvSpPr>
          <p:spPr>
            <a:xfrm>
              <a:off x="8446998" y="5392518"/>
              <a:ext cx="268022" cy="276999"/>
            </a:xfrm>
            <a:prstGeom prst="rect">
              <a:avLst/>
            </a:prstGeom>
            <a:noFill/>
          </p:spPr>
          <p:txBody>
            <a:bodyPr wrap="none" rtlCol="0">
              <a:spAutoFit/>
            </a:bodyPr>
            <a:lstStyle/>
            <a:p>
              <a:pPr algn="ctr"/>
              <a:r>
                <a:rPr lang="en-US" sz="1200" b="1">
                  <a:ln/>
                  <a:solidFill>
                    <a:srgbClr val="433F3F"/>
                  </a:solidFill>
                  <a:latin typeface="+mj-lt"/>
                  <a:sym typeface="TrebuchetMS"/>
                  <a:rtl val="0"/>
                </a:rPr>
                <a:t>1</a:t>
              </a:r>
            </a:p>
          </p:txBody>
        </p:sp>
        <p:sp>
          <p:nvSpPr>
            <p:cNvPr id="10" name="TextBox 9">
              <a:extLst>
                <a:ext uri="{FF2B5EF4-FFF2-40B4-BE49-F238E27FC236}">
                  <a16:creationId xmlns:a16="http://schemas.microsoft.com/office/drawing/2014/main" id="{6BCA21D3-F41C-0CB6-A34E-8723F9364544}"/>
                </a:ext>
              </a:extLst>
            </p:cNvPr>
            <p:cNvSpPr txBox="1"/>
            <p:nvPr/>
          </p:nvSpPr>
          <p:spPr>
            <a:xfrm>
              <a:off x="9081278" y="5392518"/>
              <a:ext cx="268022" cy="276999"/>
            </a:xfrm>
            <a:prstGeom prst="rect">
              <a:avLst/>
            </a:prstGeom>
            <a:noFill/>
          </p:spPr>
          <p:txBody>
            <a:bodyPr wrap="none" rtlCol="0">
              <a:spAutoFit/>
            </a:bodyPr>
            <a:lstStyle/>
            <a:p>
              <a:pPr algn="ctr"/>
              <a:r>
                <a:rPr lang="en-US" sz="1200" b="1">
                  <a:ln/>
                  <a:solidFill>
                    <a:srgbClr val="433F3F"/>
                  </a:solidFill>
                  <a:latin typeface="+mj-lt"/>
                  <a:sym typeface="TrebuchetMS"/>
                  <a:rtl val="0"/>
                </a:rPr>
                <a:t>2</a:t>
              </a:r>
            </a:p>
          </p:txBody>
        </p:sp>
        <p:sp>
          <p:nvSpPr>
            <p:cNvPr id="11" name="TextBox 10">
              <a:extLst>
                <a:ext uri="{FF2B5EF4-FFF2-40B4-BE49-F238E27FC236}">
                  <a16:creationId xmlns:a16="http://schemas.microsoft.com/office/drawing/2014/main" id="{DE30B8DB-4886-48C1-2EF0-D00CD5A05C7D}"/>
                </a:ext>
              </a:extLst>
            </p:cNvPr>
            <p:cNvSpPr txBox="1"/>
            <p:nvPr/>
          </p:nvSpPr>
          <p:spPr>
            <a:xfrm>
              <a:off x="7068800" y="5392399"/>
              <a:ext cx="474809" cy="276999"/>
            </a:xfrm>
            <a:prstGeom prst="rect">
              <a:avLst/>
            </a:prstGeom>
            <a:noFill/>
          </p:spPr>
          <p:txBody>
            <a:bodyPr wrap="none" rtlCol="0">
              <a:spAutoFit/>
            </a:bodyPr>
            <a:lstStyle/>
            <a:p>
              <a:pPr algn="ctr"/>
              <a:r>
                <a:rPr lang="en-US" sz="1200" b="1">
                  <a:ln/>
                  <a:solidFill>
                    <a:srgbClr val="433F3F"/>
                  </a:solidFill>
                  <a:latin typeface="+mj-lt"/>
                  <a:sym typeface="TrebuchetMS"/>
                  <a:rtl val="0"/>
                </a:rPr>
                <a:t>0.25</a:t>
              </a:r>
            </a:p>
          </p:txBody>
        </p:sp>
        <p:sp>
          <p:nvSpPr>
            <p:cNvPr id="13" name="TextBox 12">
              <a:extLst>
                <a:ext uri="{FF2B5EF4-FFF2-40B4-BE49-F238E27FC236}">
                  <a16:creationId xmlns:a16="http://schemas.microsoft.com/office/drawing/2014/main" id="{C9E27EB8-91CC-8A61-BBE0-DBF4C40BBAEC}"/>
                </a:ext>
              </a:extLst>
            </p:cNvPr>
            <p:cNvSpPr txBox="1"/>
            <p:nvPr/>
          </p:nvSpPr>
          <p:spPr>
            <a:xfrm>
              <a:off x="8968081" y="5685681"/>
              <a:ext cx="1463040" cy="144663"/>
            </a:xfrm>
            <a:prstGeom prst="rect">
              <a:avLst/>
            </a:prstGeom>
            <a:solidFill>
              <a:srgbClr val="FFFFFF"/>
            </a:solidFill>
          </p:spPr>
          <p:txBody>
            <a:bodyPr wrap="square" lIns="0" tIns="0" rIns="0" bIns="0" rtlCol="0" anchor="ctr" anchorCtr="0">
              <a:noAutofit/>
            </a:bodyPr>
            <a:lstStyle/>
            <a:p>
              <a:pPr algn="ctr" defTabSz="1219140">
                <a:defRPr/>
              </a:pPr>
              <a:r>
                <a:rPr lang="en-US" sz="1300" b="1">
                  <a:solidFill>
                    <a:srgbClr val="A69F9F"/>
                  </a:solidFill>
                  <a:latin typeface="+mj-lt"/>
                </a:rPr>
                <a:t>Favors chemo/</a:t>
              </a:r>
              <a:r>
                <a:rPr lang="en-US" sz="1300" b="1">
                  <a:solidFill>
                    <a:srgbClr val="A69F9F"/>
                  </a:solidFill>
                  <a:latin typeface="Arial" panose="020B0604020202020204" pitchFamily="34" charset="0"/>
                  <a:cs typeface="Arial" panose="020B0604020202020204" pitchFamily="34" charset="0"/>
                </a:rPr>
                <a:t>PBO</a:t>
              </a:r>
            </a:p>
          </p:txBody>
        </p:sp>
        <p:cxnSp>
          <p:nvCxnSpPr>
            <p:cNvPr id="15" name="Straight Arrow Connector 14">
              <a:extLst>
                <a:ext uri="{FF2B5EF4-FFF2-40B4-BE49-F238E27FC236}">
                  <a16:creationId xmlns:a16="http://schemas.microsoft.com/office/drawing/2014/main" id="{072BB077-1BC3-7E82-DDF9-EBE2D3F058DB}"/>
                </a:ext>
              </a:extLst>
            </p:cNvPr>
            <p:cNvCxnSpPr>
              <a:cxnSpLocks/>
            </p:cNvCxnSpPr>
            <p:nvPr/>
          </p:nvCxnSpPr>
          <p:spPr>
            <a:xfrm>
              <a:off x="8344546" y="5766092"/>
              <a:ext cx="470767"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A703B985-FB34-C8C1-F88A-ED93A7F665FF}"/>
                </a:ext>
              </a:extLst>
            </p:cNvPr>
            <p:cNvGrpSpPr/>
            <p:nvPr/>
          </p:nvGrpSpPr>
          <p:grpSpPr>
            <a:xfrm>
              <a:off x="7822523" y="1491702"/>
              <a:ext cx="540119" cy="56926"/>
              <a:chOff x="7820935" y="1600917"/>
              <a:chExt cx="540118" cy="61169"/>
            </a:xfrm>
          </p:grpSpPr>
          <p:sp>
            <p:nvSpPr>
              <p:cNvPr id="17" name="Freeform 10">
                <a:extLst>
                  <a:ext uri="{FF2B5EF4-FFF2-40B4-BE49-F238E27FC236}">
                    <a16:creationId xmlns:a16="http://schemas.microsoft.com/office/drawing/2014/main" id="{AEC86BEA-09D8-6671-6ED5-529B8D0511C7}"/>
                  </a:ext>
                </a:extLst>
              </p:cNvPr>
              <p:cNvSpPr/>
              <p:nvPr/>
            </p:nvSpPr>
            <p:spPr>
              <a:xfrm>
                <a:off x="7820935" y="1631884"/>
                <a:ext cx="540118" cy="12743"/>
              </a:xfrm>
              <a:custGeom>
                <a:avLst/>
                <a:gdLst>
                  <a:gd name="connsiteX0" fmla="*/ 0 w 540118"/>
                  <a:gd name="connsiteY0" fmla="*/ 0 h 12743"/>
                  <a:gd name="connsiteX1" fmla="*/ 540118 w 540118"/>
                  <a:gd name="connsiteY1" fmla="*/ 0 h 12743"/>
                </a:gdLst>
                <a:ahLst/>
                <a:cxnLst>
                  <a:cxn ang="0">
                    <a:pos x="connsiteX0" y="connsiteY0"/>
                  </a:cxn>
                  <a:cxn ang="0">
                    <a:pos x="connsiteX1" y="connsiteY1"/>
                  </a:cxn>
                </a:cxnLst>
                <a:rect l="l" t="t" r="r" b="b"/>
                <a:pathLst>
                  <a:path w="540118" h="12743">
                    <a:moveTo>
                      <a:pt x="0" y="0"/>
                    </a:moveTo>
                    <a:lnTo>
                      <a:pt x="540118" y="0"/>
                    </a:lnTo>
                  </a:path>
                </a:pathLst>
              </a:custGeom>
              <a:ln w="19106" cap="sq">
                <a:solidFill>
                  <a:srgbClr val="595454"/>
                </a:solidFill>
                <a:prstDash val="solid"/>
                <a:round/>
              </a:ln>
            </p:spPr>
            <p:txBody>
              <a:bodyPr rtlCol="0" anchor="ctr"/>
              <a:lstStyle/>
              <a:p>
                <a:endParaRPr lang="en-US" sz="1400">
                  <a:latin typeface="+mj-lt"/>
                </a:endParaRPr>
              </a:p>
            </p:txBody>
          </p:sp>
          <p:grpSp>
            <p:nvGrpSpPr>
              <p:cNvPr id="18" name="Graphic 2">
                <a:extLst>
                  <a:ext uri="{FF2B5EF4-FFF2-40B4-BE49-F238E27FC236}">
                    <a16:creationId xmlns:a16="http://schemas.microsoft.com/office/drawing/2014/main" id="{C8A5B0D6-3ACE-B558-39E4-FDCB2B396645}"/>
                  </a:ext>
                </a:extLst>
              </p:cNvPr>
              <p:cNvGrpSpPr/>
              <p:nvPr/>
            </p:nvGrpSpPr>
            <p:grpSpPr>
              <a:xfrm>
                <a:off x="8061442" y="1600917"/>
                <a:ext cx="61275" cy="61169"/>
                <a:chOff x="8061442" y="1600917"/>
                <a:chExt cx="61275" cy="61169"/>
              </a:xfrm>
            </p:grpSpPr>
            <p:sp>
              <p:nvSpPr>
                <p:cNvPr id="19" name="Freeform 12">
                  <a:extLst>
                    <a:ext uri="{FF2B5EF4-FFF2-40B4-BE49-F238E27FC236}">
                      <a16:creationId xmlns:a16="http://schemas.microsoft.com/office/drawing/2014/main" id="{147B13CD-A852-F569-E4D7-F60340FED59B}"/>
                    </a:ext>
                  </a:extLst>
                </p:cNvPr>
                <p:cNvSpPr/>
                <p:nvPr/>
              </p:nvSpPr>
              <p:spPr>
                <a:xfrm>
                  <a:off x="8061442" y="1600917"/>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20" name="Freeform 13">
                  <a:extLst>
                    <a:ext uri="{FF2B5EF4-FFF2-40B4-BE49-F238E27FC236}">
                      <a16:creationId xmlns:a16="http://schemas.microsoft.com/office/drawing/2014/main" id="{8C5473F8-D4EB-525D-783E-EA159063E071}"/>
                    </a:ext>
                  </a:extLst>
                </p:cNvPr>
                <p:cNvSpPr/>
                <p:nvPr/>
              </p:nvSpPr>
              <p:spPr>
                <a:xfrm>
                  <a:off x="8061442" y="1600917"/>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21" name="Group 20">
              <a:extLst>
                <a:ext uri="{FF2B5EF4-FFF2-40B4-BE49-F238E27FC236}">
                  <a16:creationId xmlns:a16="http://schemas.microsoft.com/office/drawing/2014/main" id="{E7542085-5319-2A23-5F9B-96024FB2C3E7}"/>
                </a:ext>
              </a:extLst>
            </p:cNvPr>
            <p:cNvGrpSpPr/>
            <p:nvPr/>
          </p:nvGrpSpPr>
          <p:grpSpPr>
            <a:xfrm>
              <a:off x="7637420" y="1684561"/>
              <a:ext cx="792752" cy="56926"/>
              <a:chOff x="7635832" y="1815009"/>
              <a:chExt cx="792752" cy="61169"/>
            </a:xfrm>
          </p:grpSpPr>
          <p:sp>
            <p:nvSpPr>
              <p:cNvPr id="22" name="Freeform 15">
                <a:extLst>
                  <a:ext uri="{FF2B5EF4-FFF2-40B4-BE49-F238E27FC236}">
                    <a16:creationId xmlns:a16="http://schemas.microsoft.com/office/drawing/2014/main" id="{6CEB3882-30D7-97D9-A8B5-CEE710ED10EF}"/>
                  </a:ext>
                </a:extLst>
              </p:cNvPr>
              <p:cNvSpPr/>
              <p:nvPr/>
            </p:nvSpPr>
            <p:spPr>
              <a:xfrm>
                <a:off x="7635832" y="1845339"/>
                <a:ext cx="792752" cy="12743"/>
              </a:xfrm>
              <a:custGeom>
                <a:avLst/>
                <a:gdLst>
                  <a:gd name="connsiteX0" fmla="*/ 0 w 792752"/>
                  <a:gd name="connsiteY0" fmla="*/ 0 h 12743"/>
                  <a:gd name="connsiteX1" fmla="*/ 792753 w 792752"/>
                  <a:gd name="connsiteY1" fmla="*/ 0 h 12743"/>
                </a:gdLst>
                <a:ahLst/>
                <a:cxnLst>
                  <a:cxn ang="0">
                    <a:pos x="connsiteX0" y="connsiteY0"/>
                  </a:cxn>
                  <a:cxn ang="0">
                    <a:pos x="connsiteX1" y="connsiteY1"/>
                  </a:cxn>
                </a:cxnLst>
                <a:rect l="l" t="t" r="r" b="b"/>
                <a:pathLst>
                  <a:path w="792752" h="12743">
                    <a:moveTo>
                      <a:pt x="0" y="0"/>
                    </a:moveTo>
                    <a:lnTo>
                      <a:pt x="792753" y="0"/>
                    </a:lnTo>
                  </a:path>
                </a:pathLst>
              </a:custGeom>
              <a:ln w="19106" cap="sq">
                <a:solidFill>
                  <a:srgbClr val="595454"/>
                </a:solidFill>
                <a:prstDash val="solid"/>
                <a:round/>
              </a:ln>
            </p:spPr>
            <p:txBody>
              <a:bodyPr rtlCol="0" anchor="ctr"/>
              <a:lstStyle/>
              <a:p>
                <a:endParaRPr lang="en-US" sz="1400">
                  <a:latin typeface="+mj-lt"/>
                </a:endParaRPr>
              </a:p>
            </p:txBody>
          </p:sp>
          <p:grpSp>
            <p:nvGrpSpPr>
              <p:cNvPr id="23" name="Graphic 2">
                <a:extLst>
                  <a:ext uri="{FF2B5EF4-FFF2-40B4-BE49-F238E27FC236}">
                    <a16:creationId xmlns:a16="http://schemas.microsoft.com/office/drawing/2014/main" id="{74FCC55E-C78F-1B19-19A5-0C7AA75E846A}"/>
                  </a:ext>
                </a:extLst>
              </p:cNvPr>
              <p:cNvGrpSpPr/>
              <p:nvPr/>
            </p:nvGrpSpPr>
            <p:grpSpPr>
              <a:xfrm>
                <a:off x="7997102" y="1815009"/>
                <a:ext cx="61275" cy="61169"/>
                <a:chOff x="7997102" y="1815009"/>
                <a:chExt cx="61275" cy="61169"/>
              </a:xfrm>
            </p:grpSpPr>
            <p:sp>
              <p:nvSpPr>
                <p:cNvPr id="24" name="Freeform 17">
                  <a:extLst>
                    <a:ext uri="{FF2B5EF4-FFF2-40B4-BE49-F238E27FC236}">
                      <a16:creationId xmlns:a16="http://schemas.microsoft.com/office/drawing/2014/main" id="{06347D3F-67A0-6A30-06A6-6967CCF1BD36}"/>
                    </a:ext>
                  </a:extLst>
                </p:cNvPr>
                <p:cNvSpPr/>
                <p:nvPr/>
              </p:nvSpPr>
              <p:spPr>
                <a:xfrm>
                  <a:off x="7997102" y="1815009"/>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25" name="Freeform 18">
                  <a:extLst>
                    <a:ext uri="{FF2B5EF4-FFF2-40B4-BE49-F238E27FC236}">
                      <a16:creationId xmlns:a16="http://schemas.microsoft.com/office/drawing/2014/main" id="{8A37E301-6870-EA7C-0F8F-40FD5D80570F}"/>
                    </a:ext>
                  </a:extLst>
                </p:cNvPr>
                <p:cNvSpPr/>
                <p:nvPr/>
              </p:nvSpPr>
              <p:spPr>
                <a:xfrm>
                  <a:off x="7997102" y="1815009"/>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26" name="Group 25">
              <a:extLst>
                <a:ext uri="{FF2B5EF4-FFF2-40B4-BE49-F238E27FC236}">
                  <a16:creationId xmlns:a16="http://schemas.microsoft.com/office/drawing/2014/main" id="{4FAF1939-56B3-6DCD-F271-C068D6498A76}"/>
                </a:ext>
              </a:extLst>
            </p:cNvPr>
            <p:cNvGrpSpPr/>
            <p:nvPr/>
          </p:nvGrpSpPr>
          <p:grpSpPr>
            <a:xfrm>
              <a:off x="7757420" y="1860984"/>
              <a:ext cx="735817" cy="56926"/>
              <a:chOff x="7755830" y="1989342"/>
              <a:chExt cx="735817" cy="61169"/>
            </a:xfrm>
          </p:grpSpPr>
          <p:sp>
            <p:nvSpPr>
              <p:cNvPr id="27" name="Freeform 20">
                <a:extLst>
                  <a:ext uri="{FF2B5EF4-FFF2-40B4-BE49-F238E27FC236}">
                    <a16:creationId xmlns:a16="http://schemas.microsoft.com/office/drawing/2014/main" id="{B4A0690B-43F3-0C4E-8949-8C05AFA30115}"/>
                  </a:ext>
                </a:extLst>
              </p:cNvPr>
              <p:cNvSpPr/>
              <p:nvPr/>
            </p:nvSpPr>
            <p:spPr>
              <a:xfrm>
                <a:off x="7755830" y="2019926"/>
                <a:ext cx="366632" cy="12743"/>
              </a:xfrm>
              <a:custGeom>
                <a:avLst/>
                <a:gdLst>
                  <a:gd name="connsiteX0" fmla="*/ 366632 w 366632"/>
                  <a:gd name="connsiteY0" fmla="*/ 0 h 12743"/>
                  <a:gd name="connsiteX1" fmla="*/ 0 w 366632"/>
                  <a:gd name="connsiteY1" fmla="*/ 0 h 12743"/>
                </a:gdLst>
                <a:ahLst/>
                <a:cxnLst>
                  <a:cxn ang="0">
                    <a:pos x="connsiteX0" y="connsiteY0"/>
                  </a:cxn>
                  <a:cxn ang="0">
                    <a:pos x="connsiteX1" y="connsiteY1"/>
                  </a:cxn>
                </a:cxnLst>
                <a:rect l="l" t="t" r="r" b="b"/>
                <a:pathLst>
                  <a:path w="366632" h="12743">
                    <a:moveTo>
                      <a:pt x="366632" y="0"/>
                    </a:moveTo>
                    <a:lnTo>
                      <a:pt x="0" y="0"/>
                    </a:lnTo>
                  </a:path>
                </a:pathLst>
              </a:custGeom>
              <a:ln w="19106" cap="sq">
                <a:solidFill>
                  <a:srgbClr val="595454"/>
                </a:solidFill>
                <a:prstDash val="solid"/>
                <a:round/>
              </a:ln>
            </p:spPr>
            <p:txBody>
              <a:bodyPr rtlCol="0" anchor="ctr"/>
              <a:lstStyle/>
              <a:p>
                <a:endParaRPr lang="en-US" sz="1400">
                  <a:latin typeface="+mj-lt"/>
                </a:endParaRPr>
              </a:p>
            </p:txBody>
          </p:sp>
          <p:sp>
            <p:nvSpPr>
              <p:cNvPr id="28" name="Freeform 21">
                <a:extLst>
                  <a:ext uri="{FF2B5EF4-FFF2-40B4-BE49-F238E27FC236}">
                    <a16:creationId xmlns:a16="http://schemas.microsoft.com/office/drawing/2014/main" id="{0FD70A45-7673-511F-F6F1-96C9EBE5AB03}"/>
                  </a:ext>
                </a:extLst>
              </p:cNvPr>
              <p:cNvSpPr/>
              <p:nvPr/>
            </p:nvSpPr>
            <p:spPr>
              <a:xfrm>
                <a:off x="7755830" y="2019926"/>
                <a:ext cx="735817" cy="12743"/>
              </a:xfrm>
              <a:custGeom>
                <a:avLst/>
                <a:gdLst>
                  <a:gd name="connsiteX0" fmla="*/ 0 w 735817"/>
                  <a:gd name="connsiteY0" fmla="*/ 0 h 12743"/>
                  <a:gd name="connsiteX1" fmla="*/ 735817 w 735817"/>
                  <a:gd name="connsiteY1" fmla="*/ 0 h 12743"/>
                </a:gdLst>
                <a:ahLst/>
                <a:cxnLst>
                  <a:cxn ang="0">
                    <a:pos x="connsiteX0" y="connsiteY0"/>
                  </a:cxn>
                  <a:cxn ang="0">
                    <a:pos x="connsiteX1" y="connsiteY1"/>
                  </a:cxn>
                </a:cxnLst>
                <a:rect l="l" t="t" r="r" b="b"/>
                <a:pathLst>
                  <a:path w="735817" h="12743">
                    <a:moveTo>
                      <a:pt x="0" y="0"/>
                    </a:moveTo>
                    <a:lnTo>
                      <a:pt x="735817" y="0"/>
                    </a:lnTo>
                  </a:path>
                </a:pathLst>
              </a:custGeom>
              <a:ln w="19106" cap="sq">
                <a:solidFill>
                  <a:srgbClr val="595454"/>
                </a:solidFill>
                <a:prstDash val="solid"/>
                <a:round/>
              </a:ln>
            </p:spPr>
            <p:txBody>
              <a:bodyPr rtlCol="0" anchor="ctr"/>
              <a:lstStyle/>
              <a:p>
                <a:endParaRPr lang="en-US" sz="1400">
                  <a:latin typeface="+mj-lt"/>
                </a:endParaRPr>
              </a:p>
            </p:txBody>
          </p:sp>
          <p:grpSp>
            <p:nvGrpSpPr>
              <p:cNvPr id="29" name="Graphic 2">
                <a:extLst>
                  <a:ext uri="{FF2B5EF4-FFF2-40B4-BE49-F238E27FC236}">
                    <a16:creationId xmlns:a16="http://schemas.microsoft.com/office/drawing/2014/main" id="{329C9EBF-E076-CABA-0DAB-580E0A06B7B5}"/>
                  </a:ext>
                </a:extLst>
              </p:cNvPr>
              <p:cNvGrpSpPr/>
              <p:nvPr/>
            </p:nvGrpSpPr>
            <p:grpSpPr>
              <a:xfrm>
                <a:off x="8092080" y="1989342"/>
                <a:ext cx="61275" cy="61169"/>
                <a:chOff x="8092080" y="1989342"/>
                <a:chExt cx="61275" cy="61169"/>
              </a:xfrm>
            </p:grpSpPr>
            <p:sp>
              <p:nvSpPr>
                <p:cNvPr id="30" name="Freeform 26">
                  <a:extLst>
                    <a:ext uri="{FF2B5EF4-FFF2-40B4-BE49-F238E27FC236}">
                      <a16:creationId xmlns:a16="http://schemas.microsoft.com/office/drawing/2014/main" id="{1B30811F-FB7F-DB3E-0265-E2BDBA06FA0B}"/>
                    </a:ext>
                  </a:extLst>
                </p:cNvPr>
                <p:cNvSpPr/>
                <p:nvPr/>
              </p:nvSpPr>
              <p:spPr>
                <a:xfrm>
                  <a:off x="8092080" y="1989342"/>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31" name="Freeform 27">
                  <a:extLst>
                    <a:ext uri="{FF2B5EF4-FFF2-40B4-BE49-F238E27FC236}">
                      <a16:creationId xmlns:a16="http://schemas.microsoft.com/office/drawing/2014/main" id="{5EED8CB8-C30E-1081-EA62-5A011F9E02D5}"/>
                    </a:ext>
                  </a:extLst>
                </p:cNvPr>
                <p:cNvSpPr/>
                <p:nvPr/>
              </p:nvSpPr>
              <p:spPr>
                <a:xfrm>
                  <a:off x="8092080" y="1989342"/>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32" name="Group 31">
              <a:extLst>
                <a:ext uri="{FF2B5EF4-FFF2-40B4-BE49-F238E27FC236}">
                  <a16:creationId xmlns:a16="http://schemas.microsoft.com/office/drawing/2014/main" id="{B382A98E-853C-FEE9-B367-55161D0B64FE}"/>
                </a:ext>
              </a:extLst>
            </p:cNvPr>
            <p:cNvGrpSpPr/>
            <p:nvPr/>
          </p:nvGrpSpPr>
          <p:grpSpPr>
            <a:xfrm>
              <a:off x="7662707" y="2019000"/>
              <a:ext cx="652076" cy="57024"/>
              <a:chOff x="7661108" y="2163630"/>
              <a:chExt cx="652074" cy="61275"/>
            </a:xfrm>
          </p:grpSpPr>
          <p:sp>
            <p:nvSpPr>
              <p:cNvPr id="33" name="Freeform 29">
                <a:extLst>
                  <a:ext uri="{FF2B5EF4-FFF2-40B4-BE49-F238E27FC236}">
                    <a16:creationId xmlns:a16="http://schemas.microsoft.com/office/drawing/2014/main" id="{5F023280-0C63-7606-D9BD-631D086124A1}"/>
                  </a:ext>
                </a:extLst>
              </p:cNvPr>
              <p:cNvSpPr/>
              <p:nvPr/>
            </p:nvSpPr>
            <p:spPr>
              <a:xfrm>
                <a:off x="7661108" y="2194641"/>
                <a:ext cx="331653" cy="12743"/>
              </a:xfrm>
              <a:custGeom>
                <a:avLst/>
                <a:gdLst>
                  <a:gd name="connsiteX0" fmla="*/ 331654 w 331653"/>
                  <a:gd name="connsiteY0" fmla="*/ 0 h 12743"/>
                  <a:gd name="connsiteX1" fmla="*/ 0 w 331653"/>
                  <a:gd name="connsiteY1" fmla="*/ 0 h 12743"/>
                </a:gdLst>
                <a:ahLst/>
                <a:cxnLst>
                  <a:cxn ang="0">
                    <a:pos x="connsiteX0" y="connsiteY0"/>
                  </a:cxn>
                  <a:cxn ang="0">
                    <a:pos x="connsiteX1" y="connsiteY1"/>
                  </a:cxn>
                </a:cxnLst>
                <a:rect l="l" t="t" r="r" b="b"/>
                <a:pathLst>
                  <a:path w="331653" h="12743">
                    <a:moveTo>
                      <a:pt x="331654" y="0"/>
                    </a:moveTo>
                    <a:lnTo>
                      <a:pt x="0" y="0"/>
                    </a:lnTo>
                  </a:path>
                </a:pathLst>
              </a:custGeom>
              <a:ln w="19106" cap="sq">
                <a:solidFill>
                  <a:srgbClr val="595454"/>
                </a:solidFill>
                <a:prstDash val="solid"/>
                <a:round/>
              </a:ln>
            </p:spPr>
            <p:txBody>
              <a:bodyPr rtlCol="0" anchor="ctr"/>
              <a:lstStyle/>
              <a:p>
                <a:endParaRPr lang="en-US" sz="1400">
                  <a:latin typeface="+mj-lt"/>
                </a:endParaRPr>
              </a:p>
            </p:txBody>
          </p:sp>
          <p:sp>
            <p:nvSpPr>
              <p:cNvPr id="34" name="Freeform 30">
                <a:extLst>
                  <a:ext uri="{FF2B5EF4-FFF2-40B4-BE49-F238E27FC236}">
                    <a16:creationId xmlns:a16="http://schemas.microsoft.com/office/drawing/2014/main" id="{354E7FCB-8A64-B369-5587-CD201CD47052}"/>
                  </a:ext>
                </a:extLst>
              </p:cNvPr>
              <p:cNvSpPr/>
              <p:nvPr/>
            </p:nvSpPr>
            <p:spPr>
              <a:xfrm>
                <a:off x="7661108" y="2194641"/>
                <a:ext cx="652074" cy="12743"/>
              </a:xfrm>
              <a:custGeom>
                <a:avLst/>
                <a:gdLst>
                  <a:gd name="connsiteX0" fmla="*/ 0 w 652074"/>
                  <a:gd name="connsiteY0" fmla="*/ 0 h 12743"/>
                  <a:gd name="connsiteX1" fmla="*/ 652074 w 652074"/>
                  <a:gd name="connsiteY1" fmla="*/ 0 h 12743"/>
                </a:gdLst>
                <a:ahLst/>
                <a:cxnLst>
                  <a:cxn ang="0">
                    <a:pos x="connsiteX0" y="connsiteY0"/>
                  </a:cxn>
                  <a:cxn ang="0">
                    <a:pos x="connsiteX1" y="connsiteY1"/>
                  </a:cxn>
                </a:cxnLst>
                <a:rect l="l" t="t" r="r" b="b"/>
                <a:pathLst>
                  <a:path w="652074" h="12743">
                    <a:moveTo>
                      <a:pt x="0" y="0"/>
                    </a:moveTo>
                    <a:lnTo>
                      <a:pt x="652074" y="0"/>
                    </a:lnTo>
                  </a:path>
                </a:pathLst>
              </a:custGeom>
              <a:ln w="19106" cap="sq">
                <a:solidFill>
                  <a:srgbClr val="595454"/>
                </a:solidFill>
                <a:prstDash val="solid"/>
                <a:round/>
              </a:ln>
            </p:spPr>
            <p:txBody>
              <a:bodyPr rtlCol="0" anchor="ctr"/>
              <a:lstStyle/>
              <a:p>
                <a:endParaRPr lang="en-US" sz="1400">
                  <a:latin typeface="+mj-lt"/>
                </a:endParaRPr>
              </a:p>
            </p:txBody>
          </p:sp>
          <p:grpSp>
            <p:nvGrpSpPr>
              <p:cNvPr id="35" name="Graphic 2">
                <a:extLst>
                  <a:ext uri="{FF2B5EF4-FFF2-40B4-BE49-F238E27FC236}">
                    <a16:creationId xmlns:a16="http://schemas.microsoft.com/office/drawing/2014/main" id="{A728850E-BD7A-9C82-A0D0-023A9AAE9BB0}"/>
                  </a:ext>
                </a:extLst>
              </p:cNvPr>
              <p:cNvGrpSpPr/>
              <p:nvPr/>
            </p:nvGrpSpPr>
            <p:grpSpPr>
              <a:xfrm>
                <a:off x="7963401" y="2163630"/>
                <a:ext cx="61275" cy="61275"/>
                <a:chOff x="7963401" y="2163630"/>
                <a:chExt cx="61275" cy="61275"/>
              </a:xfrm>
            </p:grpSpPr>
            <p:sp>
              <p:nvSpPr>
                <p:cNvPr id="36" name="Freeform 34">
                  <a:extLst>
                    <a:ext uri="{FF2B5EF4-FFF2-40B4-BE49-F238E27FC236}">
                      <a16:creationId xmlns:a16="http://schemas.microsoft.com/office/drawing/2014/main" id="{3A2B4E1E-29EA-8907-F897-74F8C54B3D04}"/>
                    </a:ext>
                  </a:extLst>
                </p:cNvPr>
                <p:cNvSpPr/>
                <p:nvPr/>
              </p:nvSpPr>
              <p:spPr>
                <a:xfrm rot="-4846799">
                  <a:off x="7963449" y="2163683"/>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476"/>
                        <a:pt x="47559" y="61169"/>
                        <a:pt x="30638" y="61169"/>
                      </a:cubicBezTo>
                      <a:cubicBezTo>
                        <a:pt x="13717" y="61169"/>
                        <a:pt x="0" y="47476"/>
                        <a:pt x="0" y="30585"/>
                      </a:cubicBezTo>
                      <a:cubicBezTo>
                        <a:pt x="0" y="13693"/>
                        <a:pt x="13717" y="0"/>
                        <a:pt x="30638" y="0"/>
                      </a:cubicBezTo>
                      <a:cubicBezTo>
                        <a:pt x="47559" y="0"/>
                        <a:pt x="61276" y="13693"/>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37" name="Freeform 35">
                  <a:extLst>
                    <a:ext uri="{FF2B5EF4-FFF2-40B4-BE49-F238E27FC236}">
                      <a16:creationId xmlns:a16="http://schemas.microsoft.com/office/drawing/2014/main" id="{E2A72359-CC94-0F0E-F97A-10B2F69E7841}"/>
                    </a:ext>
                  </a:extLst>
                </p:cNvPr>
                <p:cNvSpPr/>
                <p:nvPr/>
              </p:nvSpPr>
              <p:spPr>
                <a:xfrm>
                  <a:off x="7963401" y="2163674"/>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38" name="Group 37">
              <a:extLst>
                <a:ext uri="{FF2B5EF4-FFF2-40B4-BE49-F238E27FC236}">
                  <a16:creationId xmlns:a16="http://schemas.microsoft.com/office/drawing/2014/main" id="{A25EA7C1-401C-4588-342E-59BBEFE25FA8}"/>
                </a:ext>
              </a:extLst>
            </p:cNvPr>
            <p:cNvGrpSpPr/>
            <p:nvPr/>
          </p:nvGrpSpPr>
          <p:grpSpPr>
            <a:xfrm>
              <a:off x="7757419" y="2178570"/>
              <a:ext cx="991004" cy="56926"/>
              <a:chOff x="7755830" y="2359416"/>
              <a:chExt cx="991004" cy="61169"/>
            </a:xfrm>
          </p:grpSpPr>
          <p:sp>
            <p:nvSpPr>
              <p:cNvPr id="39" name="Freeform 37">
                <a:extLst>
                  <a:ext uri="{FF2B5EF4-FFF2-40B4-BE49-F238E27FC236}">
                    <a16:creationId xmlns:a16="http://schemas.microsoft.com/office/drawing/2014/main" id="{A6C6F360-ABC8-7B4C-D005-BBAA97DD643F}"/>
                  </a:ext>
                </a:extLst>
              </p:cNvPr>
              <p:cNvSpPr/>
              <p:nvPr/>
            </p:nvSpPr>
            <p:spPr>
              <a:xfrm>
                <a:off x="7755830" y="2388599"/>
                <a:ext cx="506672" cy="12743"/>
              </a:xfrm>
              <a:custGeom>
                <a:avLst/>
                <a:gdLst>
                  <a:gd name="connsiteX0" fmla="*/ 506672 w 506672"/>
                  <a:gd name="connsiteY0" fmla="*/ 0 h 12743"/>
                  <a:gd name="connsiteX1" fmla="*/ 0 w 506672"/>
                  <a:gd name="connsiteY1" fmla="*/ 0 h 12743"/>
                </a:gdLst>
                <a:ahLst/>
                <a:cxnLst>
                  <a:cxn ang="0">
                    <a:pos x="connsiteX0" y="connsiteY0"/>
                  </a:cxn>
                  <a:cxn ang="0">
                    <a:pos x="connsiteX1" y="connsiteY1"/>
                  </a:cxn>
                </a:cxnLst>
                <a:rect l="l" t="t" r="r" b="b"/>
                <a:pathLst>
                  <a:path w="506672" h="12743">
                    <a:moveTo>
                      <a:pt x="506672" y="0"/>
                    </a:moveTo>
                    <a:lnTo>
                      <a:pt x="0" y="0"/>
                    </a:lnTo>
                  </a:path>
                </a:pathLst>
              </a:custGeom>
              <a:ln w="19106" cap="sq">
                <a:solidFill>
                  <a:srgbClr val="595454"/>
                </a:solidFill>
                <a:prstDash val="solid"/>
                <a:round/>
              </a:ln>
            </p:spPr>
            <p:txBody>
              <a:bodyPr rtlCol="0" anchor="ctr"/>
              <a:lstStyle/>
              <a:p>
                <a:endParaRPr lang="en-US" sz="1400">
                  <a:latin typeface="+mj-lt"/>
                </a:endParaRPr>
              </a:p>
            </p:txBody>
          </p:sp>
          <p:sp>
            <p:nvSpPr>
              <p:cNvPr id="40" name="Freeform 38">
                <a:extLst>
                  <a:ext uri="{FF2B5EF4-FFF2-40B4-BE49-F238E27FC236}">
                    <a16:creationId xmlns:a16="http://schemas.microsoft.com/office/drawing/2014/main" id="{7E6815C1-51A2-CD6C-7D6A-E829C52F4B12}"/>
                  </a:ext>
                </a:extLst>
              </p:cNvPr>
              <p:cNvSpPr/>
              <p:nvPr/>
            </p:nvSpPr>
            <p:spPr>
              <a:xfrm>
                <a:off x="7755830" y="2388599"/>
                <a:ext cx="991004" cy="12743"/>
              </a:xfrm>
              <a:custGeom>
                <a:avLst/>
                <a:gdLst>
                  <a:gd name="connsiteX0" fmla="*/ 0 w 991004"/>
                  <a:gd name="connsiteY0" fmla="*/ 0 h 12743"/>
                  <a:gd name="connsiteX1" fmla="*/ 991004 w 991004"/>
                  <a:gd name="connsiteY1" fmla="*/ 0 h 12743"/>
                </a:gdLst>
                <a:ahLst/>
                <a:cxnLst>
                  <a:cxn ang="0">
                    <a:pos x="connsiteX0" y="connsiteY0"/>
                  </a:cxn>
                  <a:cxn ang="0">
                    <a:pos x="connsiteX1" y="connsiteY1"/>
                  </a:cxn>
                </a:cxnLst>
                <a:rect l="l" t="t" r="r" b="b"/>
                <a:pathLst>
                  <a:path w="991004" h="12743">
                    <a:moveTo>
                      <a:pt x="0" y="0"/>
                    </a:moveTo>
                    <a:lnTo>
                      <a:pt x="991004" y="0"/>
                    </a:lnTo>
                  </a:path>
                </a:pathLst>
              </a:custGeom>
              <a:ln w="19106" cap="sq">
                <a:solidFill>
                  <a:srgbClr val="595454"/>
                </a:solidFill>
                <a:prstDash val="solid"/>
                <a:round/>
              </a:ln>
            </p:spPr>
            <p:txBody>
              <a:bodyPr rtlCol="0" anchor="ctr"/>
              <a:lstStyle/>
              <a:p>
                <a:endParaRPr lang="en-US" sz="1400">
                  <a:latin typeface="+mj-lt"/>
                </a:endParaRPr>
              </a:p>
            </p:txBody>
          </p:sp>
          <p:grpSp>
            <p:nvGrpSpPr>
              <p:cNvPr id="41" name="Graphic 2">
                <a:extLst>
                  <a:ext uri="{FF2B5EF4-FFF2-40B4-BE49-F238E27FC236}">
                    <a16:creationId xmlns:a16="http://schemas.microsoft.com/office/drawing/2014/main" id="{0A566098-F6D0-6059-8FA4-C2141F4E71E9}"/>
                  </a:ext>
                </a:extLst>
              </p:cNvPr>
              <p:cNvGrpSpPr/>
              <p:nvPr/>
            </p:nvGrpSpPr>
            <p:grpSpPr>
              <a:xfrm>
                <a:off x="8229837" y="2359416"/>
                <a:ext cx="64451" cy="61169"/>
                <a:chOff x="8229837" y="2359416"/>
                <a:chExt cx="64451" cy="61169"/>
              </a:xfrm>
            </p:grpSpPr>
            <p:sp>
              <p:nvSpPr>
                <p:cNvPr id="42" name="Freeform 40">
                  <a:extLst>
                    <a:ext uri="{FF2B5EF4-FFF2-40B4-BE49-F238E27FC236}">
                      <a16:creationId xmlns:a16="http://schemas.microsoft.com/office/drawing/2014/main" id="{9E87556B-90A3-40A4-5A95-B167E09D7E64}"/>
                    </a:ext>
                  </a:extLst>
                </p:cNvPr>
                <p:cNvSpPr/>
                <p:nvPr/>
              </p:nvSpPr>
              <p:spPr>
                <a:xfrm>
                  <a:off x="8229837" y="2359416"/>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43" name="Freeform 41">
                  <a:extLst>
                    <a:ext uri="{FF2B5EF4-FFF2-40B4-BE49-F238E27FC236}">
                      <a16:creationId xmlns:a16="http://schemas.microsoft.com/office/drawing/2014/main" id="{EFD6E9FE-8EDC-589D-9DF6-B161A0F7B3B7}"/>
                    </a:ext>
                  </a:extLst>
                </p:cNvPr>
                <p:cNvSpPr/>
                <p:nvPr/>
              </p:nvSpPr>
              <p:spPr>
                <a:xfrm>
                  <a:off x="8233013" y="2359416"/>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44" name="Group 43">
              <a:extLst>
                <a:ext uri="{FF2B5EF4-FFF2-40B4-BE49-F238E27FC236}">
                  <a16:creationId xmlns:a16="http://schemas.microsoft.com/office/drawing/2014/main" id="{F428E595-F45F-9C49-C61B-CDD18FAB033F}"/>
                </a:ext>
              </a:extLst>
            </p:cNvPr>
            <p:cNvGrpSpPr/>
            <p:nvPr/>
          </p:nvGrpSpPr>
          <p:grpSpPr>
            <a:xfrm>
              <a:off x="7300917" y="2383173"/>
              <a:ext cx="1576569" cy="56926"/>
              <a:chOff x="7299327" y="2552099"/>
              <a:chExt cx="1576569" cy="61169"/>
            </a:xfrm>
          </p:grpSpPr>
          <p:sp>
            <p:nvSpPr>
              <p:cNvPr id="45" name="Freeform 43">
                <a:extLst>
                  <a:ext uri="{FF2B5EF4-FFF2-40B4-BE49-F238E27FC236}">
                    <a16:creationId xmlns:a16="http://schemas.microsoft.com/office/drawing/2014/main" id="{9B1385B8-6C21-8529-A7AA-0B4AA8B9E63D}"/>
                  </a:ext>
                </a:extLst>
              </p:cNvPr>
              <p:cNvSpPr/>
              <p:nvPr/>
            </p:nvSpPr>
            <p:spPr>
              <a:xfrm>
                <a:off x="7299327" y="2582684"/>
                <a:ext cx="1576569" cy="12743"/>
              </a:xfrm>
              <a:custGeom>
                <a:avLst/>
                <a:gdLst>
                  <a:gd name="connsiteX0" fmla="*/ 0 w 1576569"/>
                  <a:gd name="connsiteY0" fmla="*/ 0 h 12743"/>
                  <a:gd name="connsiteX1" fmla="*/ 1576569 w 1576569"/>
                  <a:gd name="connsiteY1" fmla="*/ 0 h 12743"/>
                </a:gdLst>
                <a:ahLst/>
                <a:cxnLst>
                  <a:cxn ang="0">
                    <a:pos x="connsiteX0" y="connsiteY0"/>
                  </a:cxn>
                  <a:cxn ang="0">
                    <a:pos x="connsiteX1" y="connsiteY1"/>
                  </a:cxn>
                </a:cxnLst>
                <a:rect l="l" t="t" r="r" b="b"/>
                <a:pathLst>
                  <a:path w="1576569" h="12743">
                    <a:moveTo>
                      <a:pt x="0" y="0"/>
                    </a:moveTo>
                    <a:lnTo>
                      <a:pt x="1576569" y="0"/>
                    </a:lnTo>
                  </a:path>
                </a:pathLst>
              </a:custGeom>
              <a:ln w="19106" cap="sq">
                <a:solidFill>
                  <a:srgbClr val="595454"/>
                </a:solidFill>
                <a:prstDash val="solid"/>
                <a:round/>
              </a:ln>
            </p:spPr>
            <p:txBody>
              <a:bodyPr rtlCol="0" anchor="ctr"/>
              <a:lstStyle/>
              <a:p>
                <a:endParaRPr lang="en-US" sz="1400">
                  <a:latin typeface="+mj-lt"/>
                </a:endParaRPr>
              </a:p>
            </p:txBody>
          </p:sp>
          <p:grpSp>
            <p:nvGrpSpPr>
              <p:cNvPr id="46" name="Graphic 2">
                <a:extLst>
                  <a:ext uri="{FF2B5EF4-FFF2-40B4-BE49-F238E27FC236}">
                    <a16:creationId xmlns:a16="http://schemas.microsoft.com/office/drawing/2014/main" id="{2CFC2636-C95E-B746-8139-18E198ECFAF2}"/>
                  </a:ext>
                </a:extLst>
              </p:cNvPr>
              <p:cNvGrpSpPr/>
              <p:nvPr/>
            </p:nvGrpSpPr>
            <p:grpSpPr>
              <a:xfrm>
                <a:off x="8061442" y="2552099"/>
                <a:ext cx="61275" cy="61169"/>
                <a:chOff x="8061442" y="2552099"/>
                <a:chExt cx="61275" cy="61169"/>
              </a:xfrm>
            </p:grpSpPr>
            <p:sp>
              <p:nvSpPr>
                <p:cNvPr id="47" name="Freeform 45">
                  <a:extLst>
                    <a:ext uri="{FF2B5EF4-FFF2-40B4-BE49-F238E27FC236}">
                      <a16:creationId xmlns:a16="http://schemas.microsoft.com/office/drawing/2014/main" id="{6950F5BF-4730-F1C3-16A8-2739DC2B39A8}"/>
                    </a:ext>
                  </a:extLst>
                </p:cNvPr>
                <p:cNvSpPr/>
                <p:nvPr/>
              </p:nvSpPr>
              <p:spPr>
                <a:xfrm>
                  <a:off x="8061442" y="2552099"/>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48" name="Freeform 46">
                  <a:extLst>
                    <a:ext uri="{FF2B5EF4-FFF2-40B4-BE49-F238E27FC236}">
                      <a16:creationId xmlns:a16="http://schemas.microsoft.com/office/drawing/2014/main" id="{BE420075-9754-C0C3-EE87-8D509E516FAF}"/>
                    </a:ext>
                  </a:extLst>
                </p:cNvPr>
                <p:cNvSpPr/>
                <p:nvPr/>
              </p:nvSpPr>
              <p:spPr>
                <a:xfrm>
                  <a:off x="8061442" y="2552099"/>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49" name="Group 48">
              <a:extLst>
                <a:ext uri="{FF2B5EF4-FFF2-40B4-BE49-F238E27FC236}">
                  <a16:creationId xmlns:a16="http://schemas.microsoft.com/office/drawing/2014/main" id="{19EF2B1B-0B32-7A37-58BE-6D3B3D304E0D}"/>
                </a:ext>
              </a:extLst>
            </p:cNvPr>
            <p:cNvGrpSpPr/>
            <p:nvPr/>
          </p:nvGrpSpPr>
          <p:grpSpPr>
            <a:xfrm>
              <a:off x="7734567" y="2556050"/>
              <a:ext cx="768752" cy="56926"/>
              <a:chOff x="7732979" y="2726432"/>
              <a:chExt cx="768752" cy="61169"/>
            </a:xfrm>
          </p:grpSpPr>
          <p:sp>
            <p:nvSpPr>
              <p:cNvPr id="50" name="Freeform 48">
                <a:extLst>
                  <a:ext uri="{FF2B5EF4-FFF2-40B4-BE49-F238E27FC236}">
                    <a16:creationId xmlns:a16="http://schemas.microsoft.com/office/drawing/2014/main" id="{46473EB8-8285-4B3D-74FA-A023B6C11E6B}"/>
                  </a:ext>
                </a:extLst>
              </p:cNvPr>
              <p:cNvSpPr/>
              <p:nvPr/>
            </p:nvSpPr>
            <p:spPr>
              <a:xfrm>
                <a:off x="7732979" y="2757271"/>
                <a:ext cx="768752" cy="12743"/>
              </a:xfrm>
              <a:custGeom>
                <a:avLst/>
                <a:gdLst>
                  <a:gd name="connsiteX0" fmla="*/ 0 w 768752"/>
                  <a:gd name="connsiteY0" fmla="*/ 0 h 12743"/>
                  <a:gd name="connsiteX1" fmla="*/ 768753 w 768752"/>
                  <a:gd name="connsiteY1" fmla="*/ 0 h 12743"/>
                </a:gdLst>
                <a:ahLst/>
                <a:cxnLst>
                  <a:cxn ang="0">
                    <a:pos x="connsiteX0" y="connsiteY0"/>
                  </a:cxn>
                  <a:cxn ang="0">
                    <a:pos x="connsiteX1" y="connsiteY1"/>
                  </a:cxn>
                </a:cxnLst>
                <a:rect l="l" t="t" r="r" b="b"/>
                <a:pathLst>
                  <a:path w="768752" h="12743">
                    <a:moveTo>
                      <a:pt x="0" y="0"/>
                    </a:moveTo>
                    <a:lnTo>
                      <a:pt x="768753" y="0"/>
                    </a:lnTo>
                  </a:path>
                </a:pathLst>
              </a:custGeom>
              <a:ln w="19106" cap="sq">
                <a:solidFill>
                  <a:srgbClr val="595454"/>
                </a:solidFill>
                <a:prstDash val="solid"/>
                <a:round/>
              </a:ln>
            </p:spPr>
            <p:txBody>
              <a:bodyPr rtlCol="0" anchor="ctr"/>
              <a:lstStyle/>
              <a:p>
                <a:endParaRPr lang="en-US" sz="1400">
                  <a:latin typeface="+mj-lt"/>
                </a:endParaRPr>
              </a:p>
            </p:txBody>
          </p:sp>
          <p:grpSp>
            <p:nvGrpSpPr>
              <p:cNvPr id="51" name="Graphic 2">
                <a:extLst>
                  <a:ext uri="{FF2B5EF4-FFF2-40B4-BE49-F238E27FC236}">
                    <a16:creationId xmlns:a16="http://schemas.microsoft.com/office/drawing/2014/main" id="{89BCE4E7-465A-3F3F-5A26-4D006FE220D9}"/>
                  </a:ext>
                </a:extLst>
              </p:cNvPr>
              <p:cNvGrpSpPr/>
              <p:nvPr/>
            </p:nvGrpSpPr>
            <p:grpSpPr>
              <a:xfrm>
                <a:off x="8092080" y="2726432"/>
                <a:ext cx="61275" cy="61169"/>
                <a:chOff x="8092080" y="2726432"/>
                <a:chExt cx="61275" cy="61169"/>
              </a:xfrm>
            </p:grpSpPr>
            <p:sp>
              <p:nvSpPr>
                <p:cNvPr id="52" name="Freeform 50">
                  <a:extLst>
                    <a:ext uri="{FF2B5EF4-FFF2-40B4-BE49-F238E27FC236}">
                      <a16:creationId xmlns:a16="http://schemas.microsoft.com/office/drawing/2014/main" id="{B6FDC85E-7BA5-6D86-AECC-5FD5E10704D5}"/>
                    </a:ext>
                  </a:extLst>
                </p:cNvPr>
                <p:cNvSpPr/>
                <p:nvPr/>
              </p:nvSpPr>
              <p:spPr>
                <a:xfrm>
                  <a:off x="8092080" y="2726432"/>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53" name="Freeform 51">
                  <a:extLst>
                    <a:ext uri="{FF2B5EF4-FFF2-40B4-BE49-F238E27FC236}">
                      <a16:creationId xmlns:a16="http://schemas.microsoft.com/office/drawing/2014/main" id="{25044931-4418-78A9-E64E-8BA308A26AAB}"/>
                    </a:ext>
                  </a:extLst>
                </p:cNvPr>
                <p:cNvSpPr/>
                <p:nvPr/>
              </p:nvSpPr>
              <p:spPr>
                <a:xfrm>
                  <a:off x="8092080" y="2726432"/>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54" name="Group 53">
              <a:extLst>
                <a:ext uri="{FF2B5EF4-FFF2-40B4-BE49-F238E27FC236}">
                  <a16:creationId xmlns:a16="http://schemas.microsoft.com/office/drawing/2014/main" id="{0E230107-CA7C-E3EA-A0C1-575C37036EAA}"/>
                </a:ext>
              </a:extLst>
            </p:cNvPr>
            <p:cNvGrpSpPr/>
            <p:nvPr/>
          </p:nvGrpSpPr>
          <p:grpSpPr>
            <a:xfrm>
              <a:off x="7337043" y="2702689"/>
              <a:ext cx="1103981" cy="56926"/>
              <a:chOff x="7335454" y="2900764"/>
              <a:chExt cx="1103981" cy="61169"/>
            </a:xfrm>
          </p:grpSpPr>
          <p:sp>
            <p:nvSpPr>
              <p:cNvPr id="55" name="Freeform 53">
                <a:extLst>
                  <a:ext uri="{FF2B5EF4-FFF2-40B4-BE49-F238E27FC236}">
                    <a16:creationId xmlns:a16="http://schemas.microsoft.com/office/drawing/2014/main" id="{BD4BDB32-8CC6-1D48-5709-65EBE5EB9F26}"/>
                  </a:ext>
                </a:extLst>
              </p:cNvPr>
              <p:cNvSpPr/>
              <p:nvPr/>
            </p:nvSpPr>
            <p:spPr>
              <a:xfrm>
                <a:off x="7335454" y="2931986"/>
                <a:ext cx="1103981" cy="12743"/>
              </a:xfrm>
              <a:custGeom>
                <a:avLst/>
                <a:gdLst>
                  <a:gd name="connsiteX0" fmla="*/ 0 w 1103981"/>
                  <a:gd name="connsiteY0" fmla="*/ 0 h 12743"/>
                  <a:gd name="connsiteX1" fmla="*/ 1103981 w 1103981"/>
                  <a:gd name="connsiteY1" fmla="*/ 0 h 12743"/>
                </a:gdLst>
                <a:ahLst/>
                <a:cxnLst>
                  <a:cxn ang="0">
                    <a:pos x="connsiteX0" y="connsiteY0"/>
                  </a:cxn>
                  <a:cxn ang="0">
                    <a:pos x="connsiteX1" y="connsiteY1"/>
                  </a:cxn>
                </a:cxnLst>
                <a:rect l="l" t="t" r="r" b="b"/>
                <a:pathLst>
                  <a:path w="1103981" h="12743">
                    <a:moveTo>
                      <a:pt x="0" y="0"/>
                    </a:moveTo>
                    <a:lnTo>
                      <a:pt x="1103981" y="0"/>
                    </a:lnTo>
                  </a:path>
                </a:pathLst>
              </a:custGeom>
              <a:ln w="19106" cap="sq">
                <a:solidFill>
                  <a:srgbClr val="595454"/>
                </a:solidFill>
                <a:prstDash val="solid"/>
                <a:round/>
              </a:ln>
            </p:spPr>
            <p:txBody>
              <a:bodyPr rtlCol="0" anchor="ctr"/>
              <a:lstStyle/>
              <a:p>
                <a:endParaRPr lang="en-US" sz="1400">
                  <a:latin typeface="+mj-lt"/>
                </a:endParaRPr>
              </a:p>
            </p:txBody>
          </p:sp>
          <p:grpSp>
            <p:nvGrpSpPr>
              <p:cNvPr id="56" name="Graphic 2">
                <a:extLst>
                  <a:ext uri="{FF2B5EF4-FFF2-40B4-BE49-F238E27FC236}">
                    <a16:creationId xmlns:a16="http://schemas.microsoft.com/office/drawing/2014/main" id="{DFBD153F-6EEB-9F85-EF6F-CD0874847699}"/>
                  </a:ext>
                </a:extLst>
              </p:cNvPr>
              <p:cNvGrpSpPr/>
              <p:nvPr/>
            </p:nvGrpSpPr>
            <p:grpSpPr>
              <a:xfrm>
                <a:off x="7850041" y="2900764"/>
                <a:ext cx="61275" cy="61169"/>
                <a:chOff x="7850041" y="2900764"/>
                <a:chExt cx="61275" cy="61169"/>
              </a:xfrm>
            </p:grpSpPr>
            <p:sp>
              <p:nvSpPr>
                <p:cNvPr id="57" name="Freeform 55">
                  <a:extLst>
                    <a:ext uri="{FF2B5EF4-FFF2-40B4-BE49-F238E27FC236}">
                      <a16:creationId xmlns:a16="http://schemas.microsoft.com/office/drawing/2014/main" id="{D15B51E7-1B22-0A76-37A1-059B761B6B29}"/>
                    </a:ext>
                  </a:extLst>
                </p:cNvPr>
                <p:cNvSpPr/>
                <p:nvPr/>
              </p:nvSpPr>
              <p:spPr>
                <a:xfrm>
                  <a:off x="7850041" y="2900764"/>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58" name="Freeform 56">
                  <a:extLst>
                    <a:ext uri="{FF2B5EF4-FFF2-40B4-BE49-F238E27FC236}">
                      <a16:creationId xmlns:a16="http://schemas.microsoft.com/office/drawing/2014/main" id="{684D796A-CC83-10A9-58F9-E445D6F6BE9E}"/>
                    </a:ext>
                  </a:extLst>
                </p:cNvPr>
                <p:cNvSpPr/>
                <p:nvPr/>
              </p:nvSpPr>
              <p:spPr>
                <a:xfrm>
                  <a:off x="7850041" y="2900764"/>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59" name="Group 58">
              <a:extLst>
                <a:ext uri="{FF2B5EF4-FFF2-40B4-BE49-F238E27FC236}">
                  <a16:creationId xmlns:a16="http://schemas.microsoft.com/office/drawing/2014/main" id="{F49FA201-B387-2390-D555-25BFF84DEF3E}"/>
                </a:ext>
              </a:extLst>
            </p:cNvPr>
            <p:cNvGrpSpPr/>
            <p:nvPr/>
          </p:nvGrpSpPr>
          <p:grpSpPr>
            <a:xfrm>
              <a:off x="7711208" y="2908309"/>
              <a:ext cx="697009" cy="59771"/>
              <a:chOff x="7709618" y="3094595"/>
              <a:chExt cx="697009" cy="64227"/>
            </a:xfrm>
          </p:grpSpPr>
          <p:sp>
            <p:nvSpPr>
              <p:cNvPr id="60" name="Freeform 73">
                <a:extLst>
                  <a:ext uri="{FF2B5EF4-FFF2-40B4-BE49-F238E27FC236}">
                    <a16:creationId xmlns:a16="http://schemas.microsoft.com/office/drawing/2014/main" id="{C96E1404-3D29-C93F-7EA1-F4C14D20D114}"/>
                  </a:ext>
                </a:extLst>
              </p:cNvPr>
              <p:cNvSpPr/>
              <p:nvPr/>
            </p:nvSpPr>
            <p:spPr>
              <a:xfrm>
                <a:off x="7709618" y="3125944"/>
                <a:ext cx="697009" cy="12743"/>
              </a:xfrm>
              <a:custGeom>
                <a:avLst/>
                <a:gdLst>
                  <a:gd name="connsiteX0" fmla="*/ 0 w 697009"/>
                  <a:gd name="connsiteY0" fmla="*/ 0 h 12743"/>
                  <a:gd name="connsiteX1" fmla="*/ 697010 w 697009"/>
                  <a:gd name="connsiteY1" fmla="*/ 0 h 12743"/>
                </a:gdLst>
                <a:ahLst/>
                <a:cxnLst>
                  <a:cxn ang="0">
                    <a:pos x="connsiteX0" y="connsiteY0"/>
                  </a:cxn>
                  <a:cxn ang="0">
                    <a:pos x="connsiteX1" y="connsiteY1"/>
                  </a:cxn>
                </a:cxnLst>
                <a:rect l="l" t="t" r="r" b="b"/>
                <a:pathLst>
                  <a:path w="697009" h="12743">
                    <a:moveTo>
                      <a:pt x="0" y="0"/>
                    </a:moveTo>
                    <a:lnTo>
                      <a:pt x="697010" y="0"/>
                    </a:lnTo>
                  </a:path>
                </a:pathLst>
              </a:custGeom>
              <a:ln w="19106" cap="sq">
                <a:solidFill>
                  <a:srgbClr val="595454"/>
                </a:solidFill>
                <a:prstDash val="solid"/>
                <a:round/>
              </a:ln>
            </p:spPr>
            <p:txBody>
              <a:bodyPr rtlCol="0" anchor="ctr"/>
              <a:lstStyle/>
              <a:p>
                <a:endParaRPr lang="en-US" sz="1400">
                  <a:latin typeface="+mj-lt"/>
                </a:endParaRPr>
              </a:p>
            </p:txBody>
          </p:sp>
          <p:sp>
            <p:nvSpPr>
              <p:cNvPr id="61" name="Freeform 74">
                <a:extLst>
                  <a:ext uri="{FF2B5EF4-FFF2-40B4-BE49-F238E27FC236}">
                    <a16:creationId xmlns:a16="http://schemas.microsoft.com/office/drawing/2014/main" id="{889AEC51-5C30-3ABB-98BF-B58F808E1E39}"/>
                  </a:ext>
                </a:extLst>
              </p:cNvPr>
              <p:cNvSpPr/>
              <p:nvPr/>
            </p:nvSpPr>
            <p:spPr>
              <a:xfrm>
                <a:off x="8029910" y="3094595"/>
                <a:ext cx="64339" cy="64227"/>
              </a:xfrm>
              <a:custGeom>
                <a:avLst/>
                <a:gdLst>
                  <a:gd name="connsiteX0" fmla="*/ 64339 w 64339"/>
                  <a:gd name="connsiteY0" fmla="*/ 32114 h 64227"/>
                  <a:gd name="connsiteX1" fmla="*/ 32170 w 64339"/>
                  <a:gd name="connsiteY1" fmla="*/ 64228 h 64227"/>
                  <a:gd name="connsiteX2" fmla="*/ 0 w 64339"/>
                  <a:gd name="connsiteY2" fmla="*/ 32114 h 64227"/>
                  <a:gd name="connsiteX3" fmla="*/ 32170 w 64339"/>
                  <a:gd name="connsiteY3" fmla="*/ 0 h 64227"/>
                  <a:gd name="connsiteX4" fmla="*/ 64339 w 64339"/>
                  <a:gd name="connsiteY4" fmla="*/ 32114 h 6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9" h="64227">
                    <a:moveTo>
                      <a:pt x="64339" y="32114"/>
                    </a:moveTo>
                    <a:cubicBezTo>
                      <a:pt x="64339" y="49827"/>
                      <a:pt x="49914" y="64228"/>
                      <a:pt x="32170" y="64228"/>
                    </a:cubicBezTo>
                    <a:cubicBezTo>
                      <a:pt x="14425" y="64228"/>
                      <a:pt x="0" y="49827"/>
                      <a:pt x="0" y="32114"/>
                    </a:cubicBezTo>
                    <a:cubicBezTo>
                      <a:pt x="0" y="14400"/>
                      <a:pt x="14425" y="0"/>
                      <a:pt x="32170" y="0"/>
                    </a:cubicBezTo>
                    <a:cubicBezTo>
                      <a:pt x="49914" y="0"/>
                      <a:pt x="64339" y="14400"/>
                      <a:pt x="64339" y="32114"/>
                    </a:cubicBezTo>
                    <a:close/>
                  </a:path>
                </a:pathLst>
              </a:custGeom>
              <a:solidFill>
                <a:srgbClr val="595454"/>
              </a:solidFill>
              <a:ln w="12737" cap="flat">
                <a:noFill/>
                <a:prstDash val="solid"/>
                <a:miter/>
              </a:ln>
            </p:spPr>
            <p:txBody>
              <a:bodyPr rtlCol="0" anchor="ctr"/>
              <a:lstStyle/>
              <a:p>
                <a:endParaRPr lang="en-US" sz="1400">
                  <a:latin typeface="+mj-lt"/>
                </a:endParaRPr>
              </a:p>
            </p:txBody>
          </p:sp>
        </p:grpSp>
        <p:grpSp>
          <p:nvGrpSpPr>
            <p:cNvPr id="62" name="Group 61">
              <a:extLst>
                <a:ext uri="{FF2B5EF4-FFF2-40B4-BE49-F238E27FC236}">
                  <a16:creationId xmlns:a16="http://schemas.microsoft.com/office/drawing/2014/main" id="{E210B27C-950E-3F14-9884-4F4E96984E86}"/>
                </a:ext>
              </a:extLst>
            </p:cNvPr>
            <p:cNvGrpSpPr/>
            <p:nvPr/>
          </p:nvGrpSpPr>
          <p:grpSpPr>
            <a:xfrm>
              <a:off x="7711207" y="3072022"/>
              <a:ext cx="840879" cy="56926"/>
              <a:chOff x="7709618" y="3270456"/>
              <a:chExt cx="840879" cy="61169"/>
            </a:xfrm>
          </p:grpSpPr>
          <p:sp>
            <p:nvSpPr>
              <p:cNvPr id="63" name="Freeform 76">
                <a:extLst>
                  <a:ext uri="{FF2B5EF4-FFF2-40B4-BE49-F238E27FC236}">
                    <a16:creationId xmlns:a16="http://schemas.microsoft.com/office/drawing/2014/main" id="{BDAABEDF-55BF-A579-75F2-12E1145CE4C1}"/>
                  </a:ext>
                </a:extLst>
              </p:cNvPr>
              <p:cNvSpPr/>
              <p:nvPr/>
            </p:nvSpPr>
            <p:spPr>
              <a:xfrm>
                <a:off x="7709618" y="3300531"/>
                <a:ext cx="840879" cy="12743"/>
              </a:xfrm>
              <a:custGeom>
                <a:avLst/>
                <a:gdLst>
                  <a:gd name="connsiteX0" fmla="*/ 0 w 840879"/>
                  <a:gd name="connsiteY0" fmla="*/ 0 h 12743"/>
                  <a:gd name="connsiteX1" fmla="*/ 840879 w 840879"/>
                  <a:gd name="connsiteY1" fmla="*/ 0 h 12743"/>
                </a:gdLst>
                <a:ahLst/>
                <a:cxnLst>
                  <a:cxn ang="0">
                    <a:pos x="connsiteX0" y="connsiteY0"/>
                  </a:cxn>
                  <a:cxn ang="0">
                    <a:pos x="connsiteX1" y="connsiteY1"/>
                  </a:cxn>
                </a:cxnLst>
                <a:rect l="l" t="t" r="r" b="b"/>
                <a:pathLst>
                  <a:path w="840879" h="12743">
                    <a:moveTo>
                      <a:pt x="0" y="0"/>
                    </a:moveTo>
                    <a:lnTo>
                      <a:pt x="840879" y="0"/>
                    </a:lnTo>
                  </a:path>
                </a:pathLst>
              </a:custGeom>
              <a:ln w="19106" cap="sq">
                <a:solidFill>
                  <a:srgbClr val="595454"/>
                </a:solidFill>
                <a:prstDash val="solid"/>
                <a:round/>
              </a:ln>
            </p:spPr>
            <p:txBody>
              <a:bodyPr rtlCol="0" anchor="ctr"/>
              <a:lstStyle/>
              <a:p>
                <a:endParaRPr lang="en-US" sz="1400">
                  <a:latin typeface="+mj-lt"/>
                </a:endParaRPr>
              </a:p>
            </p:txBody>
          </p:sp>
          <p:grpSp>
            <p:nvGrpSpPr>
              <p:cNvPr id="64" name="Graphic 2">
                <a:extLst>
                  <a:ext uri="{FF2B5EF4-FFF2-40B4-BE49-F238E27FC236}">
                    <a16:creationId xmlns:a16="http://schemas.microsoft.com/office/drawing/2014/main" id="{A84B2602-6CAC-D71E-CF33-A9281B283CA2}"/>
                  </a:ext>
                </a:extLst>
              </p:cNvPr>
              <p:cNvGrpSpPr/>
              <p:nvPr/>
            </p:nvGrpSpPr>
            <p:grpSpPr>
              <a:xfrm>
                <a:off x="8092718" y="3270456"/>
                <a:ext cx="61275" cy="61169"/>
                <a:chOff x="8092718" y="3270456"/>
                <a:chExt cx="61275" cy="61169"/>
              </a:xfrm>
            </p:grpSpPr>
            <p:sp>
              <p:nvSpPr>
                <p:cNvPr id="65" name="Freeform 78">
                  <a:extLst>
                    <a:ext uri="{FF2B5EF4-FFF2-40B4-BE49-F238E27FC236}">
                      <a16:creationId xmlns:a16="http://schemas.microsoft.com/office/drawing/2014/main" id="{4BEC63CA-0806-AF2F-C2F4-E87534CF6CDA}"/>
                    </a:ext>
                  </a:extLst>
                </p:cNvPr>
                <p:cNvSpPr/>
                <p:nvPr/>
              </p:nvSpPr>
              <p:spPr>
                <a:xfrm>
                  <a:off x="8092718" y="3270456"/>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66" name="Freeform 79">
                  <a:extLst>
                    <a:ext uri="{FF2B5EF4-FFF2-40B4-BE49-F238E27FC236}">
                      <a16:creationId xmlns:a16="http://schemas.microsoft.com/office/drawing/2014/main" id="{D35BE353-A713-2F05-72C1-76B0A0D8BE70}"/>
                    </a:ext>
                  </a:extLst>
                </p:cNvPr>
                <p:cNvSpPr/>
                <p:nvPr/>
              </p:nvSpPr>
              <p:spPr>
                <a:xfrm>
                  <a:off x="8092718" y="3270456"/>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67" name="Group 66">
              <a:extLst>
                <a:ext uri="{FF2B5EF4-FFF2-40B4-BE49-F238E27FC236}">
                  <a16:creationId xmlns:a16="http://schemas.microsoft.com/office/drawing/2014/main" id="{B58B4138-BC1A-62AC-0161-564FFD9AC369}"/>
                </a:ext>
              </a:extLst>
            </p:cNvPr>
            <p:cNvGrpSpPr/>
            <p:nvPr/>
          </p:nvGrpSpPr>
          <p:grpSpPr>
            <a:xfrm>
              <a:off x="7863630" y="3263391"/>
              <a:ext cx="1046663" cy="56926"/>
              <a:chOff x="7862041" y="3463522"/>
              <a:chExt cx="1046663" cy="61169"/>
            </a:xfrm>
          </p:grpSpPr>
          <p:sp>
            <p:nvSpPr>
              <p:cNvPr id="68" name="Freeform 81">
                <a:extLst>
                  <a:ext uri="{FF2B5EF4-FFF2-40B4-BE49-F238E27FC236}">
                    <a16:creationId xmlns:a16="http://schemas.microsoft.com/office/drawing/2014/main" id="{4147A387-80F8-CDDF-9084-73425ACD28AA}"/>
                  </a:ext>
                </a:extLst>
              </p:cNvPr>
              <p:cNvSpPr/>
              <p:nvPr/>
            </p:nvSpPr>
            <p:spPr>
              <a:xfrm>
                <a:off x="7862041" y="3494616"/>
                <a:ext cx="1046663" cy="12743"/>
              </a:xfrm>
              <a:custGeom>
                <a:avLst/>
                <a:gdLst>
                  <a:gd name="connsiteX0" fmla="*/ 0 w 1046663"/>
                  <a:gd name="connsiteY0" fmla="*/ 0 h 12743"/>
                  <a:gd name="connsiteX1" fmla="*/ 1046663 w 1046663"/>
                  <a:gd name="connsiteY1" fmla="*/ 0 h 12743"/>
                </a:gdLst>
                <a:ahLst/>
                <a:cxnLst>
                  <a:cxn ang="0">
                    <a:pos x="connsiteX0" y="connsiteY0"/>
                  </a:cxn>
                  <a:cxn ang="0">
                    <a:pos x="connsiteX1" y="connsiteY1"/>
                  </a:cxn>
                </a:cxnLst>
                <a:rect l="l" t="t" r="r" b="b"/>
                <a:pathLst>
                  <a:path w="1046663" h="12743">
                    <a:moveTo>
                      <a:pt x="0" y="0"/>
                    </a:moveTo>
                    <a:lnTo>
                      <a:pt x="1046663" y="0"/>
                    </a:lnTo>
                  </a:path>
                </a:pathLst>
              </a:custGeom>
              <a:ln w="19106" cap="sq">
                <a:solidFill>
                  <a:srgbClr val="595454"/>
                </a:solidFill>
                <a:prstDash val="solid"/>
                <a:round/>
              </a:ln>
            </p:spPr>
            <p:txBody>
              <a:bodyPr rtlCol="0" anchor="ctr"/>
              <a:lstStyle/>
              <a:p>
                <a:endParaRPr lang="en-US" sz="1400">
                  <a:latin typeface="+mj-lt"/>
                </a:endParaRPr>
              </a:p>
            </p:txBody>
          </p:sp>
          <p:grpSp>
            <p:nvGrpSpPr>
              <p:cNvPr id="69" name="Graphic 2">
                <a:extLst>
                  <a:ext uri="{FF2B5EF4-FFF2-40B4-BE49-F238E27FC236}">
                    <a16:creationId xmlns:a16="http://schemas.microsoft.com/office/drawing/2014/main" id="{A38ABC05-07FE-864B-F65F-7FCF81D1D6B4}"/>
                  </a:ext>
                </a:extLst>
              </p:cNvPr>
              <p:cNvGrpSpPr/>
              <p:nvPr/>
            </p:nvGrpSpPr>
            <p:grpSpPr>
              <a:xfrm>
                <a:off x="8352501" y="3463522"/>
                <a:ext cx="61275" cy="61169"/>
                <a:chOff x="8352501" y="3463522"/>
                <a:chExt cx="61275" cy="61169"/>
              </a:xfrm>
            </p:grpSpPr>
            <p:sp>
              <p:nvSpPr>
                <p:cNvPr id="70" name="Freeform 83">
                  <a:extLst>
                    <a:ext uri="{FF2B5EF4-FFF2-40B4-BE49-F238E27FC236}">
                      <a16:creationId xmlns:a16="http://schemas.microsoft.com/office/drawing/2014/main" id="{FEE108F5-C8D0-3A77-655D-C3AB067A4973}"/>
                    </a:ext>
                  </a:extLst>
                </p:cNvPr>
                <p:cNvSpPr/>
                <p:nvPr/>
              </p:nvSpPr>
              <p:spPr>
                <a:xfrm>
                  <a:off x="8352501" y="3463522"/>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71" name="Freeform 84">
                  <a:extLst>
                    <a:ext uri="{FF2B5EF4-FFF2-40B4-BE49-F238E27FC236}">
                      <a16:creationId xmlns:a16="http://schemas.microsoft.com/office/drawing/2014/main" id="{9C8CB7B7-088D-0364-3303-B2372ADF406F}"/>
                    </a:ext>
                  </a:extLst>
                </p:cNvPr>
                <p:cNvSpPr/>
                <p:nvPr/>
              </p:nvSpPr>
              <p:spPr>
                <a:xfrm>
                  <a:off x="8352501" y="3463522"/>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73" name="Group 72">
              <a:extLst>
                <a:ext uri="{FF2B5EF4-FFF2-40B4-BE49-F238E27FC236}">
                  <a16:creationId xmlns:a16="http://schemas.microsoft.com/office/drawing/2014/main" id="{E6B6E0EB-73B0-8DB7-4B80-A03FB29772C9}"/>
                </a:ext>
              </a:extLst>
            </p:cNvPr>
            <p:cNvGrpSpPr/>
            <p:nvPr/>
          </p:nvGrpSpPr>
          <p:grpSpPr>
            <a:xfrm>
              <a:off x="6661735" y="3652630"/>
              <a:ext cx="2985555" cy="1614337"/>
              <a:chOff x="6666498" y="4492672"/>
              <a:chExt cx="2985555" cy="1614337"/>
            </a:xfrm>
          </p:grpSpPr>
          <p:grpSp>
            <p:nvGrpSpPr>
              <p:cNvPr id="72" name="Group 71">
                <a:extLst>
                  <a:ext uri="{FF2B5EF4-FFF2-40B4-BE49-F238E27FC236}">
                    <a16:creationId xmlns:a16="http://schemas.microsoft.com/office/drawing/2014/main" id="{42C4F982-9ACD-3915-15F8-FD9082C8E5E8}"/>
                  </a:ext>
                </a:extLst>
              </p:cNvPr>
              <p:cNvGrpSpPr/>
              <p:nvPr/>
            </p:nvGrpSpPr>
            <p:grpSpPr>
              <a:xfrm>
                <a:off x="7467580" y="4492672"/>
                <a:ext cx="807943" cy="56926"/>
                <a:chOff x="7467580" y="3833596"/>
                <a:chExt cx="807943" cy="61169"/>
              </a:xfrm>
            </p:grpSpPr>
            <p:sp>
              <p:nvSpPr>
                <p:cNvPr id="78" name="Freeform 91">
                  <a:extLst>
                    <a:ext uri="{FF2B5EF4-FFF2-40B4-BE49-F238E27FC236}">
                      <a16:creationId xmlns:a16="http://schemas.microsoft.com/office/drawing/2014/main" id="{E97752FA-7D93-0433-B9D1-FEB21641D648}"/>
                    </a:ext>
                  </a:extLst>
                </p:cNvPr>
                <p:cNvSpPr/>
                <p:nvPr/>
              </p:nvSpPr>
              <p:spPr>
                <a:xfrm>
                  <a:off x="7467580" y="3863289"/>
                  <a:ext cx="807943" cy="12743"/>
                </a:xfrm>
                <a:custGeom>
                  <a:avLst/>
                  <a:gdLst>
                    <a:gd name="connsiteX0" fmla="*/ 0 w 807943"/>
                    <a:gd name="connsiteY0" fmla="*/ 0 h 12743"/>
                    <a:gd name="connsiteX1" fmla="*/ 807944 w 807943"/>
                    <a:gd name="connsiteY1" fmla="*/ 0 h 12743"/>
                  </a:gdLst>
                  <a:ahLst/>
                  <a:cxnLst>
                    <a:cxn ang="0">
                      <a:pos x="connsiteX0" y="connsiteY0"/>
                    </a:cxn>
                    <a:cxn ang="0">
                      <a:pos x="connsiteX1" y="connsiteY1"/>
                    </a:cxn>
                  </a:cxnLst>
                  <a:rect l="l" t="t" r="r" b="b"/>
                  <a:pathLst>
                    <a:path w="807943" h="12743">
                      <a:moveTo>
                        <a:pt x="0" y="0"/>
                      </a:moveTo>
                      <a:lnTo>
                        <a:pt x="807944" y="0"/>
                      </a:lnTo>
                    </a:path>
                  </a:pathLst>
                </a:custGeom>
                <a:ln w="19106" cap="sq">
                  <a:solidFill>
                    <a:srgbClr val="595454"/>
                  </a:solidFill>
                  <a:prstDash val="solid"/>
                  <a:round/>
                </a:ln>
              </p:spPr>
              <p:txBody>
                <a:bodyPr rtlCol="0" anchor="ctr"/>
                <a:lstStyle/>
                <a:p>
                  <a:endParaRPr lang="en-US" sz="1400">
                    <a:latin typeface="+mj-lt"/>
                  </a:endParaRPr>
                </a:p>
              </p:txBody>
            </p:sp>
            <p:grpSp>
              <p:nvGrpSpPr>
                <p:cNvPr id="79" name="Graphic 2">
                  <a:extLst>
                    <a:ext uri="{FF2B5EF4-FFF2-40B4-BE49-F238E27FC236}">
                      <a16:creationId xmlns:a16="http://schemas.microsoft.com/office/drawing/2014/main" id="{11B98320-06B3-59C4-0DB2-7A20B855D3C3}"/>
                    </a:ext>
                  </a:extLst>
                </p:cNvPr>
                <p:cNvGrpSpPr/>
                <p:nvPr/>
              </p:nvGrpSpPr>
              <p:grpSpPr>
                <a:xfrm>
                  <a:off x="7831658" y="3833596"/>
                  <a:ext cx="61275" cy="61169"/>
                  <a:chOff x="7831658" y="3833596"/>
                  <a:chExt cx="61275" cy="61169"/>
                </a:xfrm>
              </p:grpSpPr>
              <p:sp>
                <p:nvSpPr>
                  <p:cNvPr id="80" name="Freeform 93">
                    <a:extLst>
                      <a:ext uri="{FF2B5EF4-FFF2-40B4-BE49-F238E27FC236}">
                        <a16:creationId xmlns:a16="http://schemas.microsoft.com/office/drawing/2014/main" id="{6F32570F-0637-3A09-761F-B013791780E6}"/>
                      </a:ext>
                    </a:extLst>
                  </p:cNvPr>
                  <p:cNvSpPr/>
                  <p:nvPr/>
                </p:nvSpPr>
                <p:spPr>
                  <a:xfrm>
                    <a:off x="7831658" y="3833596"/>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81" name="Freeform 94">
                    <a:extLst>
                      <a:ext uri="{FF2B5EF4-FFF2-40B4-BE49-F238E27FC236}">
                        <a16:creationId xmlns:a16="http://schemas.microsoft.com/office/drawing/2014/main" id="{456E731B-0335-2E20-E93E-D8EC52F49E1C}"/>
                      </a:ext>
                    </a:extLst>
                  </p:cNvPr>
                  <p:cNvSpPr/>
                  <p:nvPr/>
                </p:nvSpPr>
                <p:spPr>
                  <a:xfrm>
                    <a:off x="7831658" y="3833596"/>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82" name="Group 81">
                <a:extLst>
                  <a:ext uri="{FF2B5EF4-FFF2-40B4-BE49-F238E27FC236}">
                    <a16:creationId xmlns:a16="http://schemas.microsoft.com/office/drawing/2014/main" id="{7939302D-FA23-61D4-06C3-DE9A47C8B445}"/>
                  </a:ext>
                </a:extLst>
              </p:cNvPr>
              <p:cNvGrpSpPr/>
              <p:nvPr/>
            </p:nvGrpSpPr>
            <p:grpSpPr>
              <a:xfrm>
                <a:off x="7920380" y="4662003"/>
                <a:ext cx="720626" cy="56926"/>
                <a:chOff x="7920380" y="4007929"/>
                <a:chExt cx="720626" cy="61169"/>
              </a:xfrm>
            </p:grpSpPr>
            <p:sp>
              <p:nvSpPr>
                <p:cNvPr id="83" name="Freeform 96">
                  <a:extLst>
                    <a:ext uri="{FF2B5EF4-FFF2-40B4-BE49-F238E27FC236}">
                      <a16:creationId xmlns:a16="http://schemas.microsoft.com/office/drawing/2014/main" id="{BD47CAAF-5B04-5DAE-2D28-7806FE988CC7}"/>
                    </a:ext>
                  </a:extLst>
                </p:cNvPr>
                <p:cNvSpPr/>
                <p:nvPr/>
              </p:nvSpPr>
              <p:spPr>
                <a:xfrm>
                  <a:off x="7920380" y="4037876"/>
                  <a:ext cx="720626" cy="12743"/>
                </a:xfrm>
                <a:custGeom>
                  <a:avLst/>
                  <a:gdLst>
                    <a:gd name="connsiteX0" fmla="*/ 0 w 720626"/>
                    <a:gd name="connsiteY0" fmla="*/ 0 h 12743"/>
                    <a:gd name="connsiteX1" fmla="*/ 720626 w 720626"/>
                    <a:gd name="connsiteY1" fmla="*/ 0 h 12743"/>
                  </a:gdLst>
                  <a:ahLst/>
                  <a:cxnLst>
                    <a:cxn ang="0">
                      <a:pos x="connsiteX0" y="connsiteY0"/>
                    </a:cxn>
                    <a:cxn ang="0">
                      <a:pos x="connsiteX1" y="connsiteY1"/>
                    </a:cxn>
                  </a:cxnLst>
                  <a:rect l="l" t="t" r="r" b="b"/>
                  <a:pathLst>
                    <a:path w="720626" h="12743">
                      <a:moveTo>
                        <a:pt x="0" y="0"/>
                      </a:moveTo>
                      <a:lnTo>
                        <a:pt x="720626" y="0"/>
                      </a:lnTo>
                    </a:path>
                  </a:pathLst>
                </a:custGeom>
                <a:ln w="19106" cap="sq">
                  <a:solidFill>
                    <a:srgbClr val="595454"/>
                  </a:solidFill>
                  <a:prstDash val="solid"/>
                  <a:round/>
                </a:ln>
              </p:spPr>
              <p:txBody>
                <a:bodyPr rtlCol="0" anchor="ctr"/>
                <a:lstStyle/>
                <a:p>
                  <a:endParaRPr lang="en-US" sz="1400">
                    <a:latin typeface="+mj-lt"/>
                  </a:endParaRPr>
                </a:p>
              </p:txBody>
            </p:sp>
            <p:grpSp>
              <p:nvGrpSpPr>
                <p:cNvPr id="84" name="Graphic 2">
                  <a:extLst>
                    <a:ext uri="{FF2B5EF4-FFF2-40B4-BE49-F238E27FC236}">
                      <a16:creationId xmlns:a16="http://schemas.microsoft.com/office/drawing/2014/main" id="{2CDCC4A2-07FC-62D1-740A-5D34876744D2}"/>
                    </a:ext>
                  </a:extLst>
                </p:cNvPr>
                <p:cNvGrpSpPr/>
                <p:nvPr/>
              </p:nvGrpSpPr>
              <p:grpSpPr>
                <a:xfrm>
                  <a:off x="8245269" y="4007929"/>
                  <a:ext cx="61275" cy="61169"/>
                  <a:chOff x="8245269" y="4007929"/>
                  <a:chExt cx="61275" cy="61169"/>
                </a:xfrm>
              </p:grpSpPr>
              <p:sp>
                <p:nvSpPr>
                  <p:cNvPr id="85" name="Freeform 98">
                    <a:extLst>
                      <a:ext uri="{FF2B5EF4-FFF2-40B4-BE49-F238E27FC236}">
                        <a16:creationId xmlns:a16="http://schemas.microsoft.com/office/drawing/2014/main" id="{E153D784-376F-69F9-47C4-485EF8B0A6CC}"/>
                      </a:ext>
                    </a:extLst>
                  </p:cNvPr>
                  <p:cNvSpPr/>
                  <p:nvPr/>
                </p:nvSpPr>
                <p:spPr>
                  <a:xfrm>
                    <a:off x="8245269" y="4007929"/>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86" name="Freeform 99">
                    <a:extLst>
                      <a:ext uri="{FF2B5EF4-FFF2-40B4-BE49-F238E27FC236}">
                        <a16:creationId xmlns:a16="http://schemas.microsoft.com/office/drawing/2014/main" id="{99489863-746D-2266-4DE9-C654654B5A9A}"/>
                      </a:ext>
                    </a:extLst>
                  </p:cNvPr>
                  <p:cNvSpPr/>
                  <p:nvPr/>
                </p:nvSpPr>
                <p:spPr>
                  <a:xfrm>
                    <a:off x="8245269" y="4007929"/>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87" name="Group 86">
                <a:extLst>
                  <a:ext uri="{FF2B5EF4-FFF2-40B4-BE49-F238E27FC236}">
                    <a16:creationId xmlns:a16="http://schemas.microsoft.com/office/drawing/2014/main" id="{B9BFE227-257D-CF36-7458-9EE15D4A3D9C}"/>
                  </a:ext>
                </a:extLst>
              </p:cNvPr>
              <p:cNvGrpSpPr/>
              <p:nvPr/>
            </p:nvGrpSpPr>
            <p:grpSpPr>
              <a:xfrm>
                <a:off x="7732979" y="4851655"/>
                <a:ext cx="567820" cy="56926"/>
                <a:chOff x="7732979" y="4182261"/>
                <a:chExt cx="567820" cy="61169"/>
              </a:xfrm>
            </p:grpSpPr>
            <p:sp>
              <p:nvSpPr>
                <p:cNvPr id="88" name="Freeform 101">
                  <a:extLst>
                    <a:ext uri="{FF2B5EF4-FFF2-40B4-BE49-F238E27FC236}">
                      <a16:creationId xmlns:a16="http://schemas.microsoft.com/office/drawing/2014/main" id="{ACDA438F-2F59-872F-71E2-AE106476C3A3}"/>
                    </a:ext>
                  </a:extLst>
                </p:cNvPr>
                <p:cNvSpPr/>
                <p:nvPr/>
              </p:nvSpPr>
              <p:spPr>
                <a:xfrm>
                  <a:off x="7732979" y="4212591"/>
                  <a:ext cx="567820" cy="12743"/>
                </a:xfrm>
                <a:custGeom>
                  <a:avLst/>
                  <a:gdLst>
                    <a:gd name="connsiteX0" fmla="*/ 0 w 567820"/>
                    <a:gd name="connsiteY0" fmla="*/ 0 h 12743"/>
                    <a:gd name="connsiteX1" fmla="*/ 567820 w 567820"/>
                    <a:gd name="connsiteY1" fmla="*/ 0 h 12743"/>
                  </a:gdLst>
                  <a:ahLst/>
                  <a:cxnLst>
                    <a:cxn ang="0">
                      <a:pos x="connsiteX0" y="connsiteY0"/>
                    </a:cxn>
                    <a:cxn ang="0">
                      <a:pos x="connsiteX1" y="connsiteY1"/>
                    </a:cxn>
                  </a:cxnLst>
                  <a:rect l="l" t="t" r="r" b="b"/>
                  <a:pathLst>
                    <a:path w="567820" h="12743">
                      <a:moveTo>
                        <a:pt x="0" y="0"/>
                      </a:moveTo>
                      <a:lnTo>
                        <a:pt x="567820" y="0"/>
                      </a:lnTo>
                    </a:path>
                  </a:pathLst>
                </a:custGeom>
                <a:ln w="19106" cap="sq">
                  <a:solidFill>
                    <a:srgbClr val="595454"/>
                  </a:solidFill>
                  <a:prstDash val="solid"/>
                  <a:round/>
                </a:ln>
              </p:spPr>
              <p:txBody>
                <a:bodyPr rtlCol="0" anchor="ctr"/>
                <a:lstStyle/>
                <a:p>
                  <a:endParaRPr lang="en-US" sz="1400">
                    <a:latin typeface="+mj-lt"/>
                  </a:endParaRPr>
                </a:p>
              </p:txBody>
            </p:sp>
            <p:grpSp>
              <p:nvGrpSpPr>
                <p:cNvPr id="89" name="Graphic 2">
                  <a:extLst>
                    <a:ext uri="{FF2B5EF4-FFF2-40B4-BE49-F238E27FC236}">
                      <a16:creationId xmlns:a16="http://schemas.microsoft.com/office/drawing/2014/main" id="{67E726EA-885D-A029-A778-3F7C7B13949A}"/>
                    </a:ext>
                  </a:extLst>
                </p:cNvPr>
                <p:cNvGrpSpPr/>
                <p:nvPr/>
              </p:nvGrpSpPr>
              <p:grpSpPr>
                <a:xfrm>
                  <a:off x="7978720" y="4182261"/>
                  <a:ext cx="61275" cy="61169"/>
                  <a:chOff x="7978720" y="4182261"/>
                  <a:chExt cx="61275" cy="61169"/>
                </a:xfrm>
              </p:grpSpPr>
              <p:sp>
                <p:nvSpPr>
                  <p:cNvPr id="90" name="Freeform 103">
                    <a:extLst>
                      <a:ext uri="{FF2B5EF4-FFF2-40B4-BE49-F238E27FC236}">
                        <a16:creationId xmlns:a16="http://schemas.microsoft.com/office/drawing/2014/main" id="{6123031B-6BEC-FB6A-1C03-88766CD72969}"/>
                      </a:ext>
                    </a:extLst>
                  </p:cNvPr>
                  <p:cNvSpPr/>
                  <p:nvPr/>
                </p:nvSpPr>
                <p:spPr>
                  <a:xfrm>
                    <a:off x="7978720" y="4182261"/>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91" name="Freeform 104">
                    <a:extLst>
                      <a:ext uri="{FF2B5EF4-FFF2-40B4-BE49-F238E27FC236}">
                        <a16:creationId xmlns:a16="http://schemas.microsoft.com/office/drawing/2014/main" id="{2DF5B942-B442-A2AB-A0EF-5B3F855FD3DD}"/>
                      </a:ext>
                    </a:extLst>
                  </p:cNvPr>
                  <p:cNvSpPr/>
                  <p:nvPr/>
                </p:nvSpPr>
                <p:spPr>
                  <a:xfrm>
                    <a:off x="7978720" y="4182261"/>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92" name="Group 91">
                <a:extLst>
                  <a:ext uri="{FF2B5EF4-FFF2-40B4-BE49-F238E27FC236}">
                    <a16:creationId xmlns:a16="http://schemas.microsoft.com/office/drawing/2014/main" id="{86A62C49-DF0C-3AC6-AA75-2D2A89EF4A04}"/>
                  </a:ext>
                </a:extLst>
              </p:cNvPr>
              <p:cNvGrpSpPr/>
              <p:nvPr/>
            </p:nvGrpSpPr>
            <p:grpSpPr>
              <a:xfrm>
                <a:off x="8009996" y="5015652"/>
                <a:ext cx="1642057" cy="57225"/>
                <a:chOff x="8009996" y="4374944"/>
                <a:chExt cx="1642057" cy="61491"/>
              </a:xfrm>
            </p:grpSpPr>
            <p:sp>
              <p:nvSpPr>
                <p:cNvPr id="93" name="Freeform 106">
                  <a:extLst>
                    <a:ext uri="{FF2B5EF4-FFF2-40B4-BE49-F238E27FC236}">
                      <a16:creationId xmlns:a16="http://schemas.microsoft.com/office/drawing/2014/main" id="{A2B2A4E0-9B2A-B45B-D5CB-B5CAE8AEA885}"/>
                    </a:ext>
                  </a:extLst>
                </p:cNvPr>
                <p:cNvSpPr/>
                <p:nvPr/>
              </p:nvSpPr>
              <p:spPr>
                <a:xfrm>
                  <a:off x="8009996" y="4406549"/>
                  <a:ext cx="1642057" cy="12743"/>
                </a:xfrm>
                <a:custGeom>
                  <a:avLst/>
                  <a:gdLst>
                    <a:gd name="connsiteX0" fmla="*/ 0 w 1642057"/>
                    <a:gd name="connsiteY0" fmla="*/ 0 h 12743"/>
                    <a:gd name="connsiteX1" fmla="*/ 1642057 w 1642057"/>
                    <a:gd name="connsiteY1" fmla="*/ 0 h 12743"/>
                  </a:gdLst>
                  <a:ahLst/>
                  <a:cxnLst>
                    <a:cxn ang="0">
                      <a:pos x="connsiteX0" y="connsiteY0"/>
                    </a:cxn>
                    <a:cxn ang="0">
                      <a:pos x="connsiteX1" y="connsiteY1"/>
                    </a:cxn>
                  </a:cxnLst>
                  <a:rect l="l" t="t" r="r" b="b"/>
                  <a:pathLst>
                    <a:path w="1642057" h="12743">
                      <a:moveTo>
                        <a:pt x="0" y="0"/>
                      </a:moveTo>
                      <a:lnTo>
                        <a:pt x="1642057" y="0"/>
                      </a:lnTo>
                    </a:path>
                  </a:pathLst>
                </a:custGeom>
                <a:ln w="19106" cap="sq">
                  <a:solidFill>
                    <a:srgbClr val="595454"/>
                  </a:solidFill>
                  <a:prstDash val="solid"/>
                  <a:round/>
                </a:ln>
              </p:spPr>
              <p:txBody>
                <a:bodyPr rtlCol="0" anchor="ctr"/>
                <a:lstStyle/>
                <a:p>
                  <a:endParaRPr lang="en-US" sz="1400">
                    <a:latin typeface="+mj-lt"/>
                  </a:endParaRPr>
                </a:p>
              </p:txBody>
            </p:sp>
            <p:grpSp>
              <p:nvGrpSpPr>
                <p:cNvPr id="94" name="Graphic 2">
                  <a:extLst>
                    <a:ext uri="{FF2B5EF4-FFF2-40B4-BE49-F238E27FC236}">
                      <a16:creationId xmlns:a16="http://schemas.microsoft.com/office/drawing/2014/main" id="{F8BE12D7-F632-16E0-8216-3BF9D51CB7C1}"/>
                    </a:ext>
                  </a:extLst>
                </p:cNvPr>
                <p:cNvGrpSpPr/>
                <p:nvPr/>
              </p:nvGrpSpPr>
              <p:grpSpPr>
                <a:xfrm>
                  <a:off x="8802876" y="4374944"/>
                  <a:ext cx="61341" cy="61491"/>
                  <a:chOff x="8802876" y="4374944"/>
                  <a:chExt cx="61341" cy="61491"/>
                </a:xfrm>
              </p:grpSpPr>
              <p:sp>
                <p:nvSpPr>
                  <p:cNvPr id="95" name="Freeform 108">
                    <a:extLst>
                      <a:ext uri="{FF2B5EF4-FFF2-40B4-BE49-F238E27FC236}">
                        <a16:creationId xmlns:a16="http://schemas.microsoft.com/office/drawing/2014/main" id="{007785EF-5E60-477E-4ECB-180F33BD2B24}"/>
                      </a:ext>
                    </a:extLst>
                  </p:cNvPr>
                  <p:cNvSpPr/>
                  <p:nvPr/>
                </p:nvSpPr>
                <p:spPr>
                  <a:xfrm rot="-5155800">
                    <a:off x="8802995" y="4375213"/>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476"/>
                          <a:pt x="47558" y="61169"/>
                          <a:pt x="30638" y="61169"/>
                        </a:cubicBezTo>
                        <a:cubicBezTo>
                          <a:pt x="13717" y="61169"/>
                          <a:pt x="0" y="47476"/>
                          <a:pt x="0" y="30585"/>
                        </a:cubicBezTo>
                        <a:cubicBezTo>
                          <a:pt x="0" y="13693"/>
                          <a:pt x="13717" y="0"/>
                          <a:pt x="30638" y="0"/>
                        </a:cubicBezTo>
                        <a:cubicBezTo>
                          <a:pt x="47559" y="0"/>
                          <a:pt x="61276" y="13693"/>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96" name="Freeform 109">
                    <a:extLst>
                      <a:ext uri="{FF2B5EF4-FFF2-40B4-BE49-F238E27FC236}">
                        <a16:creationId xmlns:a16="http://schemas.microsoft.com/office/drawing/2014/main" id="{49DC0823-C336-CF79-C017-2EB369943240}"/>
                      </a:ext>
                    </a:extLst>
                  </p:cNvPr>
                  <p:cNvSpPr/>
                  <p:nvPr/>
                </p:nvSpPr>
                <p:spPr>
                  <a:xfrm>
                    <a:off x="8802876" y="4374944"/>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97" name="Group 96">
                <a:extLst>
                  <a:ext uri="{FF2B5EF4-FFF2-40B4-BE49-F238E27FC236}">
                    <a16:creationId xmlns:a16="http://schemas.microsoft.com/office/drawing/2014/main" id="{CC18D035-02AF-2432-7F85-07AD29BE88FA}"/>
                  </a:ext>
                </a:extLst>
              </p:cNvPr>
              <p:cNvGrpSpPr/>
              <p:nvPr/>
            </p:nvGrpSpPr>
            <p:grpSpPr>
              <a:xfrm>
                <a:off x="7881828" y="5191679"/>
                <a:ext cx="825815" cy="56926"/>
                <a:chOff x="7881828" y="4549277"/>
                <a:chExt cx="825815" cy="61169"/>
              </a:xfrm>
            </p:grpSpPr>
            <p:sp>
              <p:nvSpPr>
                <p:cNvPr id="98" name="Freeform 111">
                  <a:extLst>
                    <a:ext uri="{FF2B5EF4-FFF2-40B4-BE49-F238E27FC236}">
                      <a16:creationId xmlns:a16="http://schemas.microsoft.com/office/drawing/2014/main" id="{37CE4BAD-4842-8AE1-1ACC-625A5518A741}"/>
                    </a:ext>
                  </a:extLst>
                </p:cNvPr>
                <p:cNvSpPr/>
                <p:nvPr/>
              </p:nvSpPr>
              <p:spPr>
                <a:xfrm>
                  <a:off x="7881828" y="4581264"/>
                  <a:ext cx="825815" cy="12743"/>
                </a:xfrm>
                <a:custGeom>
                  <a:avLst/>
                  <a:gdLst>
                    <a:gd name="connsiteX0" fmla="*/ 0 w 825815"/>
                    <a:gd name="connsiteY0" fmla="*/ 0 h 12743"/>
                    <a:gd name="connsiteX1" fmla="*/ 825816 w 825815"/>
                    <a:gd name="connsiteY1" fmla="*/ 0 h 12743"/>
                  </a:gdLst>
                  <a:ahLst/>
                  <a:cxnLst>
                    <a:cxn ang="0">
                      <a:pos x="connsiteX0" y="connsiteY0"/>
                    </a:cxn>
                    <a:cxn ang="0">
                      <a:pos x="connsiteX1" y="connsiteY1"/>
                    </a:cxn>
                  </a:cxnLst>
                  <a:rect l="l" t="t" r="r" b="b"/>
                  <a:pathLst>
                    <a:path w="825815" h="12743">
                      <a:moveTo>
                        <a:pt x="0" y="0"/>
                      </a:moveTo>
                      <a:lnTo>
                        <a:pt x="825816" y="0"/>
                      </a:lnTo>
                    </a:path>
                  </a:pathLst>
                </a:custGeom>
                <a:ln w="19106" cap="sq">
                  <a:solidFill>
                    <a:srgbClr val="595454"/>
                  </a:solidFill>
                  <a:prstDash val="solid"/>
                  <a:round/>
                </a:ln>
              </p:spPr>
              <p:txBody>
                <a:bodyPr rtlCol="0" anchor="ctr"/>
                <a:lstStyle/>
                <a:p>
                  <a:endParaRPr lang="en-US" sz="1400">
                    <a:latin typeface="+mj-lt"/>
                  </a:endParaRPr>
                </a:p>
              </p:txBody>
            </p:sp>
            <p:grpSp>
              <p:nvGrpSpPr>
                <p:cNvPr id="99" name="Graphic 2">
                  <a:extLst>
                    <a:ext uri="{FF2B5EF4-FFF2-40B4-BE49-F238E27FC236}">
                      <a16:creationId xmlns:a16="http://schemas.microsoft.com/office/drawing/2014/main" id="{B021B184-C816-6A5C-B92E-9D4ACBB60218}"/>
                    </a:ext>
                  </a:extLst>
                </p:cNvPr>
                <p:cNvGrpSpPr/>
                <p:nvPr/>
              </p:nvGrpSpPr>
              <p:grpSpPr>
                <a:xfrm>
                  <a:off x="8257524" y="4549277"/>
                  <a:ext cx="61275" cy="61169"/>
                  <a:chOff x="8257524" y="4549277"/>
                  <a:chExt cx="61275" cy="61169"/>
                </a:xfrm>
              </p:grpSpPr>
              <p:sp>
                <p:nvSpPr>
                  <p:cNvPr id="100" name="Freeform 113">
                    <a:extLst>
                      <a:ext uri="{FF2B5EF4-FFF2-40B4-BE49-F238E27FC236}">
                        <a16:creationId xmlns:a16="http://schemas.microsoft.com/office/drawing/2014/main" id="{4D4FCEEF-1E4F-9B7A-34DA-0BB5D1095CBF}"/>
                      </a:ext>
                    </a:extLst>
                  </p:cNvPr>
                  <p:cNvSpPr/>
                  <p:nvPr/>
                </p:nvSpPr>
                <p:spPr>
                  <a:xfrm>
                    <a:off x="8257524" y="4549277"/>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101" name="Freeform 114">
                    <a:extLst>
                      <a:ext uri="{FF2B5EF4-FFF2-40B4-BE49-F238E27FC236}">
                        <a16:creationId xmlns:a16="http://schemas.microsoft.com/office/drawing/2014/main" id="{A0B5ECFA-B11F-51E9-F6DA-4CB9D2B94FB4}"/>
                      </a:ext>
                    </a:extLst>
                  </p:cNvPr>
                  <p:cNvSpPr/>
                  <p:nvPr/>
                </p:nvSpPr>
                <p:spPr>
                  <a:xfrm>
                    <a:off x="8257524" y="4549277"/>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102" name="Group 101">
                <a:extLst>
                  <a:ext uri="{FF2B5EF4-FFF2-40B4-BE49-F238E27FC236}">
                    <a16:creationId xmlns:a16="http://schemas.microsoft.com/office/drawing/2014/main" id="{71D87F97-7243-9282-1FF9-97FA0D6BC826}"/>
                  </a:ext>
                </a:extLst>
              </p:cNvPr>
              <p:cNvGrpSpPr/>
              <p:nvPr/>
            </p:nvGrpSpPr>
            <p:grpSpPr>
              <a:xfrm>
                <a:off x="7609790" y="5363857"/>
                <a:ext cx="739519" cy="56926"/>
                <a:chOff x="7609790" y="4726668"/>
                <a:chExt cx="739519" cy="61169"/>
              </a:xfrm>
            </p:grpSpPr>
            <p:sp>
              <p:nvSpPr>
                <p:cNvPr id="103" name="Freeform 116">
                  <a:extLst>
                    <a:ext uri="{FF2B5EF4-FFF2-40B4-BE49-F238E27FC236}">
                      <a16:creationId xmlns:a16="http://schemas.microsoft.com/office/drawing/2014/main" id="{0D1144E9-DE63-2058-E816-D5ED0C0DF826}"/>
                    </a:ext>
                  </a:extLst>
                </p:cNvPr>
                <p:cNvSpPr/>
                <p:nvPr/>
              </p:nvSpPr>
              <p:spPr>
                <a:xfrm>
                  <a:off x="7609790" y="4755851"/>
                  <a:ext cx="739519" cy="12743"/>
                </a:xfrm>
                <a:custGeom>
                  <a:avLst/>
                  <a:gdLst>
                    <a:gd name="connsiteX0" fmla="*/ 0 w 739519"/>
                    <a:gd name="connsiteY0" fmla="*/ 0 h 12743"/>
                    <a:gd name="connsiteX1" fmla="*/ 739519 w 739519"/>
                    <a:gd name="connsiteY1" fmla="*/ 0 h 12743"/>
                  </a:gdLst>
                  <a:ahLst/>
                  <a:cxnLst>
                    <a:cxn ang="0">
                      <a:pos x="connsiteX0" y="connsiteY0"/>
                    </a:cxn>
                    <a:cxn ang="0">
                      <a:pos x="connsiteX1" y="connsiteY1"/>
                    </a:cxn>
                  </a:cxnLst>
                  <a:rect l="l" t="t" r="r" b="b"/>
                  <a:pathLst>
                    <a:path w="739519" h="12743">
                      <a:moveTo>
                        <a:pt x="0" y="0"/>
                      </a:moveTo>
                      <a:lnTo>
                        <a:pt x="739519" y="0"/>
                      </a:lnTo>
                    </a:path>
                  </a:pathLst>
                </a:custGeom>
                <a:ln w="19106" cap="sq">
                  <a:solidFill>
                    <a:srgbClr val="595454"/>
                  </a:solidFill>
                  <a:prstDash val="solid"/>
                  <a:round/>
                </a:ln>
              </p:spPr>
              <p:txBody>
                <a:bodyPr rtlCol="0" anchor="ctr"/>
                <a:lstStyle/>
                <a:p>
                  <a:endParaRPr lang="en-US" sz="1400">
                    <a:latin typeface="+mj-lt"/>
                  </a:endParaRPr>
                </a:p>
              </p:txBody>
            </p:sp>
            <p:grpSp>
              <p:nvGrpSpPr>
                <p:cNvPr id="104" name="Graphic 2">
                  <a:extLst>
                    <a:ext uri="{FF2B5EF4-FFF2-40B4-BE49-F238E27FC236}">
                      <a16:creationId xmlns:a16="http://schemas.microsoft.com/office/drawing/2014/main" id="{8C351D9D-490A-2BE8-52BC-E4248BA22BE2}"/>
                    </a:ext>
                  </a:extLst>
                </p:cNvPr>
                <p:cNvGrpSpPr/>
                <p:nvPr/>
              </p:nvGrpSpPr>
              <p:grpSpPr>
                <a:xfrm>
                  <a:off x="7945018" y="4726668"/>
                  <a:ext cx="61275" cy="61169"/>
                  <a:chOff x="7945018" y="4726668"/>
                  <a:chExt cx="61275" cy="61169"/>
                </a:xfrm>
              </p:grpSpPr>
              <p:sp>
                <p:nvSpPr>
                  <p:cNvPr id="105" name="Freeform 118">
                    <a:extLst>
                      <a:ext uri="{FF2B5EF4-FFF2-40B4-BE49-F238E27FC236}">
                        <a16:creationId xmlns:a16="http://schemas.microsoft.com/office/drawing/2014/main" id="{4B99103C-E15E-E8F8-651F-1D0BB5EE0C34}"/>
                      </a:ext>
                    </a:extLst>
                  </p:cNvPr>
                  <p:cNvSpPr/>
                  <p:nvPr/>
                </p:nvSpPr>
                <p:spPr>
                  <a:xfrm>
                    <a:off x="7945018" y="4726668"/>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106" name="Freeform 119">
                    <a:extLst>
                      <a:ext uri="{FF2B5EF4-FFF2-40B4-BE49-F238E27FC236}">
                        <a16:creationId xmlns:a16="http://schemas.microsoft.com/office/drawing/2014/main" id="{F3E329D8-3561-C549-278B-29A9F9636ADA}"/>
                      </a:ext>
                    </a:extLst>
                  </p:cNvPr>
                  <p:cNvSpPr/>
                  <p:nvPr/>
                </p:nvSpPr>
                <p:spPr>
                  <a:xfrm>
                    <a:off x="7945018" y="4726668"/>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107" name="Group 106">
                <a:extLst>
                  <a:ext uri="{FF2B5EF4-FFF2-40B4-BE49-F238E27FC236}">
                    <a16:creationId xmlns:a16="http://schemas.microsoft.com/office/drawing/2014/main" id="{5EC71EB7-8258-80AB-8255-5ADFCCB483D7}"/>
                  </a:ext>
                </a:extLst>
              </p:cNvPr>
              <p:cNvGrpSpPr/>
              <p:nvPr/>
            </p:nvGrpSpPr>
            <p:grpSpPr>
              <a:xfrm>
                <a:off x="7862041" y="5545836"/>
                <a:ext cx="922452" cy="56926"/>
                <a:chOff x="7862041" y="4901000"/>
                <a:chExt cx="922452" cy="61169"/>
              </a:xfrm>
            </p:grpSpPr>
            <p:sp>
              <p:nvSpPr>
                <p:cNvPr id="108" name="Freeform 121">
                  <a:extLst>
                    <a:ext uri="{FF2B5EF4-FFF2-40B4-BE49-F238E27FC236}">
                      <a16:creationId xmlns:a16="http://schemas.microsoft.com/office/drawing/2014/main" id="{37156E56-8A23-05AA-CA33-62A09329CEEC}"/>
                    </a:ext>
                  </a:extLst>
                </p:cNvPr>
                <p:cNvSpPr/>
                <p:nvPr/>
              </p:nvSpPr>
              <p:spPr>
                <a:xfrm>
                  <a:off x="7862041" y="4930438"/>
                  <a:ext cx="922452" cy="12743"/>
                </a:xfrm>
                <a:custGeom>
                  <a:avLst/>
                  <a:gdLst>
                    <a:gd name="connsiteX0" fmla="*/ 0 w 922452"/>
                    <a:gd name="connsiteY0" fmla="*/ 0 h 12743"/>
                    <a:gd name="connsiteX1" fmla="*/ 922452 w 922452"/>
                    <a:gd name="connsiteY1" fmla="*/ 0 h 12743"/>
                  </a:gdLst>
                  <a:ahLst/>
                  <a:cxnLst>
                    <a:cxn ang="0">
                      <a:pos x="connsiteX0" y="connsiteY0"/>
                    </a:cxn>
                    <a:cxn ang="0">
                      <a:pos x="connsiteX1" y="connsiteY1"/>
                    </a:cxn>
                  </a:cxnLst>
                  <a:rect l="l" t="t" r="r" b="b"/>
                  <a:pathLst>
                    <a:path w="922452" h="12743">
                      <a:moveTo>
                        <a:pt x="0" y="0"/>
                      </a:moveTo>
                      <a:lnTo>
                        <a:pt x="922452" y="0"/>
                      </a:lnTo>
                    </a:path>
                  </a:pathLst>
                </a:custGeom>
                <a:ln w="19106" cap="sq">
                  <a:solidFill>
                    <a:srgbClr val="595454"/>
                  </a:solidFill>
                  <a:prstDash val="solid"/>
                  <a:round/>
                </a:ln>
              </p:spPr>
              <p:txBody>
                <a:bodyPr rtlCol="0" anchor="ctr"/>
                <a:lstStyle/>
                <a:p>
                  <a:endParaRPr lang="en-US" sz="1400">
                    <a:latin typeface="+mj-lt"/>
                  </a:endParaRPr>
                </a:p>
              </p:txBody>
            </p:sp>
            <p:grpSp>
              <p:nvGrpSpPr>
                <p:cNvPr id="109" name="Graphic 2">
                  <a:extLst>
                    <a:ext uri="{FF2B5EF4-FFF2-40B4-BE49-F238E27FC236}">
                      <a16:creationId xmlns:a16="http://schemas.microsoft.com/office/drawing/2014/main" id="{8D6290C5-8CAA-2EAB-3449-E620C21C5433}"/>
                    </a:ext>
                  </a:extLst>
                </p:cNvPr>
                <p:cNvGrpSpPr/>
                <p:nvPr/>
              </p:nvGrpSpPr>
              <p:grpSpPr>
                <a:xfrm>
                  <a:off x="8294289" y="4901000"/>
                  <a:ext cx="61275" cy="61169"/>
                  <a:chOff x="8294289" y="4901000"/>
                  <a:chExt cx="61275" cy="61169"/>
                </a:xfrm>
              </p:grpSpPr>
              <p:sp>
                <p:nvSpPr>
                  <p:cNvPr id="110" name="Freeform 123">
                    <a:extLst>
                      <a:ext uri="{FF2B5EF4-FFF2-40B4-BE49-F238E27FC236}">
                        <a16:creationId xmlns:a16="http://schemas.microsoft.com/office/drawing/2014/main" id="{0B23940C-1FC1-171B-C3E2-671B505B74CB}"/>
                      </a:ext>
                    </a:extLst>
                  </p:cNvPr>
                  <p:cNvSpPr/>
                  <p:nvPr/>
                </p:nvSpPr>
                <p:spPr>
                  <a:xfrm>
                    <a:off x="8294289" y="4901000"/>
                    <a:ext cx="61275" cy="61169"/>
                  </a:xfrm>
                  <a:custGeom>
                    <a:avLst/>
                    <a:gdLst>
                      <a:gd name="connsiteX0" fmla="*/ 61276 w 61275"/>
                      <a:gd name="connsiteY0" fmla="*/ 30585 h 61169"/>
                      <a:gd name="connsiteX1" fmla="*/ 30638 w 61275"/>
                      <a:gd name="connsiteY1" fmla="*/ 61170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70"/>
                          <a:pt x="30638" y="61170"/>
                        </a:cubicBezTo>
                        <a:cubicBezTo>
                          <a:pt x="13659" y="61170"/>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111" name="Freeform 124">
                    <a:extLst>
                      <a:ext uri="{FF2B5EF4-FFF2-40B4-BE49-F238E27FC236}">
                        <a16:creationId xmlns:a16="http://schemas.microsoft.com/office/drawing/2014/main" id="{EA3DB70E-798E-FC9F-0B96-55C7343A662F}"/>
                      </a:ext>
                    </a:extLst>
                  </p:cNvPr>
                  <p:cNvSpPr/>
                  <p:nvPr/>
                </p:nvSpPr>
                <p:spPr>
                  <a:xfrm>
                    <a:off x="8294289" y="4901000"/>
                    <a:ext cx="61275" cy="61169"/>
                  </a:xfrm>
                  <a:custGeom>
                    <a:avLst/>
                    <a:gdLst>
                      <a:gd name="connsiteX0" fmla="*/ 61276 w 61275"/>
                      <a:gd name="connsiteY0" fmla="*/ 30585 h 61169"/>
                      <a:gd name="connsiteX1" fmla="*/ 30638 w 61275"/>
                      <a:gd name="connsiteY1" fmla="*/ 61170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70"/>
                          <a:pt x="30638" y="61170"/>
                        </a:cubicBezTo>
                        <a:cubicBezTo>
                          <a:pt x="13659" y="61170"/>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112" name="Group 111">
                <a:extLst>
                  <a:ext uri="{FF2B5EF4-FFF2-40B4-BE49-F238E27FC236}">
                    <a16:creationId xmlns:a16="http://schemas.microsoft.com/office/drawing/2014/main" id="{EFAA6167-1AEE-D2C0-0D85-62CE97229701}"/>
                  </a:ext>
                </a:extLst>
              </p:cNvPr>
              <p:cNvGrpSpPr/>
              <p:nvPr/>
            </p:nvGrpSpPr>
            <p:grpSpPr>
              <a:xfrm>
                <a:off x="6666498" y="5700335"/>
                <a:ext cx="1362456" cy="56926"/>
                <a:chOff x="6666498" y="5093684"/>
                <a:chExt cx="1362456" cy="61169"/>
              </a:xfrm>
            </p:grpSpPr>
            <p:sp>
              <p:nvSpPr>
                <p:cNvPr id="113" name="Freeform 126">
                  <a:extLst>
                    <a:ext uri="{FF2B5EF4-FFF2-40B4-BE49-F238E27FC236}">
                      <a16:creationId xmlns:a16="http://schemas.microsoft.com/office/drawing/2014/main" id="{03A9D1F6-5BF0-2ED1-7B06-B640E4B476D3}"/>
                    </a:ext>
                  </a:extLst>
                </p:cNvPr>
                <p:cNvSpPr/>
                <p:nvPr/>
              </p:nvSpPr>
              <p:spPr>
                <a:xfrm>
                  <a:off x="6666498" y="5124523"/>
                  <a:ext cx="1362456" cy="12743"/>
                </a:xfrm>
                <a:custGeom>
                  <a:avLst/>
                  <a:gdLst>
                    <a:gd name="connsiteX0" fmla="*/ 0 w 1404997"/>
                    <a:gd name="connsiteY0" fmla="*/ 0 h 12743"/>
                    <a:gd name="connsiteX1" fmla="*/ 1404998 w 1404997"/>
                    <a:gd name="connsiteY1" fmla="*/ 0 h 12743"/>
                  </a:gdLst>
                  <a:ahLst/>
                  <a:cxnLst>
                    <a:cxn ang="0">
                      <a:pos x="connsiteX0" y="connsiteY0"/>
                    </a:cxn>
                    <a:cxn ang="0">
                      <a:pos x="connsiteX1" y="connsiteY1"/>
                    </a:cxn>
                  </a:cxnLst>
                  <a:rect l="l" t="t" r="r" b="b"/>
                  <a:pathLst>
                    <a:path w="1404997" h="12743">
                      <a:moveTo>
                        <a:pt x="0" y="0"/>
                      </a:moveTo>
                      <a:lnTo>
                        <a:pt x="1404998" y="0"/>
                      </a:lnTo>
                    </a:path>
                  </a:pathLst>
                </a:custGeom>
                <a:ln w="19106" cap="sq">
                  <a:solidFill>
                    <a:srgbClr val="595454"/>
                  </a:solidFill>
                  <a:prstDash val="solid"/>
                  <a:round/>
                  <a:headEnd type="triangle"/>
                  <a:tailEnd type="none"/>
                </a:ln>
              </p:spPr>
              <p:txBody>
                <a:bodyPr rtlCol="0" anchor="ctr"/>
                <a:lstStyle/>
                <a:p>
                  <a:endParaRPr lang="en-US" sz="1400">
                    <a:latin typeface="+mj-lt"/>
                  </a:endParaRPr>
                </a:p>
              </p:txBody>
            </p:sp>
            <p:grpSp>
              <p:nvGrpSpPr>
                <p:cNvPr id="114" name="Graphic 2">
                  <a:extLst>
                    <a:ext uri="{FF2B5EF4-FFF2-40B4-BE49-F238E27FC236}">
                      <a16:creationId xmlns:a16="http://schemas.microsoft.com/office/drawing/2014/main" id="{4824A23F-6CD5-5EE6-0AD0-FAEDFC849CC8}"/>
                    </a:ext>
                  </a:extLst>
                </p:cNvPr>
                <p:cNvGrpSpPr/>
                <p:nvPr/>
              </p:nvGrpSpPr>
              <p:grpSpPr>
                <a:xfrm>
                  <a:off x="7304689" y="5093684"/>
                  <a:ext cx="61275" cy="61169"/>
                  <a:chOff x="7304689" y="5093684"/>
                  <a:chExt cx="61275" cy="61169"/>
                </a:xfrm>
              </p:grpSpPr>
              <p:sp>
                <p:nvSpPr>
                  <p:cNvPr id="115" name="Freeform 128">
                    <a:extLst>
                      <a:ext uri="{FF2B5EF4-FFF2-40B4-BE49-F238E27FC236}">
                        <a16:creationId xmlns:a16="http://schemas.microsoft.com/office/drawing/2014/main" id="{291B50E7-B797-9B6E-E8B7-CDBC52779715}"/>
                      </a:ext>
                    </a:extLst>
                  </p:cNvPr>
                  <p:cNvSpPr/>
                  <p:nvPr/>
                </p:nvSpPr>
                <p:spPr>
                  <a:xfrm>
                    <a:off x="7304689" y="5093684"/>
                    <a:ext cx="61275" cy="61169"/>
                  </a:xfrm>
                  <a:custGeom>
                    <a:avLst/>
                    <a:gdLst>
                      <a:gd name="connsiteX0" fmla="*/ 61276 w 61275"/>
                      <a:gd name="connsiteY0" fmla="*/ 30585 h 61169"/>
                      <a:gd name="connsiteX1" fmla="*/ 30638 w 61275"/>
                      <a:gd name="connsiteY1" fmla="*/ 61170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70"/>
                          <a:pt x="30638" y="61170"/>
                        </a:cubicBezTo>
                        <a:cubicBezTo>
                          <a:pt x="13659" y="61170"/>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116" name="Freeform 129">
                    <a:extLst>
                      <a:ext uri="{FF2B5EF4-FFF2-40B4-BE49-F238E27FC236}">
                        <a16:creationId xmlns:a16="http://schemas.microsoft.com/office/drawing/2014/main" id="{211EFD11-387B-1376-F768-F077299963EA}"/>
                      </a:ext>
                    </a:extLst>
                  </p:cNvPr>
                  <p:cNvSpPr/>
                  <p:nvPr/>
                </p:nvSpPr>
                <p:spPr>
                  <a:xfrm>
                    <a:off x="7304689" y="5093684"/>
                    <a:ext cx="61275" cy="61169"/>
                  </a:xfrm>
                  <a:custGeom>
                    <a:avLst/>
                    <a:gdLst>
                      <a:gd name="connsiteX0" fmla="*/ 61276 w 61275"/>
                      <a:gd name="connsiteY0" fmla="*/ 30585 h 61169"/>
                      <a:gd name="connsiteX1" fmla="*/ 30638 w 61275"/>
                      <a:gd name="connsiteY1" fmla="*/ 61170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70"/>
                          <a:pt x="30638" y="61170"/>
                        </a:cubicBezTo>
                        <a:cubicBezTo>
                          <a:pt x="13659" y="61170"/>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117" name="Group 116">
                <a:extLst>
                  <a:ext uri="{FF2B5EF4-FFF2-40B4-BE49-F238E27FC236}">
                    <a16:creationId xmlns:a16="http://schemas.microsoft.com/office/drawing/2014/main" id="{CE508636-A011-D091-8E51-DA64C1DF0370}"/>
                  </a:ext>
                </a:extLst>
              </p:cNvPr>
              <p:cNvGrpSpPr/>
              <p:nvPr/>
            </p:nvGrpSpPr>
            <p:grpSpPr>
              <a:xfrm>
                <a:off x="7609790" y="5871202"/>
                <a:ext cx="1039897" cy="56926"/>
                <a:chOff x="7609790" y="5268017"/>
                <a:chExt cx="1039897" cy="61169"/>
              </a:xfrm>
            </p:grpSpPr>
            <p:sp>
              <p:nvSpPr>
                <p:cNvPr id="118" name="Freeform 131">
                  <a:extLst>
                    <a:ext uri="{FF2B5EF4-FFF2-40B4-BE49-F238E27FC236}">
                      <a16:creationId xmlns:a16="http://schemas.microsoft.com/office/drawing/2014/main" id="{F6DA44C9-226B-A252-FC38-BE27A26CB0BC}"/>
                    </a:ext>
                  </a:extLst>
                </p:cNvPr>
                <p:cNvSpPr/>
                <p:nvPr/>
              </p:nvSpPr>
              <p:spPr>
                <a:xfrm>
                  <a:off x="7609790" y="5299111"/>
                  <a:ext cx="1039897" cy="12743"/>
                </a:xfrm>
                <a:custGeom>
                  <a:avLst/>
                  <a:gdLst>
                    <a:gd name="connsiteX0" fmla="*/ 0 w 1039897"/>
                    <a:gd name="connsiteY0" fmla="*/ 0 h 12743"/>
                    <a:gd name="connsiteX1" fmla="*/ 1039897 w 1039897"/>
                    <a:gd name="connsiteY1" fmla="*/ 0 h 12743"/>
                  </a:gdLst>
                  <a:ahLst/>
                  <a:cxnLst>
                    <a:cxn ang="0">
                      <a:pos x="connsiteX0" y="connsiteY0"/>
                    </a:cxn>
                    <a:cxn ang="0">
                      <a:pos x="connsiteX1" y="connsiteY1"/>
                    </a:cxn>
                  </a:cxnLst>
                  <a:rect l="l" t="t" r="r" b="b"/>
                  <a:pathLst>
                    <a:path w="1039897" h="12743">
                      <a:moveTo>
                        <a:pt x="0" y="0"/>
                      </a:moveTo>
                      <a:lnTo>
                        <a:pt x="1039897" y="0"/>
                      </a:lnTo>
                    </a:path>
                  </a:pathLst>
                </a:custGeom>
                <a:ln w="19106" cap="sq">
                  <a:solidFill>
                    <a:srgbClr val="595454"/>
                  </a:solidFill>
                  <a:prstDash val="solid"/>
                  <a:round/>
                </a:ln>
              </p:spPr>
              <p:txBody>
                <a:bodyPr rtlCol="0" anchor="ctr"/>
                <a:lstStyle/>
                <a:p>
                  <a:endParaRPr lang="en-US" sz="1400">
                    <a:latin typeface="+mj-lt"/>
                  </a:endParaRPr>
                </a:p>
              </p:txBody>
            </p:sp>
            <p:sp>
              <p:nvSpPr>
                <p:cNvPr id="119" name="Freeform 132">
                  <a:extLst>
                    <a:ext uri="{FF2B5EF4-FFF2-40B4-BE49-F238E27FC236}">
                      <a16:creationId xmlns:a16="http://schemas.microsoft.com/office/drawing/2014/main" id="{7DB8A649-DFAC-F9E8-2E1D-33E5F510C228}"/>
                    </a:ext>
                  </a:extLst>
                </p:cNvPr>
                <p:cNvSpPr/>
                <p:nvPr/>
              </p:nvSpPr>
              <p:spPr>
                <a:xfrm>
                  <a:off x="7609790" y="5299111"/>
                  <a:ext cx="511395" cy="12743"/>
                </a:xfrm>
                <a:custGeom>
                  <a:avLst/>
                  <a:gdLst>
                    <a:gd name="connsiteX0" fmla="*/ 511396 w 511395"/>
                    <a:gd name="connsiteY0" fmla="*/ 0 h 12743"/>
                    <a:gd name="connsiteX1" fmla="*/ 0 w 511395"/>
                    <a:gd name="connsiteY1" fmla="*/ 0 h 12743"/>
                  </a:gdLst>
                  <a:ahLst/>
                  <a:cxnLst>
                    <a:cxn ang="0">
                      <a:pos x="connsiteX0" y="connsiteY0"/>
                    </a:cxn>
                    <a:cxn ang="0">
                      <a:pos x="connsiteX1" y="connsiteY1"/>
                    </a:cxn>
                  </a:cxnLst>
                  <a:rect l="l" t="t" r="r" b="b"/>
                  <a:pathLst>
                    <a:path w="511395" h="12743">
                      <a:moveTo>
                        <a:pt x="511396" y="0"/>
                      </a:moveTo>
                      <a:lnTo>
                        <a:pt x="0" y="0"/>
                      </a:lnTo>
                    </a:path>
                  </a:pathLst>
                </a:custGeom>
                <a:ln w="19106" cap="sq">
                  <a:solidFill>
                    <a:srgbClr val="595454"/>
                  </a:solidFill>
                  <a:prstDash val="solid"/>
                  <a:round/>
                </a:ln>
              </p:spPr>
              <p:txBody>
                <a:bodyPr rtlCol="0" anchor="ctr"/>
                <a:lstStyle/>
                <a:p>
                  <a:endParaRPr lang="en-US" sz="1400">
                    <a:latin typeface="+mj-lt"/>
                  </a:endParaRPr>
                </a:p>
              </p:txBody>
            </p:sp>
            <p:grpSp>
              <p:nvGrpSpPr>
                <p:cNvPr id="120" name="Graphic 2">
                  <a:extLst>
                    <a:ext uri="{FF2B5EF4-FFF2-40B4-BE49-F238E27FC236}">
                      <a16:creationId xmlns:a16="http://schemas.microsoft.com/office/drawing/2014/main" id="{54F1A923-BF0A-AEF5-3031-B089B10A03D8}"/>
                    </a:ext>
                  </a:extLst>
                </p:cNvPr>
                <p:cNvGrpSpPr/>
                <p:nvPr/>
              </p:nvGrpSpPr>
              <p:grpSpPr>
                <a:xfrm>
                  <a:off x="8092080" y="5268017"/>
                  <a:ext cx="61275" cy="61169"/>
                  <a:chOff x="8092080" y="5268017"/>
                  <a:chExt cx="61275" cy="61169"/>
                </a:xfrm>
              </p:grpSpPr>
              <p:sp>
                <p:nvSpPr>
                  <p:cNvPr id="121" name="Freeform 134">
                    <a:extLst>
                      <a:ext uri="{FF2B5EF4-FFF2-40B4-BE49-F238E27FC236}">
                        <a16:creationId xmlns:a16="http://schemas.microsoft.com/office/drawing/2014/main" id="{361B762B-26E3-21A7-EEEF-7CD6B1896ED4}"/>
                      </a:ext>
                    </a:extLst>
                  </p:cNvPr>
                  <p:cNvSpPr/>
                  <p:nvPr/>
                </p:nvSpPr>
                <p:spPr>
                  <a:xfrm>
                    <a:off x="8092080" y="5268017"/>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3"/>
                          <a:pt x="47616" y="61169"/>
                          <a:pt x="30638" y="61169"/>
                        </a:cubicBezTo>
                        <a:cubicBezTo>
                          <a:pt x="13659" y="61169"/>
                          <a:pt x="0" y="47533"/>
                          <a:pt x="0" y="30585"/>
                        </a:cubicBezTo>
                        <a:cubicBezTo>
                          <a:pt x="0" y="13635"/>
                          <a:pt x="13659" y="0"/>
                          <a:pt x="30638" y="0"/>
                        </a:cubicBezTo>
                        <a:cubicBezTo>
                          <a:pt x="47616" y="0"/>
                          <a:pt x="61276" y="13635"/>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122" name="Freeform 135">
                    <a:extLst>
                      <a:ext uri="{FF2B5EF4-FFF2-40B4-BE49-F238E27FC236}">
                        <a16:creationId xmlns:a16="http://schemas.microsoft.com/office/drawing/2014/main" id="{2289377F-B8B7-3403-9022-0787CAA0C3AA}"/>
                      </a:ext>
                    </a:extLst>
                  </p:cNvPr>
                  <p:cNvSpPr/>
                  <p:nvPr/>
                </p:nvSpPr>
                <p:spPr>
                  <a:xfrm>
                    <a:off x="8092080" y="5268017"/>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3"/>
                          <a:pt x="47616" y="61169"/>
                          <a:pt x="30638" y="61169"/>
                        </a:cubicBezTo>
                        <a:cubicBezTo>
                          <a:pt x="13659" y="61169"/>
                          <a:pt x="0" y="47533"/>
                          <a:pt x="0" y="30585"/>
                        </a:cubicBezTo>
                        <a:cubicBezTo>
                          <a:pt x="0" y="13635"/>
                          <a:pt x="13659" y="0"/>
                          <a:pt x="30638" y="0"/>
                        </a:cubicBezTo>
                        <a:cubicBezTo>
                          <a:pt x="47616" y="0"/>
                          <a:pt x="61276" y="13635"/>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123" name="Group 122">
                <a:extLst>
                  <a:ext uri="{FF2B5EF4-FFF2-40B4-BE49-F238E27FC236}">
                    <a16:creationId xmlns:a16="http://schemas.microsoft.com/office/drawing/2014/main" id="{B511644B-863C-F6CE-1EC9-914330EB9E39}"/>
                  </a:ext>
                </a:extLst>
              </p:cNvPr>
              <p:cNvGrpSpPr/>
              <p:nvPr/>
            </p:nvGrpSpPr>
            <p:grpSpPr>
              <a:xfrm>
                <a:off x="7661108" y="6049820"/>
                <a:ext cx="652074" cy="57189"/>
                <a:chOff x="7661108" y="5463758"/>
                <a:chExt cx="652074" cy="61452"/>
              </a:xfrm>
            </p:grpSpPr>
            <p:sp>
              <p:nvSpPr>
                <p:cNvPr id="124" name="Freeform 137">
                  <a:extLst>
                    <a:ext uri="{FF2B5EF4-FFF2-40B4-BE49-F238E27FC236}">
                      <a16:creationId xmlns:a16="http://schemas.microsoft.com/office/drawing/2014/main" id="{3E7B7D95-496C-5F18-3BEC-7E94E5434815}"/>
                    </a:ext>
                  </a:extLst>
                </p:cNvPr>
                <p:cNvSpPr/>
                <p:nvPr/>
              </p:nvSpPr>
              <p:spPr>
                <a:xfrm>
                  <a:off x="7661108" y="5493196"/>
                  <a:ext cx="331653" cy="12743"/>
                </a:xfrm>
                <a:custGeom>
                  <a:avLst/>
                  <a:gdLst>
                    <a:gd name="connsiteX0" fmla="*/ 331654 w 331653"/>
                    <a:gd name="connsiteY0" fmla="*/ 0 h 12743"/>
                    <a:gd name="connsiteX1" fmla="*/ 0 w 331653"/>
                    <a:gd name="connsiteY1" fmla="*/ 0 h 12743"/>
                  </a:gdLst>
                  <a:ahLst/>
                  <a:cxnLst>
                    <a:cxn ang="0">
                      <a:pos x="connsiteX0" y="connsiteY0"/>
                    </a:cxn>
                    <a:cxn ang="0">
                      <a:pos x="connsiteX1" y="connsiteY1"/>
                    </a:cxn>
                  </a:cxnLst>
                  <a:rect l="l" t="t" r="r" b="b"/>
                  <a:pathLst>
                    <a:path w="331653" h="12743">
                      <a:moveTo>
                        <a:pt x="331654" y="0"/>
                      </a:moveTo>
                      <a:lnTo>
                        <a:pt x="0" y="0"/>
                      </a:lnTo>
                    </a:path>
                  </a:pathLst>
                </a:custGeom>
                <a:ln w="19106" cap="sq">
                  <a:solidFill>
                    <a:srgbClr val="595454"/>
                  </a:solidFill>
                  <a:prstDash val="solid"/>
                  <a:round/>
                </a:ln>
              </p:spPr>
              <p:txBody>
                <a:bodyPr rtlCol="0" anchor="ctr"/>
                <a:lstStyle/>
                <a:p>
                  <a:endParaRPr lang="en-US" sz="1400">
                    <a:latin typeface="+mj-lt"/>
                  </a:endParaRPr>
                </a:p>
              </p:txBody>
            </p:sp>
            <p:sp>
              <p:nvSpPr>
                <p:cNvPr id="125" name="Freeform 138">
                  <a:extLst>
                    <a:ext uri="{FF2B5EF4-FFF2-40B4-BE49-F238E27FC236}">
                      <a16:creationId xmlns:a16="http://schemas.microsoft.com/office/drawing/2014/main" id="{3850061D-EA1D-D7FB-9BD6-AA00C333F2D8}"/>
                    </a:ext>
                  </a:extLst>
                </p:cNvPr>
                <p:cNvSpPr/>
                <p:nvPr/>
              </p:nvSpPr>
              <p:spPr>
                <a:xfrm>
                  <a:off x="7661108" y="5493196"/>
                  <a:ext cx="652074" cy="12743"/>
                </a:xfrm>
                <a:custGeom>
                  <a:avLst/>
                  <a:gdLst>
                    <a:gd name="connsiteX0" fmla="*/ 0 w 652074"/>
                    <a:gd name="connsiteY0" fmla="*/ 0 h 12743"/>
                    <a:gd name="connsiteX1" fmla="*/ 652074 w 652074"/>
                    <a:gd name="connsiteY1" fmla="*/ 0 h 12743"/>
                  </a:gdLst>
                  <a:ahLst/>
                  <a:cxnLst>
                    <a:cxn ang="0">
                      <a:pos x="connsiteX0" y="connsiteY0"/>
                    </a:cxn>
                    <a:cxn ang="0">
                      <a:pos x="connsiteX1" y="connsiteY1"/>
                    </a:cxn>
                  </a:cxnLst>
                  <a:rect l="l" t="t" r="r" b="b"/>
                  <a:pathLst>
                    <a:path w="652074" h="12743">
                      <a:moveTo>
                        <a:pt x="0" y="0"/>
                      </a:moveTo>
                      <a:lnTo>
                        <a:pt x="652074" y="0"/>
                      </a:lnTo>
                    </a:path>
                  </a:pathLst>
                </a:custGeom>
                <a:ln w="19106" cap="sq">
                  <a:solidFill>
                    <a:srgbClr val="595454"/>
                  </a:solidFill>
                  <a:prstDash val="solid"/>
                  <a:round/>
                </a:ln>
              </p:spPr>
              <p:txBody>
                <a:bodyPr rtlCol="0" anchor="ctr"/>
                <a:lstStyle/>
                <a:p>
                  <a:endParaRPr lang="en-US" sz="1400">
                    <a:latin typeface="+mj-lt"/>
                  </a:endParaRPr>
                </a:p>
              </p:txBody>
            </p:sp>
            <p:grpSp>
              <p:nvGrpSpPr>
                <p:cNvPr id="126" name="Graphic 2">
                  <a:extLst>
                    <a:ext uri="{FF2B5EF4-FFF2-40B4-BE49-F238E27FC236}">
                      <a16:creationId xmlns:a16="http://schemas.microsoft.com/office/drawing/2014/main" id="{0AFD5E82-E934-6098-BEB5-09C08CE2BAE5}"/>
                    </a:ext>
                  </a:extLst>
                </p:cNvPr>
                <p:cNvGrpSpPr/>
                <p:nvPr/>
              </p:nvGrpSpPr>
              <p:grpSpPr>
                <a:xfrm>
                  <a:off x="7961891" y="5463758"/>
                  <a:ext cx="62785" cy="61452"/>
                  <a:chOff x="7961891" y="5463758"/>
                  <a:chExt cx="62785" cy="61452"/>
                </a:xfrm>
              </p:grpSpPr>
              <p:sp>
                <p:nvSpPr>
                  <p:cNvPr id="127" name="Freeform 140">
                    <a:extLst>
                      <a:ext uri="{FF2B5EF4-FFF2-40B4-BE49-F238E27FC236}">
                        <a16:creationId xmlns:a16="http://schemas.microsoft.com/office/drawing/2014/main" id="{520C9E06-9E09-9D45-AE61-3EE5981955EA}"/>
                      </a:ext>
                    </a:extLst>
                  </p:cNvPr>
                  <p:cNvSpPr/>
                  <p:nvPr/>
                </p:nvSpPr>
                <p:spPr>
                  <a:xfrm rot="16314600">
                    <a:off x="7961838" y="5463988"/>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476"/>
                          <a:pt x="47559" y="61169"/>
                          <a:pt x="30638" y="61169"/>
                        </a:cubicBezTo>
                        <a:cubicBezTo>
                          <a:pt x="13717" y="61169"/>
                          <a:pt x="0" y="47476"/>
                          <a:pt x="0" y="30585"/>
                        </a:cubicBezTo>
                        <a:cubicBezTo>
                          <a:pt x="0" y="13693"/>
                          <a:pt x="13717" y="0"/>
                          <a:pt x="30638" y="0"/>
                        </a:cubicBezTo>
                        <a:cubicBezTo>
                          <a:pt x="47559" y="0"/>
                          <a:pt x="61276" y="13693"/>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128" name="Freeform 141">
                    <a:extLst>
                      <a:ext uri="{FF2B5EF4-FFF2-40B4-BE49-F238E27FC236}">
                        <a16:creationId xmlns:a16="http://schemas.microsoft.com/office/drawing/2014/main" id="{29D5C07D-A7E8-5DD2-13DC-ED645E99CB8D}"/>
                      </a:ext>
                    </a:extLst>
                  </p:cNvPr>
                  <p:cNvSpPr/>
                  <p:nvPr/>
                </p:nvSpPr>
                <p:spPr>
                  <a:xfrm>
                    <a:off x="7963401" y="5463758"/>
                    <a:ext cx="61275" cy="61169"/>
                  </a:xfrm>
                  <a:custGeom>
                    <a:avLst/>
                    <a:gdLst>
                      <a:gd name="connsiteX0" fmla="*/ 61276 w 61275"/>
                      <a:gd name="connsiteY0" fmla="*/ 30585 h 61169"/>
                      <a:gd name="connsiteX1" fmla="*/ 30638 w 61275"/>
                      <a:gd name="connsiteY1" fmla="*/ 61170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70"/>
                          <a:pt x="30638" y="61170"/>
                        </a:cubicBezTo>
                        <a:cubicBezTo>
                          <a:pt x="13659" y="61170"/>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sp>
          <p:nvSpPr>
            <p:cNvPr id="129" name="Freeform 143">
              <a:extLst>
                <a:ext uri="{FF2B5EF4-FFF2-40B4-BE49-F238E27FC236}">
                  <a16:creationId xmlns:a16="http://schemas.microsoft.com/office/drawing/2014/main" id="{5CCB1D3B-5C7D-4839-2E94-9D08763C0F5A}"/>
                </a:ext>
              </a:extLst>
            </p:cNvPr>
            <p:cNvSpPr/>
            <p:nvPr/>
          </p:nvSpPr>
          <p:spPr>
            <a:xfrm>
              <a:off x="8581831" y="1435179"/>
              <a:ext cx="12765" cy="3840480"/>
            </a:xfrm>
            <a:custGeom>
              <a:avLst/>
              <a:gdLst>
                <a:gd name="connsiteX0" fmla="*/ 0 w 12765"/>
                <a:gd name="connsiteY0" fmla="*/ 4107519 h 4107518"/>
                <a:gd name="connsiteX1" fmla="*/ 0 w 12765"/>
                <a:gd name="connsiteY1" fmla="*/ 0 h 4107518"/>
              </a:gdLst>
              <a:ahLst/>
              <a:cxnLst>
                <a:cxn ang="0">
                  <a:pos x="connsiteX0" y="connsiteY0"/>
                </a:cxn>
                <a:cxn ang="0">
                  <a:pos x="connsiteX1" y="connsiteY1"/>
                </a:cxn>
              </a:cxnLst>
              <a:rect l="l" t="t" r="r" b="b"/>
              <a:pathLst>
                <a:path w="12765" h="4107518">
                  <a:moveTo>
                    <a:pt x="0" y="4107519"/>
                  </a:moveTo>
                  <a:lnTo>
                    <a:pt x="0" y="0"/>
                  </a:lnTo>
                </a:path>
              </a:pathLst>
            </a:custGeom>
            <a:ln w="19106" cap="flat">
              <a:solidFill>
                <a:srgbClr val="433F3F"/>
              </a:solidFill>
              <a:custDash>
                <a:ds d="0" sp="0"/>
                <a:ds d="450000" sp="337500"/>
              </a:custDash>
              <a:round/>
            </a:ln>
          </p:spPr>
          <p:txBody>
            <a:bodyPr rtlCol="0" anchor="ctr"/>
            <a:lstStyle/>
            <a:p>
              <a:endParaRPr lang="en-US" sz="1400">
                <a:latin typeface="+mj-lt"/>
              </a:endParaRPr>
            </a:p>
          </p:txBody>
        </p:sp>
        <p:sp>
          <p:nvSpPr>
            <p:cNvPr id="130" name="Freeform 144">
              <a:extLst>
                <a:ext uri="{FF2B5EF4-FFF2-40B4-BE49-F238E27FC236}">
                  <a16:creationId xmlns:a16="http://schemas.microsoft.com/office/drawing/2014/main" id="{AC347C98-EE4F-F082-350D-B03CADED6A8F}"/>
                </a:ext>
              </a:extLst>
            </p:cNvPr>
            <p:cNvSpPr/>
            <p:nvPr/>
          </p:nvSpPr>
          <p:spPr>
            <a:xfrm>
              <a:off x="6661735" y="5330633"/>
              <a:ext cx="3189392" cy="11859"/>
            </a:xfrm>
            <a:custGeom>
              <a:avLst/>
              <a:gdLst>
                <a:gd name="connsiteX0" fmla="*/ 0 w 3189392"/>
                <a:gd name="connsiteY0" fmla="*/ 0 h 12743"/>
                <a:gd name="connsiteX1" fmla="*/ 3189393 w 3189392"/>
                <a:gd name="connsiteY1" fmla="*/ 0 h 12743"/>
              </a:gdLst>
              <a:ahLst/>
              <a:cxnLst>
                <a:cxn ang="0">
                  <a:pos x="connsiteX0" y="connsiteY0"/>
                </a:cxn>
                <a:cxn ang="0">
                  <a:pos x="connsiteX1" y="connsiteY1"/>
                </a:cxn>
              </a:cxnLst>
              <a:rect l="l" t="t" r="r" b="b"/>
              <a:pathLst>
                <a:path w="3189392" h="12743">
                  <a:moveTo>
                    <a:pt x="0" y="0"/>
                  </a:moveTo>
                  <a:lnTo>
                    <a:pt x="3189393" y="0"/>
                  </a:lnTo>
                </a:path>
              </a:pathLst>
            </a:custGeom>
            <a:ln w="12737" cap="flat">
              <a:solidFill>
                <a:srgbClr val="433F3F"/>
              </a:solidFill>
              <a:prstDash val="solid"/>
              <a:miter/>
            </a:ln>
          </p:spPr>
          <p:txBody>
            <a:bodyPr rtlCol="0" anchor="ctr"/>
            <a:lstStyle/>
            <a:p>
              <a:endParaRPr lang="en-US" sz="1400">
                <a:latin typeface="+mj-lt"/>
              </a:endParaRPr>
            </a:p>
          </p:txBody>
        </p:sp>
        <p:sp>
          <p:nvSpPr>
            <p:cNvPr id="131" name="Freeform 145">
              <a:extLst>
                <a:ext uri="{FF2B5EF4-FFF2-40B4-BE49-F238E27FC236}">
                  <a16:creationId xmlns:a16="http://schemas.microsoft.com/office/drawing/2014/main" id="{DBA77FAA-2E08-1770-DACB-29847089A5C4}"/>
                </a:ext>
              </a:extLst>
            </p:cNvPr>
            <p:cNvSpPr/>
            <p:nvPr/>
          </p:nvSpPr>
          <p:spPr>
            <a:xfrm>
              <a:off x="6661735" y="5324705"/>
              <a:ext cx="12765" cy="82897"/>
            </a:xfrm>
            <a:custGeom>
              <a:avLst/>
              <a:gdLst>
                <a:gd name="connsiteX0" fmla="*/ 0 w 12765"/>
                <a:gd name="connsiteY0" fmla="*/ 0 h 89077"/>
                <a:gd name="connsiteX1" fmla="*/ 0 w 12765"/>
                <a:gd name="connsiteY1" fmla="*/ 89078 h 89077"/>
              </a:gdLst>
              <a:ahLst/>
              <a:cxnLst>
                <a:cxn ang="0">
                  <a:pos x="connsiteX0" y="connsiteY0"/>
                </a:cxn>
                <a:cxn ang="0">
                  <a:pos x="connsiteX1" y="connsiteY1"/>
                </a:cxn>
              </a:cxnLst>
              <a:rect l="l" t="t" r="r" b="b"/>
              <a:pathLst>
                <a:path w="12765" h="89077">
                  <a:moveTo>
                    <a:pt x="0" y="0"/>
                  </a:moveTo>
                  <a:lnTo>
                    <a:pt x="0" y="89078"/>
                  </a:lnTo>
                </a:path>
              </a:pathLst>
            </a:custGeom>
            <a:ln w="12737" cap="flat">
              <a:solidFill>
                <a:srgbClr val="433F3F"/>
              </a:solidFill>
              <a:prstDash val="solid"/>
              <a:miter/>
            </a:ln>
          </p:spPr>
          <p:txBody>
            <a:bodyPr rtlCol="0" anchor="ctr"/>
            <a:lstStyle/>
            <a:p>
              <a:endParaRPr lang="en-US" sz="1400">
                <a:latin typeface="+mj-lt"/>
              </a:endParaRPr>
            </a:p>
          </p:txBody>
        </p:sp>
        <p:sp>
          <p:nvSpPr>
            <p:cNvPr id="132" name="Freeform 146">
              <a:extLst>
                <a:ext uri="{FF2B5EF4-FFF2-40B4-BE49-F238E27FC236}">
                  <a16:creationId xmlns:a16="http://schemas.microsoft.com/office/drawing/2014/main" id="{F1F8968F-515D-076B-2374-C0CE6B2B4246}"/>
                </a:ext>
              </a:extLst>
            </p:cNvPr>
            <p:cNvSpPr/>
            <p:nvPr/>
          </p:nvSpPr>
          <p:spPr>
            <a:xfrm>
              <a:off x="7941756" y="5324705"/>
              <a:ext cx="12765" cy="82897"/>
            </a:xfrm>
            <a:custGeom>
              <a:avLst/>
              <a:gdLst>
                <a:gd name="connsiteX0" fmla="*/ 0 w 12765"/>
                <a:gd name="connsiteY0" fmla="*/ 0 h 89077"/>
                <a:gd name="connsiteX1" fmla="*/ 0 w 12765"/>
                <a:gd name="connsiteY1" fmla="*/ 89078 h 89077"/>
              </a:gdLst>
              <a:ahLst/>
              <a:cxnLst>
                <a:cxn ang="0">
                  <a:pos x="connsiteX0" y="connsiteY0"/>
                </a:cxn>
                <a:cxn ang="0">
                  <a:pos x="connsiteX1" y="connsiteY1"/>
                </a:cxn>
              </a:cxnLst>
              <a:rect l="l" t="t" r="r" b="b"/>
              <a:pathLst>
                <a:path w="12765" h="89077">
                  <a:moveTo>
                    <a:pt x="0" y="0"/>
                  </a:moveTo>
                  <a:lnTo>
                    <a:pt x="0" y="89078"/>
                  </a:lnTo>
                </a:path>
              </a:pathLst>
            </a:custGeom>
            <a:ln w="12737" cap="flat">
              <a:solidFill>
                <a:srgbClr val="433F3F"/>
              </a:solidFill>
              <a:prstDash val="solid"/>
              <a:miter/>
            </a:ln>
          </p:spPr>
          <p:txBody>
            <a:bodyPr rtlCol="0" anchor="ctr"/>
            <a:lstStyle/>
            <a:p>
              <a:endParaRPr lang="en-US" sz="1400">
                <a:latin typeface="+mj-lt"/>
              </a:endParaRPr>
            </a:p>
          </p:txBody>
        </p:sp>
        <p:sp>
          <p:nvSpPr>
            <p:cNvPr id="133" name="Freeform 147">
              <a:extLst>
                <a:ext uri="{FF2B5EF4-FFF2-40B4-BE49-F238E27FC236}">
                  <a16:creationId xmlns:a16="http://schemas.microsoft.com/office/drawing/2014/main" id="{F1E0ED6C-DB3B-C3CB-3533-4A7EAF4E93B5}"/>
                </a:ext>
              </a:extLst>
            </p:cNvPr>
            <p:cNvSpPr/>
            <p:nvPr/>
          </p:nvSpPr>
          <p:spPr>
            <a:xfrm>
              <a:off x="8581831" y="5324705"/>
              <a:ext cx="12765" cy="82897"/>
            </a:xfrm>
            <a:custGeom>
              <a:avLst/>
              <a:gdLst>
                <a:gd name="connsiteX0" fmla="*/ 0 w 12765"/>
                <a:gd name="connsiteY0" fmla="*/ 0 h 89077"/>
                <a:gd name="connsiteX1" fmla="*/ 0 w 12765"/>
                <a:gd name="connsiteY1" fmla="*/ 89078 h 89077"/>
              </a:gdLst>
              <a:ahLst/>
              <a:cxnLst>
                <a:cxn ang="0">
                  <a:pos x="connsiteX0" y="connsiteY0"/>
                </a:cxn>
                <a:cxn ang="0">
                  <a:pos x="connsiteX1" y="connsiteY1"/>
                </a:cxn>
              </a:cxnLst>
              <a:rect l="l" t="t" r="r" b="b"/>
              <a:pathLst>
                <a:path w="12765" h="89077">
                  <a:moveTo>
                    <a:pt x="0" y="0"/>
                  </a:moveTo>
                  <a:lnTo>
                    <a:pt x="0" y="89078"/>
                  </a:lnTo>
                </a:path>
              </a:pathLst>
            </a:custGeom>
            <a:ln w="12737" cap="flat">
              <a:solidFill>
                <a:srgbClr val="433F3F"/>
              </a:solidFill>
              <a:prstDash val="solid"/>
              <a:miter/>
            </a:ln>
          </p:spPr>
          <p:txBody>
            <a:bodyPr rtlCol="0" anchor="ctr"/>
            <a:lstStyle/>
            <a:p>
              <a:endParaRPr lang="en-US" sz="1400">
                <a:latin typeface="+mj-lt"/>
              </a:endParaRPr>
            </a:p>
          </p:txBody>
        </p:sp>
        <p:sp>
          <p:nvSpPr>
            <p:cNvPr id="134" name="Freeform 148">
              <a:extLst>
                <a:ext uri="{FF2B5EF4-FFF2-40B4-BE49-F238E27FC236}">
                  <a16:creationId xmlns:a16="http://schemas.microsoft.com/office/drawing/2014/main" id="{9FABE9BE-B6C1-4040-FF64-AB2ACEDCF9DD}"/>
                </a:ext>
              </a:extLst>
            </p:cNvPr>
            <p:cNvSpPr/>
            <p:nvPr/>
          </p:nvSpPr>
          <p:spPr>
            <a:xfrm>
              <a:off x="9858788" y="5324705"/>
              <a:ext cx="12765" cy="82897"/>
            </a:xfrm>
            <a:custGeom>
              <a:avLst/>
              <a:gdLst>
                <a:gd name="connsiteX0" fmla="*/ 0 w 12765"/>
                <a:gd name="connsiteY0" fmla="*/ 0 h 89077"/>
                <a:gd name="connsiteX1" fmla="*/ 0 w 12765"/>
                <a:gd name="connsiteY1" fmla="*/ 89078 h 89077"/>
              </a:gdLst>
              <a:ahLst/>
              <a:cxnLst>
                <a:cxn ang="0">
                  <a:pos x="connsiteX0" y="connsiteY0"/>
                </a:cxn>
                <a:cxn ang="0">
                  <a:pos x="connsiteX1" y="connsiteY1"/>
                </a:cxn>
              </a:cxnLst>
              <a:rect l="l" t="t" r="r" b="b"/>
              <a:pathLst>
                <a:path w="12765" h="89077">
                  <a:moveTo>
                    <a:pt x="0" y="0"/>
                  </a:moveTo>
                  <a:lnTo>
                    <a:pt x="0" y="89078"/>
                  </a:lnTo>
                </a:path>
              </a:pathLst>
            </a:custGeom>
            <a:ln w="12737" cap="flat">
              <a:solidFill>
                <a:srgbClr val="433F3F"/>
              </a:solidFill>
              <a:prstDash val="solid"/>
              <a:miter/>
            </a:ln>
          </p:spPr>
          <p:txBody>
            <a:bodyPr rtlCol="0" anchor="ctr"/>
            <a:lstStyle/>
            <a:p>
              <a:endParaRPr lang="en-US" sz="1400">
                <a:latin typeface="+mj-lt"/>
              </a:endParaRPr>
            </a:p>
          </p:txBody>
        </p:sp>
        <p:sp>
          <p:nvSpPr>
            <p:cNvPr id="135" name="Freeform 149">
              <a:extLst>
                <a:ext uri="{FF2B5EF4-FFF2-40B4-BE49-F238E27FC236}">
                  <a16:creationId xmlns:a16="http://schemas.microsoft.com/office/drawing/2014/main" id="{1B0670BC-B0AD-9CE0-63CC-B2F858488CC5}"/>
                </a:ext>
              </a:extLst>
            </p:cNvPr>
            <p:cNvSpPr/>
            <p:nvPr/>
          </p:nvSpPr>
          <p:spPr>
            <a:xfrm>
              <a:off x="9219224" y="5324705"/>
              <a:ext cx="12765" cy="82897"/>
            </a:xfrm>
            <a:custGeom>
              <a:avLst/>
              <a:gdLst>
                <a:gd name="connsiteX0" fmla="*/ 0 w 12765"/>
                <a:gd name="connsiteY0" fmla="*/ 0 h 89077"/>
                <a:gd name="connsiteX1" fmla="*/ 0 w 12765"/>
                <a:gd name="connsiteY1" fmla="*/ 89078 h 89077"/>
              </a:gdLst>
              <a:ahLst/>
              <a:cxnLst>
                <a:cxn ang="0">
                  <a:pos x="connsiteX0" y="connsiteY0"/>
                </a:cxn>
                <a:cxn ang="0">
                  <a:pos x="connsiteX1" y="connsiteY1"/>
                </a:cxn>
              </a:cxnLst>
              <a:rect l="l" t="t" r="r" b="b"/>
              <a:pathLst>
                <a:path w="12765" h="89077">
                  <a:moveTo>
                    <a:pt x="0" y="0"/>
                  </a:moveTo>
                  <a:lnTo>
                    <a:pt x="0" y="89078"/>
                  </a:lnTo>
                </a:path>
              </a:pathLst>
            </a:custGeom>
            <a:ln w="12737" cap="flat">
              <a:solidFill>
                <a:srgbClr val="433F3F"/>
              </a:solidFill>
              <a:prstDash val="solid"/>
              <a:miter/>
            </a:ln>
          </p:spPr>
          <p:txBody>
            <a:bodyPr rtlCol="0" anchor="ctr"/>
            <a:lstStyle/>
            <a:p>
              <a:endParaRPr lang="en-US" sz="1400">
                <a:latin typeface="+mj-lt"/>
              </a:endParaRPr>
            </a:p>
          </p:txBody>
        </p:sp>
        <p:sp>
          <p:nvSpPr>
            <p:cNvPr id="136" name="Freeform 150">
              <a:extLst>
                <a:ext uri="{FF2B5EF4-FFF2-40B4-BE49-F238E27FC236}">
                  <a16:creationId xmlns:a16="http://schemas.microsoft.com/office/drawing/2014/main" id="{FD153B14-E000-94F8-5DED-0C1303AD86B3}"/>
                </a:ext>
              </a:extLst>
            </p:cNvPr>
            <p:cNvSpPr/>
            <p:nvPr/>
          </p:nvSpPr>
          <p:spPr>
            <a:xfrm>
              <a:off x="7300278" y="5324705"/>
              <a:ext cx="12765" cy="82897"/>
            </a:xfrm>
            <a:custGeom>
              <a:avLst/>
              <a:gdLst>
                <a:gd name="connsiteX0" fmla="*/ 0 w 12765"/>
                <a:gd name="connsiteY0" fmla="*/ 0 h 89077"/>
                <a:gd name="connsiteX1" fmla="*/ 0 w 12765"/>
                <a:gd name="connsiteY1" fmla="*/ 89078 h 89077"/>
              </a:gdLst>
              <a:ahLst/>
              <a:cxnLst>
                <a:cxn ang="0">
                  <a:pos x="connsiteX0" y="connsiteY0"/>
                </a:cxn>
                <a:cxn ang="0">
                  <a:pos x="connsiteX1" y="connsiteY1"/>
                </a:cxn>
              </a:cxnLst>
              <a:rect l="l" t="t" r="r" b="b"/>
              <a:pathLst>
                <a:path w="12765" h="89077">
                  <a:moveTo>
                    <a:pt x="0" y="0"/>
                  </a:moveTo>
                  <a:lnTo>
                    <a:pt x="0" y="89078"/>
                  </a:lnTo>
                </a:path>
              </a:pathLst>
            </a:custGeom>
            <a:ln w="12737" cap="flat">
              <a:solidFill>
                <a:srgbClr val="433F3F"/>
              </a:solidFill>
              <a:prstDash val="solid"/>
              <a:miter/>
            </a:ln>
          </p:spPr>
          <p:txBody>
            <a:bodyPr rtlCol="0" anchor="ctr"/>
            <a:lstStyle/>
            <a:p>
              <a:endParaRPr lang="en-US" sz="1400">
                <a:latin typeface="+mj-lt"/>
              </a:endParaRPr>
            </a:p>
          </p:txBody>
        </p:sp>
        <p:grpSp>
          <p:nvGrpSpPr>
            <p:cNvPr id="137" name="Group 136">
              <a:extLst>
                <a:ext uri="{FF2B5EF4-FFF2-40B4-BE49-F238E27FC236}">
                  <a16:creationId xmlns:a16="http://schemas.microsoft.com/office/drawing/2014/main" id="{F7EC36B5-3A44-1571-6C9C-EED961F257BC}"/>
                </a:ext>
              </a:extLst>
            </p:cNvPr>
            <p:cNvGrpSpPr/>
            <p:nvPr/>
          </p:nvGrpSpPr>
          <p:grpSpPr>
            <a:xfrm>
              <a:off x="7637421" y="3430603"/>
              <a:ext cx="639691" cy="56926"/>
              <a:chOff x="7635832" y="3659264"/>
              <a:chExt cx="639691" cy="61169"/>
            </a:xfrm>
          </p:grpSpPr>
          <p:sp>
            <p:nvSpPr>
              <p:cNvPr id="138" name="Freeform 86">
                <a:extLst>
                  <a:ext uri="{FF2B5EF4-FFF2-40B4-BE49-F238E27FC236}">
                    <a16:creationId xmlns:a16="http://schemas.microsoft.com/office/drawing/2014/main" id="{0DBF8466-AC26-8A32-720B-23D394A42C8B}"/>
                  </a:ext>
                </a:extLst>
              </p:cNvPr>
              <p:cNvSpPr/>
              <p:nvPr/>
            </p:nvSpPr>
            <p:spPr>
              <a:xfrm>
                <a:off x="7635832" y="3688701"/>
                <a:ext cx="639691" cy="12743"/>
              </a:xfrm>
              <a:custGeom>
                <a:avLst/>
                <a:gdLst>
                  <a:gd name="connsiteX0" fmla="*/ 0 w 639691"/>
                  <a:gd name="connsiteY0" fmla="*/ 0 h 12743"/>
                  <a:gd name="connsiteX1" fmla="*/ 639691 w 639691"/>
                  <a:gd name="connsiteY1" fmla="*/ 0 h 12743"/>
                </a:gdLst>
                <a:ahLst/>
                <a:cxnLst>
                  <a:cxn ang="0">
                    <a:pos x="connsiteX0" y="connsiteY0"/>
                  </a:cxn>
                  <a:cxn ang="0">
                    <a:pos x="connsiteX1" y="connsiteY1"/>
                  </a:cxn>
                </a:cxnLst>
                <a:rect l="l" t="t" r="r" b="b"/>
                <a:pathLst>
                  <a:path w="639691" h="12743">
                    <a:moveTo>
                      <a:pt x="0" y="0"/>
                    </a:moveTo>
                    <a:lnTo>
                      <a:pt x="639691" y="0"/>
                    </a:lnTo>
                  </a:path>
                </a:pathLst>
              </a:custGeom>
              <a:ln w="19106" cap="sq">
                <a:solidFill>
                  <a:srgbClr val="595454"/>
                </a:solidFill>
                <a:prstDash val="solid"/>
                <a:round/>
              </a:ln>
            </p:spPr>
            <p:txBody>
              <a:bodyPr rtlCol="0" anchor="ctr"/>
              <a:lstStyle/>
              <a:p>
                <a:endParaRPr lang="en-US" sz="1400">
                  <a:latin typeface="+mj-lt"/>
                </a:endParaRPr>
              </a:p>
            </p:txBody>
          </p:sp>
          <p:grpSp>
            <p:nvGrpSpPr>
              <p:cNvPr id="141" name="Graphic 2">
                <a:extLst>
                  <a:ext uri="{FF2B5EF4-FFF2-40B4-BE49-F238E27FC236}">
                    <a16:creationId xmlns:a16="http://schemas.microsoft.com/office/drawing/2014/main" id="{42C1611E-4916-1880-1E8B-1913B1911D58}"/>
                  </a:ext>
                </a:extLst>
              </p:cNvPr>
              <p:cNvGrpSpPr/>
              <p:nvPr/>
            </p:nvGrpSpPr>
            <p:grpSpPr>
              <a:xfrm>
                <a:off x="7926636" y="3659264"/>
                <a:ext cx="61275" cy="61169"/>
                <a:chOff x="7926636" y="3659264"/>
                <a:chExt cx="61275" cy="61169"/>
              </a:xfrm>
            </p:grpSpPr>
            <p:sp>
              <p:nvSpPr>
                <p:cNvPr id="142" name="Freeform 88">
                  <a:extLst>
                    <a:ext uri="{FF2B5EF4-FFF2-40B4-BE49-F238E27FC236}">
                      <a16:creationId xmlns:a16="http://schemas.microsoft.com/office/drawing/2014/main" id="{A02C577D-F58F-0F0C-491A-93C1F32776A9}"/>
                    </a:ext>
                  </a:extLst>
                </p:cNvPr>
                <p:cNvSpPr/>
                <p:nvPr/>
              </p:nvSpPr>
              <p:spPr>
                <a:xfrm>
                  <a:off x="7926636" y="3659264"/>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143" name="Freeform 89">
                  <a:extLst>
                    <a:ext uri="{FF2B5EF4-FFF2-40B4-BE49-F238E27FC236}">
                      <a16:creationId xmlns:a16="http://schemas.microsoft.com/office/drawing/2014/main" id="{8BAB9714-4F86-0ACE-0384-9F2AA21E34F1}"/>
                    </a:ext>
                  </a:extLst>
                </p:cNvPr>
                <p:cNvSpPr/>
                <p:nvPr/>
              </p:nvSpPr>
              <p:spPr>
                <a:xfrm>
                  <a:off x="7926636" y="3659264"/>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sp>
        <p:nvSpPr>
          <p:cNvPr id="5" name="Rectangle 4">
            <a:extLst>
              <a:ext uri="{FF2B5EF4-FFF2-40B4-BE49-F238E27FC236}">
                <a16:creationId xmlns:a16="http://schemas.microsoft.com/office/drawing/2014/main" id="{AC03639A-D3C3-BCB3-4ED1-A06E3B9F5136}"/>
              </a:ext>
            </a:extLst>
          </p:cNvPr>
          <p:cNvSpPr/>
          <p:nvPr/>
        </p:nvSpPr>
        <p:spPr>
          <a:xfrm>
            <a:off x="838199" y="4903190"/>
            <a:ext cx="10840783" cy="748147"/>
          </a:xfrm>
          <a:prstGeom prst="rect">
            <a:avLst/>
          </a:prstGeom>
          <a:noFill/>
          <a:ln w="25400">
            <a:solidFill>
              <a:schemeClr val="bg1"/>
            </a:solidFill>
          </a:ln>
          <a:effectLst>
            <a:glow rad="52469">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1">
            <a:extLst>
              <a:ext uri="{FF2B5EF4-FFF2-40B4-BE49-F238E27FC236}">
                <a16:creationId xmlns:a16="http://schemas.microsoft.com/office/drawing/2014/main" id="{4429E297-0A05-8B65-0416-32EBFF184B9B}"/>
              </a:ext>
            </a:extLst>
          </p:cNvPr>
          <p:cNvSpPr txBox="1">
            <a:spLocks/>
          </p:cNvSpPr>
          <p:nvPr/>
        </p:nvSpPr>
        <p:spPr>
          <a:xfrm>
            <a:off x="1479519" y="6117986"/>
            <a:ext cx="4156291" cy="80356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a:latin typeface="Arial" panose="020B0604020202020204" pitchFamily="34" charset="0"/>
            </a:endParaRPr>
          </a:p>
        </p:txBody>
      </p:sp>
      <p:sp>
        <p:nvSpPr>
          <p:cNvPr id="145" name="Footer Placeholder 144">
            <a:extLst>
              <a:ext uri="{FF2B5EF4-FFF2-40B4-BE49-F238E27FC236}">
                <a16:creationId xmlns:a16="http://schemas.microsoft.com/office/drawing/2014/main" id="{A179652A-96C4-7132-C8C1-9511CE1AE80A}"/>
              </a:ext>
            </a:extLst>
          </p:cNvPr>
          <p:cNvSpPr>
            <a:spLocks noGrp="1"/>
          </p:cNvSpPr>
          <p:nvPr>
            <p:ph type="ftr" sz="quarter" idx="10"/>
          </p:nvPr>
        </p:nvSpPr>
        <p:spPr/>
        <p:txBody>
          <a:bodyPr/>
          <a:lstStyle/>
          <a:p>
            <a:r>
              <a:rPr lang="en-US" dirty="0"/>
              <a:t>Median follow-up (range): 25.4 months (15.7–44.2)​.
</a:t>
            </a:r>
            <a:r>
              <a:rPr lang="en-US" dirty="0" err="1"/>
              <a:t>aPer</a:t>
            </a:r>
            <a:r>
              <a:rPr lang="en-US" dirty="0"/>
              <a:t> BICR. </a:t>
            </a:r>
            <a:r>
              <a:rPr lang="en-US" dirty="0" err="1"/>
              <a:t>bTumor</a:t>
            </a:r>
            <a:r>
              <a:rPr lang="en-US" dirty="0"/>
              <a:t> PD-L1 expression was not evaluable/indeterminate in 19 patients.
Cascone T, et al. </a:t>
            </a:r>
            <a:r>
              <a:rPr lang="en-US" i="1" dirty="0"/>
              <a:t>Ann Oncol. </a:t>
            </a:r>
            <a:r>
              <a:rPr lang="en-US" dirty="0"/>
              <a:t>2023;34(supplement 2):S1295.</a:t>
            </a:r>
          </a:p>
        </p:txBody>
      </p:sp>
    </p:spTree>
    <p:extLst>
      <p:ext uri="{BB962C8B-B14F-4D97-AF65-F5344CB8AC3E}">
        <p14:creationId xmlns:p14="http://schemas.microsoft.com/office/powerpoint/2010/main" val="2646156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4B5EC9-0922-0236-74D7-B07B42134E39}"/>
              </a:ext>
            </a:extLst>
          </p:cNvPr>
          <p:cNvSpPr>
            <a:spLocks noGrp="1"/>
          </p:cNvSpPr>
          <p:nvPr>
            <p:ph type="title"/>
          </p:nvPr>
        </p:nvSpPr>
        <p:spPr>
          <a:xfrm>
            <a:off x="838200" y="365125"/>
            <a:ext cx="10515600" cy="1325563"/>
          </a:xfrm>
        </p:spPr>
        <p:txBody>
          <a:bodyPr>
            <a:normAutofit/>
          </a:bodyPr>
          <a:lstStyle/>
          <a:p>
            <a:r>
              <a:rPr lang="en-US" dirty="0"/>
              <a:t>KN671 Overall Survival, IA3</a:t>
            </a:r>
            <a:br>
              <a:rPr lang="en-US" dirty="0"/>
            </a:br>
            <a:r>
              <a:rPr lang="en-US" dirty="0"/>
              <a:t>Median Follow-Up: 41.1 (range, 0.4–75.3) Months</a:t>
            </a:r>
          </a:p>
        </p:txBody>
      </p:sp>
      <p:sp>
        <p:nvSpPr>
          <p:cNvPr id="9" name="Footer Placeholder 8">
            <a:extLst>
              <a:ext uri="{FF2B5EF4-FFF2-40B4-BE49-F238E27FC236}">
                <a16:creationId xmlns:a16="http://schemas.microsoft.com/office/drawing/2014/main" id="{7A6BBDF0-FF74-1E25-D674-7717F0DE9B95}"/>
              </a:ext>
            </a:extLst>
          </p:cNvPr>
          <p:cNvSpPr>
            <a:spLocks noGrp="1"/>
          </p:cNvSpPr>
          <p:nvPr>
            <p:ph type="ftr" sz="quarter" idx="10"/>
          </p:nvPr>
        </p:nvSpPr>
        <p:spPr>
          <a:xfrm>
            <a:off x="1416735" y="6054437"/>
            <a:ext cx="10651322" cy="803564"/>
          </a:xfrm>
        </p:spPr>
        <p:txBody>
          <a:bodyPr/>
          <a:lstStyle/>
          <a:p>
            <a:pPr fontAlgn="base"/>
            <a:r>
              <a:rPr lang="en-US" dirty="0"/>
              <a:t>CI, confidence interval; HR, hazard ratio; IA3, interim analysis 3; </a:t>
            </a:r>
            <a:r>
              <a:rPr lang="en-US" dirty="0" err="1"/>
              <a:t>mo</a:t>
            </a:r>
            <a:r>
              <a:rPr lang="en-US" dirty="0"/>
              <a:t>, months; NR, not reached; Pts, patients.​</a:t>
            </a:r>
          </a:p>
          <a:p>
            <a:pPr fontAlgn="base"/>
            <a:r>
              <a:rPr lang="en-US" dirty="0" err="1"/>
              <a:t>Majem</a:t>
            </a:r>
            <a:r>
              <a:rPr lang="en-US" dirty="0"/>
              <a:t> M, et al. </a:t>
            </a:r>
            <a:r>
              <a:rPr lang="en-US" i="1" dirty="0"/>
              <a:t>ESMO Immuno-Oncol Technol. </a:t>
            </a:r>
            <a:r>
              <a:rPr lang="en-US" dirty="0"/>
              <a:t>2024;24(5):LBA3.​</a:t>
            </a:r>
          </a:p>
        </p:txBody>
      </p:sp>
      <p:pic>
        <p:nvPicPr>
          <p:cNvPr id="8" name="Picture 7">
            <a:extLst>
              <a:ext uri="{FF2B5EF4-FFF2-40B4-BE49-F238E27FC236}">
                <a16:creationId xmlns:a16="http://schemas.microsoft.com/office/drawing/2014/main" id="{B512C941-2BCA-2205-C08D-7655969A2083}"/>
              </a:ext>
            </a:extLst>
          </p:cNvPr>
          <p:cNvPicPr>
            <a:picLocks noChangeAspect="1"/>
          </p:cNvPicPr>
          <p:nvPr/>
        </p:nvPicPr>
        <p:blipFill>
          <a:blip r:embed="rId3"/>
          <a:stretch>
            <a:fillRect/>
          </a:stretch>
        </p:blipFill>
        <p:spPr>
          <a:xfrm>
            <a:off x="1320799" y="1621969"/>
            <a:ext cx="9274843" cy="4501187"/>
          </a:xfrm>
          <a:prstGeom prst="rect">
            <a:avLst/>
          </a:prstGeom>
        </p:spPr>
      </p:pic>
    </p:spTree>
    <p:extLst>
      <p:ext uri="{BB962C8B-B14F-4D97-AF65-F5344CB8AC3E}">
        <p14:creationId xmlns:p14="http://schemas.microsoft.com/office/powerpoint/2010/main" val="150102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96E88-D59F-4DF0-8050-30AA22269A3E}"/>
              </a:ext>
            </a:extLst>
          </p:cNvPr>
          <p:cNvSpPr>
            <a:spLocks noGrp="1"/>
          </p:cNvSpPr>
          <p:nvPr>
            <p:ph type="title"/>
          </p:nvPr>
        </p:nvSpPr>
        <p:spPr>
          <a:xfrm>
            <a:off x="838200" y="365125"/>
            <a:ext cx="10515600" cy="1325563"/>
          </a:xfrm>
        </p:spPr>
        <p:txBody>
          <a:bodyPr>
            <a:normAutofit/>
          </a:bodyPr>
          <a:lstStyle/>
          <a:p>
            <a:r>
              <a:rPr lang="en-US"/>
              <a:t>KN671 Overall Survival in Subgroups, IA2</a:t>
            </a:r>
          </a:p>
        </p:txBody>
      </p:sp>
      <p:sp>
        <p:nvSpPr>
          <p:cNvPr id="7" name="Footer Placeholder 6">
            <a:extLst>
              <a:ext uri="{FF2B5EF4-FFF2-40B4-BE49-F238E27FC236}">
                <a16:creationId xmlns:a16="http://schemas.microsoft.com/office/drawing/2014/main" id="{2D9B5095-1F64-BC39-4134-2DDB7651F64E}"/>
              </a:ext>
            </a:extLst>
          </p:cNvPr>
          <p:cNvSpPr>
            <a:spLocks noGrp="1"/>
          </p:cNvSpPr>
          <p:nvPr>
            <p:ph type="ftr" sz="quarter" idx="10"/>
          </p:nvPr>
        </p:nvSpPr>
        <p:spPr>
          <a:xfrm>
            <a:off x="1416735" y="6054437"/>
            <a:ext cx="7631572" cy="803564"/>
          </a:xfrm>
        </p:spPr>
        <p:txBody>
          <a:bodyPr/>
          <a:lstStyle/>
          <a:p>
            <a:r>
              <a:rPr lang="en-US" dirty="0"/>
              <a:t>Per the prespecified analysis plan, subgroups with &lt;30 participants are excluded from the forest plot. Subgroups for stage IIIA and IIIB and </a:t>
            </a:r>
            <a:r>
              <a:rPr lang="en-US" dirty="0" err="1"/>
              <a:t>pN</a:t>
            </a:r>
            <a:r>
              <a:rPr lang="en-US" dirty="0"/>
              <a:t> status were post hoc; all other subgroups were prespecified. </a:t>
            </a:r>
            <a:br>
              <a:rPr lang="en-US" dirty="0"/>
            </a:br>
            <a:r>
              <a:rPr lang="en-US" dirty="0"/>
              <a:t>Data cutoff date for IA2: July 10, 2023.
</a:t>
            </a:r>
            <a:r>
              <a:rPr lang="en-US" dirty="0" err="1"/>
              <a:t>Majem</a:t>
            </a:r>
            <a:r>
              <a:rPr lang="en-US" dirty="0"/>
              <a:t> M, et al. </a:t>
            </a:r>
            <a:r>
              <a:rPr lang="en-US" i="1" dirty="0"/>
              <a:t>ESMO Immuno-Oncol Technol. </a:t>
            </a:r>
            <a:r>
              <a:rPr lang="en-US" dirty="0"/>
              <a:t>2024;24(5):LBA3.</a:t>
            </a:r>
          </a:p>
        </p:txBody>
      </p:sp>
      <p:pic>
        <p:nvPicPr>
          <p:cNvPr id="10" name="Picture 9">
            <a:extLst>
              <a:ext uri="{FF2B5EF4-FFF2-40B4-BE49-F238E27FC236}">
                <a16:creationId xmlns:a16="http://schemas.microsoft.com/office/drawing/2014/main" id="{87E3D909-E08C-9D2C-751A-85B09E7028CB}"/>
              </a:ext>
            </a:extLst>
          </p:cNvPr>
          <p:cNvPicPr>
            <a:picLocks noChangeAspect="1"/>
          </p:cNvPicPr>
          <p:nvPr/>
        </p:nvPicPr>
        <p:blipFill>
          <a:blip r:embed="rId3"/>
          <a:stretch>
            <a:fillRect/>
          </a:stretch>
        </p:blipFill>
        <p:spPr>
          <a:xfrm>
            <a:off x="777240" y="1262301"/>
            <a:ext cx="4908043" cy="4958335"/>
          </a:xfrm>
          <a:prstGeom prst="rect">
            <a:avLst/>
          </a:prstGeom>
        </p:spPr>
      </p:pic>
      <p:pic>
        <p:nvPicPr>
          <p:cNvPr id="6" name="Picture 5">
            <a:extLst>
              <a:ext uri="{FF2B5EF4-FFF2-40B4-BE49-F238E27FC236}">
                <a16:creationId xmlns:a16="http://schemas.microsoft.com/office/drawing/2014/main" id="{06904C29-A31A-B8D7-A5E1-7ABA31E9CF64}"/>
              </a:ext>
            </a:extLst>
          </p:cNvPr>
          <p:cNvPicPr>
            <a:picLocks noChangeAspect="1"/>
          </p:cNvPicPr>
          <p:nvPr/>
        </p:nvPicPr>
        <p:blipFill>
          <a:blip r:embed="rId4"/>
          <a:stretch>
            <a:fillRect/>
          </a:stretch>
        </p:blipFill>
        <p:spPr>
          <a:xfrm>
            <a:off x="6462524" y="1262300"/>
            <a:ext cx="4908043" cy="4958335"/>
          </a:xfrm>
          <a:prstGeom prst="rect">
            <a:avLst/>
          </a:prstGeom>
        </p:spPr>
      </p:pic>
      <p:sp>
        <p:nvSpPr>
          <p:cNvPr id="8" name="Rectangle 7">
            <a:extLst>
              <a:ext uri="{FF2B5EF4-FFF2-40B4-BE49-F238E27FC236}">
                <a16:creationId xmlns:a16="http://schemas.microsoft.com/office/drawing/2014/main" id="{081221F8-5D2E-CD7D-92AA-F5405C3AD2D4}"/>
              </a:ext>
            </a:extLst>
          </p:cNvPr>
          <p:cNvSpPr/>
          <p:nvPr/>
        </p:nvSpPr>
        <p:spPr>
          <a:xfrm>
            <a:off x="6506719" y="3500833"/>
            <a:ext cx="4783715" cy="780431"/>
          </a:xfrm>
          <a:prstGeom prst="rect">
            <a:avLst/>
          </a:prstGeom>
          <a:noFill/>
          <a:ln w="25400">
            <a:solidFill>
              <a:schemeClr val="bg1"/>
            </a:solidFill>
          </a:ln>
          <a:effectLst>
            <a:glow rad="52469">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41C9162-F204-75F9-BDEB-DCFAAEE610B0}"/>
              </a:ext>
            </a:extLst>
          </p:cNvPr>
          <p:cNvSpPr/>
          <p:nvPr/>
        </p:nvSpPr>
        <p:spPr>
          <a:xfrm>
            <a:off x="6506719" y="2017114"/>
            <a:ext cx="4783715" cy="762215"/>
          </a:xfrm>
          <a:prstGeom prst="rect">
            <a:avLst/>
          </a:prstGeom>
          <a:noFill/>
          <a:ln w="25400">
            <a:solidFill>
              <a:schemeClr val="bg1"/>
            </a:solidFill>
          </a:ln>
          <a:effectLst>
            <a:glow rad="52469">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72052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4F2B5-3F03-B54C-8547-0B53C05F16C4}"/>
              </a:ext>
            </a:extLst>
          </p:cNvPr>
          <p:cNvSpPr>
            <a:spLocks noGrp="1"/>
          </p:cNvSpPr>
          <p:nvPr>
            <p:ph type="title"/>
          </p:nvPr>
        </p:nvSpPr>
        <p:spPr/>
        <p:txBody>
          <a:bodyPr/>
          <a:lstStyle/>
          <a:p>
            <a:r>
              <a:rPr lang="en-US"/>
              <a:t>KN671: 4-Year Outcomes by Nodal Status</a:t>
            </a:r>
          </a:p>
        </p:txBody>
      </p:sp>
      <p:graphicFrame>
        <p:nvGraphicFramePr>
          <p:cNvPr id="5" name="Content Placeholder 4">
            <a:extLst>
              <a:ext uri="{FF2B5EF4-FFF2-40B4-BE49-F238E27FC236}">
                <a16:creationId xmlns:a16="http://schemas.microsoft.com/office/drawing/2014/main" id="{F57B3998-2CF5-20FE-6185-2933464F7054}"/>
              </a:ext>
            </a:extLst>
          </p:cNvPr>
          <p:cNvGraphicFramePr>
            <a:graphicFrameLocks noGrp="1"/>
          </p:cNvGraphicFramePr>
          <p:nvPr>
            <p:ph idx="1"/>
          </p:nvPr>
        </p:nvGraphicFramePr>
        <p:xfrm>
          <a:off x="838200" y="1825625"/>
          <a:ext cx="10515600" cy="388620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702687535"/>
                    </a:ext>
                  </a:extLst>
                </a:gridCol>
                <a:gridCol w="2103120">
                  <a:extLst>
                    <a:ext uri="{9D8B030D-6E8A-4147-A177-3AD203B41FA5}">
                      <a16:colId xmlns:a16="http://schemas.microsoft.com/office/drawing/2014/main" val="2751126333"/>
                    </a:ext>
                  </a:extLst>
                </a:gridCol>
                <a:gridCol w="2103120">
                  <a:extLst>
                    <a:ext uri="{9D8B030D-6E8A-4147-A177-3AD203B41FA5}">
                      <a16:colId xmlns:a16="http://schemas.microsoft.com/office/drawing/2014/main" val="2154865629"/>
                    </a:ext>
                  </a:extLst>
                </a:gridCol>
                <a:gridCol w="2103120">
                  <a:extLst>
                    <a:ext uri="{9D8B030D-6E8A-4147-A177-3AD203B41FA5}">
                      <a16:colId xmlns:a16="http://schemas.microsoft.com/office/drawing/2014/main" val="4113455902"/>
                    </a:ext>
                  </a:extLst>
                </a:gridCol>
                <a:gridCol w="2103120">
                  <a:extLst>
                    <a:ext uri="{9D8B030D-6E8A-4147-A177-3AD203B41FA5}">
                      <a16:colId xmlns:a16="http://schemas.microsoft.com/office/drawing/2014/main" val="2862126707"/>
                    </a:ext>
                  </a:extLst>
                </a:gridCol>
              </a:tblGrid>
              <a:tr h="370840">
                <a:tc rowSpan="2">
                  <a:txBody>
                    <a:bodyPr/>
                    <a:lstStyle/>
                    <a:p>
                      <a:endParaRPr lang="en-US" sz="1500">
                        <a:latin typeface="Arial" panose="020B0604020202020204" pitchFamily="34" charset="0"/>
                        <a:cs typeface="Arial" panose="020B0604020202020204" pitchFamily="34" charset="0"/>
                      </a:endParaRPr>
                    </a:p>
                    <a:p>
                      <a:endParaRPr lang="en-US" sz="1500">
                        <a:latin typeface="Arial" panose="020B0604020202020204" pitchFamily="34" charset="0"/>
                        <a:cs typeface="Arial" panose="020B0604020202020204" pitchFamily="34" charset="0"/>
                      </a:endParaRPr>
                    </a:p>
                    <a:p>
                      <a:r>
                        <a:rPr lang="en-US" sz="1500">
                          <a:latin typeface="Arial" panose="020B0604020202020204" pitchFamily="34" charset="0"/>
                          <a:cs typeface="Arial" panose="020B0604020202020204" pitchFamily="34" charset="0"/>
                        </a:rPr>
                        <a:t>Measure</a:t>
                      </a:r>
                    </a:p>
                  </a:txBody>
                  <a:tcPr/>
                </a:tc>
                <a:tc gridSpan="2">
                  <a:txBody>
                    <a:bodyPr/>
                    <a:lstStyle/>
                    <a:p>
                      <a:pPr algn="ctr"/>
                      <a:r>
                        <a:rPr lang="en-US" sz="1500">
                          <a:latin typeface="Arial" panose="020B0604020202020204" pitchFamily="34" charset="0"/>
                          <a:cs typeface="Arial" panose="020B0604020202020204" pitchFamily="34" charset="0"/>
                        </a:rPr>
                        <a:t>Node Negative (cN0)</a:t>
                      </a:r>
                    </a:p>
                  </a:txBody>
                  <a:tcPr>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a:r>
                        <a:rPr lang="en-US" sz="1500">
                          <a:latin typeface="Arial" panose="020B0604020202020204" pitchFamily="34" charset="0"/>
                          <a:cs typeface="Arial" panose="020B0604020202020204" pitchFamily="34" charset="0"/>
                        </a:rPr>
                        <a:t>Node Positive (cN1/cN2)</a:t>
                      </a:r>
                    </a:p>
                  </a:txBody>
                  <a:tcPr>
                    <a:lnB w="127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785683580"/>
                  </a:ext>
                </a:extLst>
              </a:tr>
              <a:tr h="438362">
                <a:tc vMerge="1">
                  <a:txBody>
                    <a:bodyPr/>
                    <a:lstStyle/>
                    <a:p>
                      <a:endParaRPr lang="en-US"/>
                    </a:p>
                  </a:txBody>
                  <a:tcPr/>
                </a:tc>
                <a:tc>
                  <a:txBody>
                    <a:bodyPr/>
                    <a:lstStyle/>
                    <a:p>
                      <a:pPr algn="ctr"/>
                      <a:r>
                        <a:rPr lang="en-US" sz="1500" b="1">
                          <a:solidFill>
                            <a:schemeClr val="bg1"/>
                          </a:solidFill>
                          <a:latin typeface="Arial" panose="020B0604020202020204" pitchFamily="34" charset="0"/>
                          <a:cs typeface="Arial" panose="020B0604020202020204" pitchFamily="34" charset="0"/>
                        </a:rPr>
                        <a:t>Pembrolizumab</a:t>
                      </a:r>
                    </a:p>
                    <a:p>
                      <a:pPr algn="ctr"/>
                      <a:r>
                        <a:rPr lang="en-US" sz="1500" b="1">
                          <a:solidFill>
                            <a:schemeClr val="bg1"/>
                          </a:solidFill>
                          <a:latin typeface="Arial" panose="020B0604020202020204" pitchFamily="34" charset="0"/>
                          <a:cs typeface="Arial" panose="020B0604020202020204" pitchFamily="34" charset="0"/>
                        </a:rPr>
                        <a:t>n = 148</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70C0"/>
                    </a:solidFill>
                  </a:tcPr>
                </a:tc>
                <a:tc>
                  <a:txBody>
                    <a:bodyPr/>
                    <a:lstStyle/>
                    <a:p>
                      <a:pPr algn="ctr"/>
                      <a:r>
                        <a:rPr lang="en-US" sz="1500" b="1">
                          <a:solidFill>
                            <a:schemeClr val="bg1"/>
                          </a:solidFill>
                          <a:latin typeface="Arial" panose="020B0604020202020204" pitchFamily="34" charset="0"/>
                          <a:cs typeface="Arial" panose="020B0604020202020204" pitchFamily="34" charset="0"/>
                        </a:rPr>
                        <a:t>Placebo</a:t>
                      </a:r>
                    </a:p>
                    <a:p>
                      <a:pPr algn="ctr"/>
                      <a:r>
                        <a:rPr lang="en-US" sz="1500" b="1">
                          <a:solidFill>
                            <a:schemeClr val="bg1"/>
                          </a:solidFill>
                          <a:latin typeface="Arial" panose="020B0604020202020204" pitchFamily="34" charset="0"/>
                          <a:cs typeface="Arial" panose="020B0604020202020204" pitchFamily="34" charset="0"/>
                        </a:rPr>
                        <a:t>n = 142</a:t>
                      </a: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70C0"/>
                    </a:solidFill>
                  </a:tcPr>
                </a:tc>
                <a:tc>
                  <a:txBody>
                    <a:bodyPr/>
                    <a:lstStyle/>
                    <a:p>
                      <a:pPr algn="ctr"/>
                      <a:r>
                        <a:rPr lang="en-US" sz="1500" b="1">
                          <a:solidFill>
                            <a:schemeClr val="bg1"/>
                          </a:solidFill>
                          <a:latin typeface="Arial" panose="020B0604020202020204" pitchFamily="34" charset="0"/>
                          <a:cs typeface="Arial" panose="020B0604020202020204" pitchFamily="34" charset="0"/>
                        </a:rPr>
                        <a:t>Pembrolizumab</a:t>
                      </a:r>
                    </a:p>
                    <a:p>
                      <a:pPr algn="ctr"/>
                      <a:r>
                        <a:rPr lang="en-US" sz="1500" b="1">
                          <a:solidFill>
                            <a:schemeClr val="bg1"/>
                          </a:solidFill>
                          <a:latin typeface="Arial" panose="020B0604020202020204" pitchFamily="34" charset="0"/>
                          <a:cs typeface="Arial" panose="020B0604020202020204" pitchFamily="34" charset="0"/>
                        </a:rPr>
                        <a:t>n = 148</a:t>
                      </a: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70C0"/>
                    </a:solidFill>
                  </a:tcPr>
                </a:tc>
                <a:tc>
                  <a:txBody>
                    <a:bodyPr/>
                    <a:lstStyle/>
                    <a:p>
                      <a:pPr algn="ctr"/>
                      <a:r>
                        <a:rPr lang="en-US" sz="1500" b="1">
                          <a:solidFill>
                            <a:schemeClr val="bg1"/>
                          </a:solidFill>
                          <a:latin typeface="Arial" panose="020B0604020202020204" pitchFamily="34" charset="0"/>
                          <a:cs typeface="Arial" panose="020B0604020202020204" pitchFamily="34" charset="0"/>
                        </a:rPr>
                        <a:t>Placebo</a:t>
                      </a:r>
                    </a:p>
                    <a:p>
                      <a:pPr algn="ctr"/>
                      <a:r>
                        <a:rPr lang="en-US" sz="1500" b="1">
                          <a:solidFill>
                            <a:schemeClr val="bg1"/>
                          </a:solidFill>
                          <a:latin typeface="Arial" panose="020B0604020202020204" pitchFamily="34" charset="0"/>
                          <a:cs typeface="Arial" panose="020B0604020202020204" pitchFamily="34" charset="0"/>
                        </a:rPr>
                        <a:t>n = 142</a:t>
                      </a: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val="45123298"/>
                  </a:ext>
                </a:extLst>
              </a:tr>
              <a:tr h="370840">
                <a:tc>
                  <a:txBody>
                    <a:bodyPr/>
                    <a:lstStyle/>
                    <a:p>
                      <a:r>
                        <a:rPr lang="en-US" sz="1500" err="1">
                          <a:latin typeface="Arial" panose="020B0604020202020204" pitchFamily="34" charset="0"/>
                          <a:cs typeface="Arial" panose="020B0604020202020204" pitchFamily="34" charset="0"/>
                        </a:rPr>
                        <a:t>mEFS</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mo</a:t>
                      </a:r>
                      <a:r>
                        <a:rPr lang="en-US" sz="1500">
                          <a:latin typeface="Arial" panose="020B0604020202020204" pitchFamily="34" charset="0"/>
                          <a:cs typeface="Arial" panose="020B0604020202020204" pitchFamily="34" charset="0"/>
                        </a:rPr>
                        <a:t> (95% CI)</a:t>
                      </a:r>
                    </a:p>
                  </a:txBody>
                  <a:tcPr/>
                </a:tc>
                <a:tc>
                  <a:txBody>
                    <a:bodyPr/>
                    <a:lstStyle/>
                    <a:p>
                      <a:pPr algn="ctr"/>
                      <a:r>
                        <a:rPr lang="en-US" sz="1500">
                          <a:latin typeface="Arial" panose="020B0604020202020204" pitchFamily="34" charset="0"/>
                          <a:cs typeface="Arial" panose="020B0604020202020204" pitchFamily="34" charset="0"/>
                        </a:rPr>
                        <a:t>69.1 (37.5-NR)</a:t>
                      </a:r>
                    </a:p>
                  </a:txBody>
                  <a:tcPr>
                    <a:lnT w="38100" cap="flat" cmpd="sng" algn="ctr">
                      <a:solidFill>
                        <a:schemeClr val="bg1"/>
                      </a:solidFill>
                      <a:prstDash val="solid"/>
                      <a:round/>
                      <a:headEnd type="none" w="med" len="med"/>
                      <a:tailEnd type="none" w="med" len="med"/>
                    </a:lnT>
                  </a:tcPr>
                </a:tc>
                <a:tc>
                  <a:txBody>
                    <a:bodyPr/>
                    <a:lstStyle/>
                    <a:p>
                      <a:pPr algn="ctr"/>
                      <a:r>
                        <a:rPr lang="en-US" sz="1500">
                          <a:latin typeface="Arial" panose="020B0604020202020204" pitchFamily="34" charset="0"/>
                          <a:cs typeface="Arial" panose="020B0604020202020204" pitchFamily="34" charset="0"/>
                        </a:rPr>
                        <a:t>19.6 (14.3-25.8)</a:t>
                      </a:r>
                    </a:p>
                  </a:txBody>
                  <a:tcPr>
                    <a:lnT w="38100" cap="flat" cmpd="sng" algn="ctr">
                      <a:solidFill>
                        <a:schemeClr val="bg1"/>
                      </a:solidFill>
                      <a:prstDash val="solid"/>
                      <a:round/>
                      <a:headEnd type="none" w="med" len="med"/>
                      <a:tailEnd type="none" w="med" len="med"/>
                    </a:lnT>
                  </a:tcPr>
                </a:tc>
                <a:tc>
                  <a:txBody>
                    <a:bodyPr/>
                    <a:lstStyle/>
                    <a:p>
                      <a:pPr algn="ctr"/>
                      <a:r>
                        <a:rPr lang="en-US" sz="1500">
                          <a:latin typeface="Arial" panose="020B0604020202020204" pitchFamily="34" charset="0"/>
                          <a:cs typeface="Arial" panose="020B0604020202020204" pitchFamily="34" charset="0"/>
                        </a:rPr>
                        <a:t>47.6 (27.7-68.9)</a:t>
                      </a:r>
                    </a:p>
                  </a:txBody>
                  <a:tcPr>
                    <a:lnT w="38100" cap="flat" cmpd="sng" algn="ctr">
                      <a:solidFill>
                        <a:schemeClr val="bg1"/>
                      </a:solidFill>
                      <a:prstDash val="solid"/>
                      <a:round/>
                      <a:headEnd type="none" w="med" len="med"/>
                      <a:tailEnd type="none" w="med" len="med"/>
                    </a:lnT>
                  </a:tcPr>
                </a:tc>
                <a:tc>
                  <a:txBody>
                    <a:bodyPr/>
                    <a:lstStyle/>
                    <a:p>
                      <a:pPr algn="ctr"/>
                      <a:r>
                        <a:rPr lang="en-US" sz="1500">
                          <a:latin typeface="Arial" panose="020B0604020202020204" pitchFamily="34" charset="0"/>
                          <a:cs typeface="Arial" panose="020B0604020202020204" pitchFamily="34" charset="0"/>
                        </a:rPr>
                        <a:t>17.9 (14.0-22.2)</a:t>
                      </a:r>
                    </a:p>
                  </a:txBody>
                  <a:tcP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181868123"/>
                  </a:ext>
                </a:extLst>
              </a:tr>
              <a:tr h="370840">
                <a:tc>
                  <a:txBody>
                    <a:bodyPr/>
                    <a:lstStyle/>
                    <a:p>
                      <a:pPr marL="0" indent="169863"/>
                      <a:r>
                        <a:rPr lang="en-US" sz="1500">
                          <a:latin typeface="Arial" panose="020B0604020202020204" pitchFamily="34" charset="0"/>
                          <a:cs typeface="Arial" panose="020B0604020202020204" pitchFamily="34" charset="0"/>
                        </a:rPr>
                        <a:t>HR (95% CI)</a:t>
                      </a:r>
                    </a:p>
                  </a:txBody>
                  <a:tcPr/>
                </a:tc>
                <a:tc gridSpan="2">
                  <a:txBody>
                    <a:bodyPr/>
                    <a:lstStyle/>
                    <a:p>
                      <a:pPr algn="ctr"/>
                      <a:r>
                        <a:rPr lang="en-US" sz="1500">
                          <a:latin typeface="Arial" panose="020B0604020202020204" pitchFamily="34" charset="0"/>
                          <a:cs typeface="Arial" panose="020B0604020202020204" pitchFamily="34" charset="0"/>
                        </a:rPr>
                        <a:t>0.56 (0.40-0.77)</a:t>
                      </a:r>
                    </a:p>
                  </a:txBody>
                  <a:tcPr/>
                </a:tc>
                <a:tc hMerge="1">
                  <a:txBody>
                    <a:bodyPr/>
                    <a:lstStyle/>
                    <a:p>
                      <a:pPr algn="ctr"/>
                      <a:endParaRPr lang="en-US" sz="1400">
                        <a:latin typeface="Arial" panose="020B0604020202020204" pitchFamily="34" charset="0"/>
                        <a:cs typeface="Arial" panose="020B0604020202020204" pitchFamily="34" charset="0"/>
                      </a:endParaRPr>
                    </a:p>
                  </a:txBody>
                  <a:tcPr/>
                </a:tc>
                <a:tc gridSpan="2">
                  <a:txBody>
                    <a:bodyPr/>
                    <a:lstStyle/>
                    <a:p>
                      <a:pPr algn="ctr"/>
                      <a:r>
                        <a:rPr lang="en-US" sz="1500">
                          <a:latin typeface="Arial" panose="020B0604020202020204" pitchFamily="34" charset="0"/>
                          <a:cs typeface="Arial" panose="020B0604020202020204" pitchFamily="34" charset="0"/>
                        </a:rPr>
                        <a:t>0.57 (0.45-0.72)</a:t>
                      </a:r>
                    </a:p>
                  </a:txBody>
                  <a:tcPr/>
                </a:tc>
                <a:tc hMerge="1">
                  <a:txBody>
                    <a:bodyPr/>
                    <a:lstStyle/>
                    <a:p>
                      <a:pPr algn="ctr"/>
                      <a:endParaRPr lang="en-US"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67919538"/>
                  </a:ext>
                </a:extLst>
              </a:tr>
              <a:tr h="370840">
                <a:tc>
                  <a:txBody>
                    <a:bodyPr/>
                    <a:lstStyle/>
                    <a:p>
                      <a:r>
                        <a:rPr lang="en-US" sz="1500" err="1">
                          <a:latin typeface="Arial" panose="020B0604020202020204" pitchFamily="34" charset="0"/>
                          <a:cs typeface="Arial" panose="020B0604020202020204" pitchFamily="34" charset="0"/>
                        </a:rPr>
                        <a:t>mOS</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mo</a:t>
                      </a:r>
                      <a:r>
                        <a:rPr lang="en-US" sz="1500">
                          <a:latin typeface="Arial" panose="020B0604020202020204" pitchFamily="34" charset="0"/>
                          <a:cs typeface="Arial" panose="020B0604020202020204" pitchFamily="34" charset="0"/>
                        </a:rPr>
                        <a:t> (95% CI)</a:t>
                      </a:r>
                    </a:p>
                  </a:txBody>
                  <a:tcPr/>
                </a:tc>
                <a:tc>
                  <a:txBody>
                    <a:bodyPr/>
                    <a:lstStyle/>
                    <a:p>
                      <a:pPr algn="ctr"/>
                      <a:r>
                        <a:rPr lang="en-US" sz="1500">
                          <a:latin typeface="Arial" panose="020B0604020202020204" pitchFamily="34" charset="0"/>
                          <a:cs typeface="Arial" panose="020B0604020202020204" pitchFamily="34" charset="0"/>
                        </a:rPr>
                        <a:t>NR (NR-NR)</a:t>
                      </a:r>
                    </a:p>
                  </a:txBody>
                  <a:tcPr/>
                </a:tc>
                <a:tc>
                  <a:txBody>
                    <a:bodyPr/>
                    <a:lstStyle/>
                    <a:p>
                      <a:pPr algn="ctr"/>
                      <a:r>
                        <a:rPr lang="en-US" sz="1500">
                          <a:latin typeface="Arial" panose="020B0604020202020204" pitchFamily="34" charset="0"/>
                          <a:cs typeface="Arial" panose="020B0604020202020204" pitchFamily="34" charset="0"/>
                        </a:rPr>
                        <a:t>NR (47.6-NR)</a:t>
                      </a:r>
                    </a:p>
                  </a:txBody>
                  <a:tcPr/>
                </a:tc>
                <a:tc>
                  <a:txBody>
                    <a:bodyPr/>
                    <a:lstStyle/>
                    <a:p>
                      <a:pPr algn="ctr"/>
                      <a:r>
                        <a:rPr lang="en-US" sz="1500">
                          <a:latin typeface="Arial" panose="020B0604020202020204" pitchFamily="34" charset="0"/>
                          <a:cs typeface="Arial" panose="020B0604020202020204" pitchFamily="34" charset="0"/>
                        </a:rPr>
                        <a:t>NR (63.7-NR)</a:t>
                      </a:r>
                    </a:p>
                  </a:txBody>
                  <a:tcPr/>
                </a:tc>
                <a:tc>
                  <a:txBody>
                    <a:bodyPr/>
                    <a:lstStyle/>
                    <a:p>
                      <a:pPr algn="ctr"/>
                      <a:r>
                        <a:rPr lang="en-US" sz="1500">
                          <a:latin typeface="Arial" panose="020B0604020202020204" pitchFamily="34" charset="0"/>
                          <a:cs typeface="Arial" panose="020B0604020202020204" pitchFamily="34" charset="0"/>
                        </a:rPr>
                        <a:t>NR (45.7-NR)</a:t>
                      </a:r>
                    </a:p>
                  </a:txBody>
                  <a:tcPr/>
                </a:tc>
                <a:extLst>
                  <a:ext uri="{0D108BD9-81ED-4DB2-BD59-A6C34878D82A}">
                    <a16:rowId xmlns:a16="http://schemas.microsoft.com/office/drawing/2014/main" val="987056790"/>
                  </a:ext>
                </a:extLst>
              </a:tr>
              <a:tr h="370840">
                <a:tc>
                  <a:txBody>
                    <a:bodyPr/>
                    <a:lstStyle/>
                    <a:p>
                      <a:pPr marL="0" marR="0" lvl="0" indent="169863" algn="l" defTabSz="914400" rtl="0" eaLnBrk="1" fontAlgn="auto" latinLnBrk="0" hangingPunct="1">
                        <a:lnSpc>
                          <a:spcPct val="100000"/>
                        </a:lnSpc>
                        <a:spcBef>
                          <a:spcPts val="0"/>
                        </a:spcBef>
                        <a:spcAft>
                          <a:spcPts val="0"/>
                        </a:spcAft>
                        <a:buClrTx/>
                        <a:buSzTx/>
                        <a:buFontTx/>
                        <a:buNone/>
                        <a:tabLst/>
                        <a:defRPr/>
                      </a:pPr>
                      <a:r>
                        <a:rPr lang="en-US" sz="1500">
                          <a:latin typeface="Arial" panose="020B0604020202020204" pitchFamily="34" charset="0"/>
                          <a:cs typeface="Arial" panose="020B0604020202020204" pitchFamily="34" charset="0"/>
                        </a:rPr>
                        <a:t>HR (95% CI)</a:t>
                      </a:r>
                    </a:p>
                  </a:txBody>
                  <a:tcPr/>
                </a:tc>
                <a:tc gridSpan="2">
                  <a:txBody>
                    <a:bodyPr/>
                    <a:lstStyle/>
                    <a:p>
                      <a:pPr algn="ctr"/>
                      <a:r>
                        <a:rPr lang="en-US" sz="1500">
                          <a:latin typeface="Arial" panose="020B0604020202020204" pitchFamily="34" charset="0"/>
                          <a:cs typeface="Arial" panose="020B0604020202020204" pitchFamily="34" charset="0"/>
                        </a:rPr>
                        <a:t>0.70 (0.47-1.04)</a:t>
                      </a:r>
                    </a:p>
                  </a:txBody>
                  <a:tcPr/>
                </a:tc>
                <a:tc hMerge="1">
                  <a:txBody>
                    <a:bodyPr/>
                    <a:lstStyle/>
                    <a:p>
                      <a:pPr algn="ctr"/>
                      <a:endParaRPr lang="en-US" sz="1400">
                        <a:latin typeface="Arial" panose="020B0604020202020204" pitchFamily="34" charset="0"/>
                        <a:cs typeface="Arial" panose="020B0604020202020204" pitchFamily="34" charset="0"/>
                      </a:endParaRPr>
                    </a:p>
                  </a:txBody>
                  <a:tcPr/>
                </a:tc>
                <a:tc gridSpan="2">
                  <a:txBody>
                    <a:bodyPr/>
                    <a:lstStyle/>
                    <a:p>
                      <a:pPr algn="ctr"/>
                      <a:r>
                        <a:rPr lang="en-US" sz="1500">
                          <a:latin typeface="Arial" panose="020B0604020202020204" pitchFamily="34" charset="0"/>
                          <a:cs typeface="Arial" panose="020B0604020202020204" pitchFamily="34" charset="0"/>
                        </a:rPr>
                        <a:t>0.77 (0.58-1.01)</a:t>
                      </a:r>
                    </a:p>
                  </a:txBody>
                  <a:tcPr/>
                </a:tc>
                <a:tc hMerge="1">
                  <a:txBody>
                    <a:bodyPr/>
                    <a:lstStyle/>
                    <a:p>
                      <a:pPr algn="ctr"/>
                      <a:endParaRPr lang="en-US"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6244641"/>
                  </a:ext>
                </a:extLst>
              </a:tr>
              <a:tr h="370840">
                <a:tc>
                  <a:txBody>
                    <a:bodyPr/>
                    <a:lstStyle/>
                    <a:p>
                      <a:r>
                        <a:rPr lang="en-US" sz="1500" dirty="0" err="1">
                          <a:latin typeface="Arial" panose="020B0604020202020204" pitchFamily="34" charset="0"/>
                          <a:cs typeface="Arial" panose="020B0604020202020204" pitchFamily="34" charset="0"/>
                        </a:rPr>
                        <a:t>mPR</a:t>
                      </a:r>
                      <a:r>
                        <a:rPr lang="en-US" sz="1500" dirty="0">
                          <a:latin typeface="Arial" panose="020B0604020202020204" pitchFamily="34" charset="0"/>
                          <a:cs typeface="Arial" panose="020B0604020202020204" pitchFamily="34" charset="0"/>
                        </a:rPr>
                        <a:t>, % (95% CI)</a:t>
                      </a:r>
                    </a:p>
                  </a:txBody>
                  <a:tcPr/>
                </a:tc>
                <a:tc>
                  <a:txBody>
                    <a:bodyPr/>
                    <a:lstStyle/>
                    <a:p>
                      <a:pPr algn="ctr"/>
                      <a:r>
                        <a:rPr lang="en-US" sz="1500">
                          <a:latin typeface="Arial" panose="020B0604020202020204" pitchFamily="34" charset="0"/>
                          <a:cs typeface="Arial" panose="020B0604020202020204" pitchFamily="34" charset="0"/>
                        </a:rPr>
                        <a:t>33.1 (25.6-41.3)</a:t>
                      </a:r>
                    </a:p>
                  </a:txBody>
                  <a:tcPr/>
                </a:tc>
                <a:tc>
                  <a:txBody>
                    <a:bodyPr/>
                    <a:lstStyle/>
                    <a:p>
                      <a:pPr algn="ctr"/>
                      <a:r>
                        <a:rPr lang="en-US" sz="1500">
                          <a:latin typeface="Arial" panose="020B0604020202020204" pitchFamily="34" charset="0"/>
                          <a:cs typeface="Arial" panose="020B0604020202020204" pitchFamily="34" charset="0"/>
                        </a:rPr>
                        <a:t>10.6 (6.0-16.8)</a:t>
                      </a:r>
                    </a:p>
                  </a:txBody>
                  <a:tcPr/>
                </a:tc>
                <a:tc>
                  <a:txBody>
                    <a:bodyPr/>
                    <a:lstStyle/>
                    <a:p>
                      <a:pPr algn="ctr"/>
                      <a:r>
                        <a:rPr lang="en-US" sz="1500">
                          <a:latin typeface="Arial" panose="020B0604020202020204" pitchFamily="34" charset="0"/>
                          <a:cs typeface="Arial" panose="020B0604020202020204" pitchFamily="34" charset="0"/>
                        </a:rPr>
                        <a:t>28.2 (22.7-34.4)</a:t>
                      </a:r>
                    </a:p>
                  </a:txBody>
                  <a:tcPr/>
                </a:tc>
                <a:tc>
                  <a:txBody>
                    <a:bodyPr/>
                    <a:lstStyle/>
                    <a:p>
                      <a:pPr algn="ctr"/>
                      <a:r>
                        <a:rPr lang="en-US" sz="1500">
                          <a:latin typeface="Arial" panose="020B0604020202020204" pitchFamily="34" charset="0"/>
                          <a:cs typeface="Arial" panose="020B0604020202020204" pitchFamily="34" charset="0"/>
                        </a:rPr>
                        <a:t>11.2 (7.7-15.7)</a:t>
                      </a:r>
                    </a:p>
                  </a:txBody>
                  <a:tcPr/>
                </a:tc>
                <a:extLst>
                  <a:ext uri="{0D108BD9-81ED-4DB2-BD59-A6C34878D82A}">
                    <a16:rowId xmlns:a16="http://schemas.microsoft.com/office/drawing/2014/main" val="1575257943"/>
                  </a:ext>
                </a:extLst>
              </a:tr>
              <a:tr h="370840">
                <a:tc>
                  <a:txBody>
                    <a:bodyPr/>
                    <a:lstStyle/>
                    <a:p>
                      <a:pPr marL="0" indent="169863"/>
                      <a:r>
                        <a:rPr lang="en-US" sz="1500">
                          <a:latin typeface="Arial" panose="020B0604020202020204" pitchFamily="34" charset="0"/>
                          <a:cs typeface="Arial" panose="020B0604020202020204" pitchFamily="34" charset="0"/>
                        </a:rPr>
                        <a:t>Difference (95% CI)</a:t>
                      </a:r>
                    </a:p>
                  </a:txBody>
                  <a:tcPr/>
                </a:tc>
                <a:tc gridSpan="2">
                  <a:txBody>
                    <a:bodyPr/>
                    <a:lstStyle/>
                    <a:p>
                      <a:pPr algn="ctr"/>
                      <a:r>
                        <a:rPr lang="en-US" sz="1500">
                          <a:latin typeface="Arial" panose="020B0604020202020204" pitchFamily="34" charset="0"/>
                          <a:cs typeface="Arial" panose="020B0604020202020204" pitchFamily="34" charset="0"/>
                        </a:rPr>
                        <a:t>22.5 (13.3-13.7)</a:t>
                      </a:r>
                    </a:p>
                  </a:txBody>
                  <a:tcPr/>
                </a:tc>
                <a:tc hMerge="1">
                  <a:txBody>
                    <a:bodyPr/>
                    <a:lstStyle/>
                    <a:p>
                      <a:pPr algn="ctr"/>
                      <a:endParaRPr lang="en-US" sz="1400">
                        <a:latin typeface="Arial" panose="020B0604020202020204" pitchFamily="34" charset="0"/>
                        <a:cs typeface="Arial" panose="020B0604020202020204" pitchFamily="34" charset="0"/>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a:latin typeface="Arial" panose="020B0604020202020204" pitchFamily="34" charset="0"/>
                          <a:cs typeface="Arial" panose="020B0604020202020204" pitchFamily="34" charset="0"/>
                        </a:rPr>
                        <a:t>17.0 (10.2-23.9)</a:t>
                      </a:r>
                    </a:p>
                  </a:txBody>
                  <a:tcPr/>
                </a:tc>
                <a:tc hMerge="1">
                  <a:txBody>
                    <a:bodyPr/>
                    <a:lstStyle/>
                    <a:p>
                      <a:pPr algn="ctr"/>
                      <a:endParaRPr lang="en-US"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58214176"/>
                  </a:ext>
                </a:extLst>
              </a:tr>
              <a:tr h="370840">
                <a:tc>
                  <a:txBody>
                    <a:bodyPr/>
                    <a:lstStyle/>
                    <a:p>
                      <a:r>
                        <a:rPr lang="en-US" sz="1500" err="1">
                          <a:latin typeface="Arial" panose="020B0604020202020204" pitchFamily="34" charset="0"/>
                          <a:cs typeface="Arial" panose="020B0604020202020204" pitchFamily="34" charset="0"/>
                        </a:rPr>
                        <a:t>pCR</a:t>
                      </a:r>
                      <a:r>
                        <a:rPr lang="en-US" sz="1500">
                          <a:latin typeface="Arial" panose="020B0604020202020204" pitchFamily="34" charset="0"/>
                          <a:cs typeface="Arial" panose="020B0604020202020204" pitchFamily="34" charset="0"/>
                        </a:rPr>
                        <a:t>, % (95% CI)</a:t>
                      </a:r>
                    </a:p>
                  </a:txBody>
                  <a:tcPr/>
                </a:tc>
                <a:tc>
                  <a:txBody>
                    <a:bodyPr/>
                    <a:lstStyle/>
                    <a:p>
                      <a:pPr algn="ctr"/>
                      <a:r>
                        <a:rPr lang="en-US" sz="1500">
                          <a:latin typeface="Arial" panose="020B0604020202020204" pitchFamily="34" charset="0"/>
                          <a:cs typeface="Arial" panose="020B0604020202020204" pitchFamily="34" charset="0"/>
                        </a:rPr>
                        <a:t>20.3 (14.1-27.7)</a:t>
                      </a:r>
                    </a:p>
                  </a:txBody>
                  <a:tcPr/>
                </a:tc>
                <a:tc>
                  <a:txBody>
                    <a:bodyPr/>
                    <a:lstStyle/>
                    <a:p>
                      <a:pPr algn="ctr"/>
                      <a:r>
                        <a:rPr lang="en-US" sz="1500">
                          <a:latin typeface="Arial" panose="020B0604020202020204" pitchFamily="34" charset="0"/>
                          <a:cs typeface="Arial" panose="020B0604020202020204" pitchFamily="34" charset="0"/>
                        </a:rPr>
                        <a:t>4.9 (2.0-9.9)</a:t>
                      </a:r>
                    </a:p>
                  </a:txBody>
                  <a:tcPr/>
                </a:tc>
                <a:tc>
                  <a:txBody>
                    <a:bodyPr/>
                    <a:lstStyle/>
                    <a:p>
                      <a:pPr algn="ctr"/>
                      <a:r>
                        <a:rPr lang="en-US" sz="1500">
                          <a:latin typeface="Arial" panose="020B0604020202020204" pitchFamily="34" charset="0"/>
                          <a:cs typeface="Arial" panose="020B0604020202020204" pitchFamily="34" charset="0"/>
                        </a:rPr>
                        <a:t>16.5 (12.1-21.8)</a:t>
                      </a:r>
                    </a:p>
                  </a:txBody>
                  <a:tcPr/>
                </a:tc>
                <a:tc>
                  <a:txBody>
                    <a:bodyPr/>
                    <a:lstStyle/>
                    <a:p>
                      <a:pPr algn="ctr"/>
                      <a:r>
                        <a:rPr lang="en-US" sz="1500">
                          <a:latin typeface="Arial" panose="020B0604020202020204" pitchFamily="34" charset="0"/>
                          <a:cs typeface="Arial" panose="020B0604020202020204" pitchFamily="34" charset="0"/>
                        </a:rPr>
                        <a:t>3.5 (1.6-6.5)</a:t>
                      </a:r>
                    </a:p>
                  </a:txBody>
                  <a:tcPr/>
                </a:tc>
                <a:extLst>
                  <a:ext uri="{0D108BD9-81ED-4DB2-BD59-A6C34878D82A}">
                    <a16:rowId xmlns:a16="http://schemas.microsoft.com/office/drawing/2014/main" val="2145395367"/>
                  </a:ext>
                </a:extLst>
              </a:tr>
              <a:tr h="370840">
                <a:tc>
                  <a:txBody>
                    <a:bodyPr/>
                    <a:lstStyle/>
                    <a:p>
                      <a:pPr marL="0" marR="0" lvl="0" indent="169863" algn="l" defTabSz="914400" rtl="0" eaLnBrk="1" fontAlgn="auto" latinLnBrk="0" hangingPunct="1">
                        <a:lnSpc>
                          <a:spcPct val="100000"/>
                        </a:lnSpc>
                        <a:spcBef>
                          <a:spcPts val="0"/>
                        </a:spcBef>
                        <a:spcAft>
                          <a:spcPts val="0"/>
                        </a:spcAft>
                        <a:buClrTx/>
                        <a:buSzTx/>
                        <a:buFontTx/>
                        <a:buNone/>
                        <a:tabLst/>
                        <a:defRPr/>
                      </a:pPr>
                      <a:r>
                        <a:rPr lang="en-US" sz="1500">
                          <a:latin typeface="Arial" panose="020B0604020202020204" pitchFamily="34" charset="0"/>
                          <a:cs typeface="Arial" panose="020B0604020202020204" pitchFamily="34" charset="0"/>
                        </a:rPr>
                        <a:t>Difference (95% CI)</a:t>
                      </a:r>
                    </a:p>
                  </a:txBody>
                  <a:tcPr/>
                </a:tc>
                <a:tc gridSpan="2">
                  <a:txBody>
                    <a:bodyPr/>
                    <a:lstStyle/>
                    <a:p>
                      <a:pPr algn="ctr"/>
                      <a:r>
                        <a:rPr lang="en-US" sz="1500">
                          <a:latin typeface="Arial" panose="020B0604020202020204" pitchFamily="34" charset="0"/>
                          <a:cs typeface="Arial" panose="020B0604020202020204" pitchFamily="34" charset="0"/>
                        </a:rPr>
                        <a:t>15.3 (8.1-23.1)</a:t>
                      </a:r>
                    </a:p>
                  </a:txBody>
                  <a:tcPr/>
                </a:tc>
                <a:tc hMerge="1">
                  <a:txBody>
                    <a:bodyPr/>
                    <a:lstStyle/>
                    <a:p>
                      <a:pPr algn="ctr"/>
                      <a:endParaRPr lang="en-US" sz="1400">
                        <a:latin typeface="Arial" panose="020B0604020202020204" pitchFamily="34" charset="0"/>
                        <a:cs typeface="Arial" panose="020B0604020202020204" pitchFamily="34" charset="0"/>
                      </a:endParaRPr>
                    </a:p>
                  </a:txBody>
                  <a:tcPr/>
                </a:tc>
                <a:tc gridSpan="2">
                  <a:txBody>
                    <a:bodyPr/>
                    <a:lstStyle/>
                    <a:p>
                      <a:pPr algn="ctr"/>
                      <a:r>
                        <a:rPr lang="en-US" sz="1500" dirty="0">
                          <a:latin typeface="Arial" panose="020B0604020202020204" pitchFamily="34" charset="0"/>
                          <a:cs typeface="Arial" panose="020B0604020202020204" pitchFamily="34" charset="0"/>
                        </a:rPr>
                        <a:t>13.0 (8.1-18.5)</a:t>
                      </a:r>
                    </a:p>
                  </a:txBody>
                  <a:tcPr/>
                </a:tc>
                <a:tc hMerge="1">
                  <a:txBody>
                    <a:bodyPr/>
                    <a:lstStyle/>
                    <a:p>
                      <a:pPr algn="ctr"/>
                      <a:endParaRPr lang="en-US"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93589445"/>
                  </a:ext>
                </a:extLst>
              </a:tr>
            </a:tbl>
          </a:graphicData>
        </a:graphic>
      </p:graphicFrame>
      <p:sp>
        <p:nvSpPr>
          <p:cNvPr id="4" name="Footer Placeholder 3">
            <a:extLst>
              <a:ext uri="{FF2B5EF4-FFF2-40B4-BE49-F238E27FC236}">
                <a16:creationId xmlns:a16="http://schemas.microsoft.com/office/drawing/2014/main" id="{1A07EEE4-75F5-191C-C829-583C6C1B233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3A3A3A"/>
                </a:solidFill>
                <a:effectLst/>
                <a:uLnTx/>
                <a:uFillTx/>
                <a:latin typeface="Arial" panose="020B0604020202020204" pitchFamily="34" charset="0"/>
                <a:ea typeface="+mn-ea"/>
                <a:cs typeface="Arial" panose="020B0604020202020204" pitchFamily="34" charset="0"/>
              </a:rPr>
              <a:t>mEFS</a:t>
            </a:r>
            <a:r>
              <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 median event-free survival; </a:t>
            </a:r>
            <a:r>
              <a:rPr kumimoji="0" lang="en-US" sz="1000" b="0" i="0" u="none" strike="noStrike" kern="1200" cap="none" spc="0" normalizeH="0" baseline="0" noProof="0" dirty="0" err="1">
                <a:ln>
                  <a:noFill/>
                </a:ln>
                <a:solidFill>
                  <a:srgbClr val="3A3A3A"/>
                </a:solidFill>
                <a:effectLst/>
                <a:uLnTx/>
                <a:uFillTx/>
                <a:latin typeface="Arial" panose="020B0604020202020204" pitchFamily="34" charset="0"/>
                <a:ea typeface="+mn-ea"/>
                <a:cs typeface="Arial" panose="020B0604020202020204" pitchFamily="34" charset="0"/>
              </a:rPr>
              <a:t>mOS</a:t>
            </a:r>
            <a:r>
              <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 median overall survival; </a:t>
            </a:r>
            <a:r>
              <a:rPr kumimoji="0" lang="en-US" sz="1000" b="0" i="0" u="none" strike="noStrike" kern="1200" cap="none" spc="0" normalizeH="0" baseline="0" noProof="0" dirty="0" err="1">
                <a:ln>
                  <a:noFill/>
                </a:ln>
                <a:solidFill>
                  <a:srgbClr val="3A3A3A"/>
                </a:solidFill>
                <a:effectLst/>
                <a:uLnTx/>
                <a:uFillTx/>
                <a:latin typeface="Arial" panose="020B0604020202020204" pitchFamily="34" charset="0"/>
                <a:ea typeface="+mn-ea"/>
                <a:cs typeface="Arial" panose="020B0604020202020204" pitchFamily="34" charset="0"/>
              </a:rPr>
              <a:t>mPR</a:t>
            </a:r>
            <a:r>
              <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 major pathological response; NR, not reached; </a:t>
            </a:r>
            <a:r>
              <a:rPr kumimoji="0" lang="en-US" sz="1000" b="0" i="0" u="none" strike="noStrike" kern="1200" cap="none" spc="0" normalizeH="0" baseline="0" noProof="0" dirty="0" err="1">
                <a:ln>
                  <a:noFill/>
                </a:ln>
                <a:solidFill>
                  <a:srgbClr val="3A3A3A"/>
                </a:solidFill>
                <a:effectLst/>
                <a:uLnTx/>
                <a:uFillTx/>
                <a:latin typeface="Arial" panose="020B0604020202020204" pitchFamily="34" charset="0"/>
                <a:ea typeface="+mn-ea"/>
                <a:cs typeface="Arial" panose="020B0604020202020204" pitchFamily="34" charset="0"/>
              </a:rPr>
              <a:t>pCR</a:t>
            </a:r>
            <a:r>
              <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 pathologic complete response.</a:t>
            </a:r>
            <a:br>
              <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dirty="0" err="1">
                <a:ln>
                  <a:noFill/>
                </a:ln>
                <a:solidFill>
                  <a:srgbClr val="3A3A3A"/>
                </a:solidFill>
                <a:effectLst/>
                <a:uLnTx/>
                <a:uFillTx/>
                <a:latin typeface="Arial" panose="020B0604020202020204" pitchFamily="34" charset="0"/>
                <a:ea typeface="+mn-ea"/>
                <a:cs typeface="Arial" panose="020B0604020202020204" pitchFamily="34" charset="0"/>
              </a:rPr>
              <a:t>Wakleee</a:t>
            </a:r>
            <a:r>
              <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 H, et al. IASLC WCLC 2025. Abstract MA04.04.</a:t>
            </a:r>
          </a:p>
        </p:txBody>
      </p:sp>
    </p:spTree>
    <p:extLst>
      <p:ext uri="{BB962C8B-B14F-4D97-AF65-F5344CB8AC3E}">
        <p14:creationId xmlns:p14="http://schemas.microsoft.com/office/powerpoint/2010/main" val="364142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77C5F-6707-C158-65B1-DB4F92B498C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7CA1ECA-DC51-F8DC-B307-AA366FF6DEC3}"/>
              </a:ext>
            </a:extLst>
          </p:cNvPr>
          <p:cNvSpPr>
            <a:spLocks noGrp="1"/>
          </p:cNvSpPr>
          <p:nvPr>
            <p:ph type="title"/>
          </p:nvPr>
        </p:nvSpPr>
        <p:spPr/>
        <p:txBody>
          <a:bodyPr anchor="t">
            <a:normAutofit/>
          </a:bodyPr>
          <a:lstStyle/>
          <a:p>
            <a:pPr marL="0" marR="0" lvl="0" indent="0" defTabSz="914400" rtl="0" eaLnBrk="1" fontAlgn="auto" latinLnBrk="0" hangingPunct="1">
              <a:lnSpc>
                <a:spcPct val="90000"/>
              </a:lnSpc>
              <a:spcBef>
                <a:spcPts val="1000"/>
              </a:spcBef>
              <a:spcAft>
                <a:spcPts val="0"/>
              </a:spcAft>
              <a:tabLst/>
              <a:defRPr/>
            </a:pPr>
            <a:r>
              <a:rPr kumimoji="0" lang="en-US"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Peri-Operative ICI</a:t>
            </a:r>
            <a:endParaRPr lang="en-US"/>
          </a:p>
        </p:txBody>
      </p:sp>
      <p:sp>
        <p:nvSpPr>
          <p:cNvPr id="2" name="Content Placeholder 1">
            <a:extLst>
              <a:ext uri="{FF2B5EF4-FFF2-40B4-BE49-F238E27FC236}">
                <a16:creationId xmlns:a16="http://schemas.microsoft.com/office/drawing/2014/main" id="{44BF71AC-ADBE-86FC-4E03-63ED25D2BE95}"/>
              </a:ext>
            </a:extLst>
          </p:cNvPr>
          <p:cNvSpPr>
            <a:spLocks noGrp="1"/>
          </p:cNvSpPr>
          <p:nvPr>
            <p:ph idx="1"/>
          </p:nvPr>
        </p:nvSpPr>
        <p:spPr/>
        <p:txBody>
          <a:bodyPr>
            <a:normAutofit lnSpcReduction="10000"/>
          </a:bodyPr>
          <a:lstStyle/>
          <a:p>
            <a:r>
              <a:rPr lang="en-US"/>
              <a:t>5 trials with consistent EFS benefit</a:t>
            </a:r>
          </a:p>
          <a:p>
            <a:r>
              <a:rPr lang="en-US"/>
              <a:t>OS proven in KN671</a:t>
            </a:r>
          </a:p>
          <a:p>
            <a:r>
              <a:rPr lang="en-US"/>
              <a:t>PD-L1—very important in all trials</a:t>
            </a:r>
          </a:p>
          <a:p>
            <a:r>
              <a:rPr lang="en-US"/>
              <a:t>Driver mutations—excluded or ? benefit</a:t>
            </a:r>
          </a:p>
          <a:p>
            <a:r>
              <a:rPr lang="en-US"/>
              <a:t>Stage—benefit across stages</a:t>
            </a:r>
          </a:p>
          <a:p>
            <a:r>
              <a:rPr lang="en-US" err="1"/>
              <a:t>pCR</a:t>
            </a:r>
            <a:r>
              <a:rPr lang="en-US"/>
              <a:t>/MPR/MRD—very relevant</a:t>
            </a:r>
            <a:br>
              <a:rPr lang="en-US"/>
            </a:br>
            <a:br>
              <a:rPr lang="en-US"/>
            </a:br>
            <a:r>
              <a:rPr lang="en-US" b="1"/>
              <a:t>However, increased toxicity risk (more therapy), increased costs (more therapy), and 20% risk no surgery</a:t>
            </a:r>
            <a:endParaRPr lang="en-US"/>
          </a:p>
        </p:txBody>
      </p:sp>
      <p:sp>
        <p:nvSpPr>
          <p:cNvPr id="3" name="Rectangle 1">
            <a:extLst>
              <a:ext uri="{FF2B5EF4-FFF2-40B4-BE49-F238E27FC236}">
                <a16:creationId xmlns:a16="http://schemas.microsoft.com/office/drawing/2014/main" id="{0919A752-81AA-A5F1-D6AD-D023DD334F5C}"/>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7" name="Footer Placeholder 1">
            <a:extLst>
              <a:ext uri="{FF2B5EF4-FFF2-40B4-BE49-F238E27FC236}">
                <a16:creationId xmlns:a16="http://schemas.microsoft.com/office/drawing/2014/main" id="{27300295-3394-6CFF-D397-70E8A9D7B99A}"/>
              </a:ext>
            </a:extLst>
          </p:cNvPr>
          <p:cNvSpPr>
            <a:spLocks noGrp="1"/>
          </p:cNvSpPr>
          <p:nvPr/>
        </p:nvSpPr>
        <p:spPr>
          <a:xfrm>
            <a:off x="1392639" y="6005801"/>
            <a:ext cx="9856608" cy="803563"/>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EFS, event-free survival; ICI, immune checkpoint inhibitor; KN671, KEYNOTE-671; MPR, major pathologic response; MRD, minimal residual disease; OS, overall survival; </a:t>
            </a:r>
            <a:r>
              <a:rPr lang="en-US" dirty="0" err="1"/>
              <a:t>pCR</a:t>
            </a:r>
            <a:r>
              <a:rPr lang="en-US" dirty="0"/>
              <a:t>, pathologic complete response; PD-L1, programmed death-ligand 1.</a:t>
            </a:r>
          </a:p>
        </p:txBody>
      </p:sp>
    </p:spTree>
    <p:extLst>
      <p:ext uri="{BB962C8B-B14F-4D97-AF65-F5344CB8AC3E}">
        <p14:creationId xmlns:p14="http://schemas.microsoft.com/office/powerpoint/2010/main" val="28195234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7C6983-E162-9D48-9FE3-24C57258A80F}"/>
              </a:ext>
            </a:extLst>
          </p:cNvPr>
          <p:cNvSpPr>
            <a:spLocks noGrp="1"/>
          </p:cNvSpPr>
          <p:nvPr>
            <p:ph type="title"/>
          </p:nvPr>
        </p:nvSpPr>
        <p:spPr/>
        <p:txBody>
          <a:bodyPr/>
          <a:lstStyle/>
          <a:p>
            <a:r>
              <a:rPr lang="en-US"/>
              <a:t>Neoadjuvant Risk of NO surgery</a:t>
            </a:r>
          </a:p>
        </p:txBody>
      </p:sp>
      <p:graphicFrame>
        <p:nvGraphicFramePr>
          <p:cNvPr id="6" name="Content Placeholder 5">
            <a:extLst>
              <a:ext uri="{FF2B5EF4-FFF2-40B4-BE49-F238E27FC236}">
                <a16:creationId xmlns:a16="http://schemas.microsoft.com/office/drawing/2014/main" id="{9C047EA6-D53B-D22F-27C1-46704148E0FE}"/>
              </a:ext>
            </a:extLst>
          </p:cNvPr>
          <p:cNvGraphicFramePr>
            <a:graphicFrameLocks noGrp="1"/>
          </p:cNvGraphicFramePr>
          <p:nvPr>
            <p:ph idx="1"/>
            <p:extLst>
              <p:ext uri="{D42A27DB-BD31-4B8C-83A1-F6EECF244321}">
                <p14:modId xmlns:p14="http://schemas.microsoft.com/office/powerpoint/2010/main" val="2425767281"/>
              </p:ext>
            </p:extLst>
          </p:nvPr>
        </p:nvGraphicFramePr>
        <p:xfrm>
          <a:off x="838200" y="2076348"/>
          <a:ext cx="10515600" cy="341376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809899754"/>
                    </a:ext>
                  </a:extLst>
                </a:gridCol>
                <a:gridCol w="3505200">
                  <a:extLst>
                    <a:ext uri="{9D8B030D-6E8A-4147-A177-3AD203B41FA5}">
                      <a16:colId xmlns:a16="http://schemas.microsoft.com/office/drawing/2014/main" val="3921392931"/>
                    </a:ext>
                  </a:extLst>
                </a:gridCol>
                <a:gridCol w="3505200">
                  <a:extLst>
                    <a:ext uri="{9D8B030D-6E8A-4147-A177-3AD203B41FA5}">
                      <a16:colId xmlns:a16="http://schemas.microsoft.com/office/drawing/2014/main" val="3602340601"/>
                    </a:ext>
                  </a:extLst>
                </a:gridCol>
              </a:tblGrid>
              <a:tr h="370840">
                <a:tc>
                  <a:txBody>
                    <a:bodyPr/>
                    <a:lstStyle/>
                    <a:p>
                      <a:r>
                        <a:rPr lang="en-US" sz="2000" b="0" i="0">
                          <a:latin typeface="Arial" panose="020B0604020202020204" pitchFamily="34" charset="0"/>
                        </a:rPr>
                        <a:t>Trial</a:t>
                      </a:r>
                    </a:p>
                  </a:txBody>
                  <a:tcPr marL="182880" marT="91440" marB="91440">
                    <a:solidFill>
                      <a:schemeClr val="accent2"/>
                    </a:solidFill>
                  </a:tcPr>
                </a:tc>
                <a:tc>
                  <a:txBody>
                    <a:bodyPr/>
                    <a:lstStyle/>
                    <a:p>
                      <a:r>
                        <a:rPr lang="en-US" sz="2000" b="0" i="0">
                          <a:latin typeface="Arial" panose="020B0604020202020204" pitchFamily="34" charset="0"/>
                        </a:rPr>
                        <a:t>Stages</a:t>
                      </a:r>
                    </a:p>
                  </a:txBody>
                  <a:tcPr marL="182880" marT="91440" marB="91440">
                    <a:solidFill>
                      <a:schemeClr val="accent2"/>
                    </a:solidFill>
                  </a:tcPr>
                </a:tc>
                <a:tc>
                  <a:txBody>
                    <a:bodyPr/>
                    <a:lstStyle/>
                    <a:p>
                      <a:pPr algn="ctr"/>
                      <a:r>
                        <a:rPr lang="en-US" sz="2000" b="0" i="0">
                          <a:latin typeface="Arial" panose="020B0604020202020204" pitchFamily="34" charset="0"/>
                        </a:rPr>
                        <a:t>% Completing Surgery</a:t>
                      </a:r>
                    </a:p>
                  </a:txBody>
                  <a:tcPr marL="182880" marT="91440" marB="91440">
                    <a:solidFill>
                      <a:schemeClr val="accent2"/>
                    </a:solidFill>
                  </a:tcPr>
                </a:tc>
                <a:extLst>
                  <a:ext uri="{0D108BD9-81ED-4DB2-BD59-A6C34878D82A}">
                    <a16:rowId xmlns:a16="http://schemas.microsoft.com/office/drawing/2014/main" val="396084344"/>
                  </a:ext>
                </a:extLst>
              </a:tr>
              <a:tr h="370840">
                <a:tc>
                  <a:txBody>
                    <a:bodyPr/>
                    <a:lstStyle/>
                    <a:p>
                      <a:r>
                        <a:rPr lang="en-US" sz="2000" b="0" i="0">
                          <a:latin typeface="Arial" panose="020B0604020202020204" pitchFamily="34" charset="0"/>
                        </a:rPr>
                        <a:t>CM816</a:t>
                      </a:r>
                    </a:p>
                  </a:txBody>
                  <a:tcPr marL="182880" marT="91440" marB="91440"/>
                </a:tc>
                <a:tc>
                  <a:txBody>
                    <a:bodyPr/>
                    <a:lstStyle/>
                    <a:p>
                      <a:r>
                        <a:rPr lang="en-US" sz="2000" b="0" i="0">
                          <a:latin typeface="Arial" panose="020B0604020202020204" pitchFamily="34" charset="0"/>
                        </a:rPr>
                        <a:t>6% IB, 31% II, 63% III</a:t>
                      </a:r>
                    </a:p>
                  </a:txBody>
                  <a:tcPr marL="182880" marT="91440" marB="91440"/>
                </a:tc>
                <a:tc>
                  <a:txBody>
                    <a:bodyPr/>
                    <a:lstStyle/>
                    <a:p>
                      <a:pPr algn="ctr"/>
                      <a:r>
                        <a:rPr lang="en-US" sz="2000" b="0" i="0">
                          <a:latin typeface="Arial" panose="020B0604020202020204" pitchFamily="34" charset="0"/>
                        </a:rPr>
                        <a:t>84%</a:t>
                      </a:r>
                    </a:p>
                  </a:txBody>
                  <a:tcPr marL="182880" marT="91440" marB="91440"/>
                </a:tc>
                <a:extLst>
                  <a:ext uri="{0D108BD9-81ED-4DB2-BD59-A6C34878D82A}">
                    <a16:rowId xmlns:a16="http://schemas.microsoft.com/office/drawing/2014/main" val="98724370"/>
                  </a:ext>
                </a:extLst>
              </a:tr>
              <a:tr h="370840">
                <a:tc>
                  <a:txBody>
                    <a:bodyPr/>
                    <a:lstStyle/>
                    <a:p>
                      <a:r>
                        <a:rPr lang="en-US" sz="2000" b="0" i="0">
                          <a:latin typeface="Arial" panose="020B0604020202020204" pitchFamily="34" charset="0"/>
                        </a:rPr>
                        <a:t>AEGEAN</a:t>
                      </a:r>
                    </a:p>
                  </a:txBody>
                  <a:tcPr marL="182880" marT="91440" marB="91440"/>
                </a:tc>
                <a:tc>
                  <a:txBody>
                    <a:bodyPr/>
                    <a:lstStyle/>
                    <a:p>
                      <a:r>
                        <a:rPr lang="en-US" sz="2000" b="0" i="0">
                          <a:latin typeface="Arial" panose="020B0604020202020204" pitchFamily="34" charset="0"/>
                        </a:rPr>
                        <a:t>29% II, 71% III</a:t>
                      </a:r>
                    </a:p>
                  </a:txBody>
                  <a:tcPr marL="182880" marT="91440" marB="91440"/>
                </a:tc>
                <a:tc>
                  <a:txBody>
                    <a:bodyPr/>
                    <a:lstStyle/>
                    <a:p>
                      <a:pPr algn="ctr"/>
                      <a:r>
                        <a:rPr lang="en-US" sz="2000" b="0" i="0">
                          <a:latin typeface="Arial" panose="020B0604020202020204" pitchFamily="34" charset="0"/>
                        </a:rPr>
                        <a:t>78%</a:t>
                      </a:r>
                    </a:p>
                  </a:txBody>
                  <a:tcPr marL="182880" marT="91440" marB="91440"/>
                </a:tc>
                <a:extLst>
                  <a:ext uri="{0D108BD9-81ED-4DB2-BD59-A6C34878D82A}">
                    <a16:rowId xmlns:a16="http://schemas.microsoft.com/office/drawing/2014/main" val="1549297273"/>
                  </a:ext>
                </a:extLst>
              </a:tr>
              <a:tr h="370840">
                <a:tc>
                  <a:txBody>
                    <a:bodyPr/>
                    <a:lstStyle/>
                    <a:p>
                      <a:r>
                        <a:rPr lang="en-US" sz="2000" b="0" i="0">
                          <a:latin typeface="Arial" panose="020B0604020202020204" pitchFamily="34" charset="0"/>
                        </a:rPr>
                        <a:t>NEOTORCH</a:t>
                      </a:r>
                    </a:p>
                  </a:txBody>
                  <a:tcPr marL="182880" marT="91440" marB="91440"/>
                </a:tc>
                <a:tc>
                  <a:txBody>
                    <a:bodyPr/>
                    <a:lstStyle/>
                    <a:p>
                      <a:r>
                        <a:rPr lang="en-US" sz="2000" b="0" i="0">
                          <a:latin typeface="Arial" panose="020B0604020202020204" pitchFamily="34" charset="0"/>
                        </a:rPr>
                        <a:t>Only III presented</a:t>
                      </a:r>
                    </a:p>
                  </a:txBody>
                  <a:tcPr marL="182880" marT="91440" marB="91440"/>
                </a:tc>
                <a:tc>
                  <a:txBody>
                    <a:bodyPr/>
                    <a:lstStyle/>
                    <a:p>
                      <a:pPr algn="ctr"/>
                      <a:r>
                        <a:rPr lang="en-US" sz="2000" b="0" i="0">
                          <a:latin typeface="Arial" panose="020B0604020202020204" pitchFamily="34" charset="0"/>
                        </a:rPr>
                        <a:t>82%</a:t>
                      </a:r>
                    </a:p>
                  </a:txBody>
                  <a:tcPr marL="182880" marT="91440" marB="91440"/>
                </a:tc>
                <a:extLst>
                  <a:ext uri="{0D108BD9-81ED-4DB2-BD59-A6C34878D82A}">
                    <a16:rowId xmlns:a16="http://schemas.microsoft.com/office/drawing/2014/main" val="1606878395"/>
                  </a:ext>
                </a:extLst>
              </a:tr>
              <a:tr h="370840">
                <a:tc>
                  <a:txBody>
                    <a:bodyPr/>
                    <a:lstStyle/>
                    <a:p>
                      <a:r>
                        <a:rPr lang="en-US" sz="2000" b="0" i="0">
                          <a:latin typeface="Arial" panose="020B0604020202020204" pitchFamily="34" charset="0"/>
                        </a:rPr>
                        <a:t>KN671</a:t>
                      </a:r>
                    </a:p>
                  </a:txBody>
                  <a:tcPr marL="182880" marT="91440" marB="91440"/>
                </a:tc>
                <a:tc>
                  <a:txBody>
                    <a:bodyPr/>
                    <a:lstStyle/>
                    <a:p>
                      <a:r>
                        <a:rPr lang="en-US" sz="2000" b="0" i="0">
                          <a:latin typeface="Arial" panose="020B0604020202020204" pitchFamily="34" charset="0"/>
                        </a:rPr>
                        <a:t>30% II, 70% III</a:t>
                      </a:r>
                    </a:p>
                  </a:txBody>
                  <a:tcPr marL="182880" marT="91440" marB="91440"/>
                </a:tc>
                <a:tc>
                  <a:txBody>
                    <a:bodyPr/>
                    <a:lstStyle/>
                    <a:p>
                      <a:pPr algn="ctr"/>
                      <a:r>
                        <a:rPr lang="en-US" sz="2000" b="0" i="0">
                          <a:latin typeface="Arial" panose="020B0604020202020204" pitchFamily="34" charset="0"/>
                        </a:rPr>
                        <a:t>82%</a:t>
                      </a:r>
                    </a:p>
                  </a:txBody>
                  <a:tcPr marL="182880" marT="91440" marB="91440"/>
                </a:tc>
                <a:extLst>
                  <a:ext uri="{0D108BD9-81ED-4DB2-BD59-A6C34878D82A}">
                    <a16:rowId xmlns:a16="http://schemas.microsoft.com/office/drawing/2014/main" val="665635819"/>
                  </a:ext>
                </a:extLst>
              </a:tr>
              <a:tr h="370840">
                <a:tc>
                  <a:txBody>
                    <a:bodyPr/>
                    <a:lstStyle/>
                    <a:p>
                      <a:r>
                        <a:rPr lang="en-US" sz="2000" b="0" i="0">
                          <a:latin typeface="Arial" panose="020B0604020202020204" pitchFamily="34" charset="0"/>
                        </a:rPr>
                        <a:t>CM77T</a:t>
                      </a:r>
                    </a:p>
                  </a:txBody>
                  <a:tcPr marL="182880" marT="91440" marB="91440"/>
                </a:tc>
                <a:tc>
                  <a:txBody>
                    <a:bodyPr/>
                    <a:lstStyle/>
                    <a:p>
                      <a:r>
                        <a:rPr lang="en-US" sz="2000" b="0" i="0">
                          <a:latin typeface="Arial" panose="020B0604020202020204" pitchFamily="34" charset="0"/>
                        </a:rPr>
                        <a:t>35% II, 65% III</a:t>
                      </a:r>
                    </a:p>
                  </a:txBody>
                  <a:tcPr marL="182880" marT="91440" marB="91440"/>
                </a:tc>
                <a:tc>
                  <a:txBody>
                    <a:bodyPr/>
                    <a:lstStyle/>
                    <a:p>
                      <a:pPr algn="ctr"/>
                      <a:r>
                        <a:rPr lang="en-US" sz="2000" b="0" i="0">
                          <a:latin typeface="Arial" panose="020B0604020202020204" pitchFamily="34" charset="0"/>
                        </a:rPr>
                        <a:t>78%</a:t>
                      </a:r>
                    </a:p>
                  </a:txBody>
                  <a:tcPr marL="182880" marT="91440" marB="91440"/>
                </a:tc>
                <a:extLst>
                  <a:ext uri="{0D108BD9-81ED-4DB2-BD59-A6C34878D82A}">
                    <a16:rowId xmlns:a16="http://schemas.microsoft.com/office/drawing/2014/main" val="129875644"/>
                  </a:ext>
                </a:extLst>
              </a:tr>
              <a:tr h="370840">
                <a:tc>
                  <a:txBody>
                    <a:bodyPr/>
                    <a:lstStyle/>
                    <a:p>
                      <a:r>
                        <a:rPr lang="en-US" sz="2000" b="0" i="0">
                          <a:latin typeface="Arial" panose="020B0604020202020204" pitchFamily="34" charset="0"/>
                        </a:rPr>
                        <a:t>RATIONALE-315</a:t>
                      </a:r>
                    </a:p>
                  </a:txBody>
                  <a:tcPr marL="182880" marT="91440" marB="91440"/>
                </a:tc>
                <a:tc>
                  <a:txBody>
                    <a:bodyPr/>
                    <a:lstStyle/>
                    <a:p>
                      <a:r>
                        <a:rPr lang="en-US" sz="2000" b="0" i="0" dirty="0">
                          <a:latin typeface="Arial" panose="020B0604020202020204" pitchFamily="34" charset="0"/>
                        </a:rPr>
                        <a:t>41% II, 58% III</a:t>
                      </a:r>
                    </a:p>
                  </a:txBody>
                  <a:tcPr marL="182880" marT="91440" marB="91440"/>
                </a:tc>
                <a:tc>
                  <a:txBody>
                    <a:bodyPr/>
                    <a:lstStyle/>
                    <a:p>
                      <a:pPr algn="ctr"/>
                      <a:r>
                        <a:rPr lang="en-US" sz="2000" b="0" i="0" dirty="0">
                          <a:latin typeface="Arial" panose="020B0604020202020204" pitchFamily="34" charset="0"/>
                        </a:rPr>
                        <a:t>84%</a:t>
                      </a:r>
                    </a:p>
                  </a:txBody>
                  <a:tcPr marL="182880" marT="91440" marB="91440"/>
                </a:tc>
                <a:extLst>
                  <a:ext uri="{0D108BD9-81ED-4DB2-BD59-A6C34878D82A}">
                    <a16:rowId xmlns:a16="http://schemas.microsoft.com/office/drawing/2014/main" val="3394196215"/>
                  </a:ext>
                </a:extLst>
              </a:tr>
            </a:tbl>
          </a:graphicData>
        </a:graphic>
      </p:graphicFrame>
      <p:sp>
        <p:nvSpPr>
          <p:cNvPr id="4" name="TextBox 3">
            <a:extLst>
              <a:ext uri="{FF2B5EF4-FFF2-40B4-BE49-F238E27FC236}">
                <a16:creationId xmlns:a16="http://schemas.microsoft.com/office/drawing/2014/main" id="{A22094DF-AB32-AF63-BAC2-A8CA3321F7A2}"/>
              </a:ext>
            </a:extLst>
          </p:cNvPr>
          <p:cNvSpPr txBox="1"/>
          <p:nvPr/>
        </p:nvSpPr>
        <p:spPr>
          <a:xfrm>
            <a:off x="9010210" y="720129"/>
            <a:ext cx="2343590" cy="615553"/>
          </a:xfrm>
          <a:prstGeom prst="rect">
            <a:avLst/>
          </a:prstGeom>
          <a:solidFill>
            <a:schemeClr val="accent1"/>
          </a:solidFill>
          <a:ln>
            <a:noFill/>
          </a:ln>
        </p:spPr>
        <p:txBody>
          <a:bodyPr wrap="none" lIns="182880" tIns="182880" rIns="274320" bIns="182880" rtlCol="0">
            <a:spAutoFit/>
          </a:bodyPr>
          <a:lstStyle/>
          <a:p>
            <a:pPr lvl="0">
              <a:defRPr/>
            </a:pPr>
            <a:r>
              <a:rPr lang="en-US" sz="1600" b="1">
                <a:solidFill>
                  <a:schemeClr val="bg1"/>
                </a:solidFill>
                <a:latin typeface="Arial" panose="020B0604020202020204" pitchFamily="34" charset="0"/>
                <a:cs typeface="Arial" panose="020B0604020202020204" pitchFamily="34" charset="0"/>
              </a:rPr>
              <a:t>16-22% NO surgery</a:t>
            </a:r>
          </a:p>
        </p:txBody>
      </p:sp>
    </p:spTree>
    <p:extLst>
      <p:ext uri="{BB962C8B-B14F-4D97-AF65-F5344CB8AC3E}">
        <p14:creationId xmlns:p14="http://schemas.microsoft.com/office/powerpoint/2010/main" val="10569146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D715D-3C06-64B3-FE42-DCCD9094AC0C}"/>
              </a:ext>
            </a:extLst>
          </p:cNvPr>
          <p:cNvSpPr>
            <a:spLocks noGrp="1"/>
          </p:cNvSpPr>
          <p:nvPr>
            <p:ph type="title"/>
          </p:nvPr>
        </p:nvSpPr>
        <p:spPr>
          <a:xfrm>
            <a:off x="838200" y="365125"/>
            <a:ext cx="10515600" cy="1325563"/>
          </a:xfrm>
        </p:spPr>
        <p:txBody>
          <a:bodyPr/>
          <a:lstStyle/>
          <a:p>
            <a:r>
              <a:rPr lang="en-US"/>
              <a:t>Key Questions</a:t>
            </a:r>
          </a:p>
        </p:txBody>
      </p:sp>
      <p:sp>
        <p:nvSpPr>
          <p:cNvPr id="3" name="Content Placeholder 2">
            <a:extLst>
              <a:ext uri="{FF2B5EF4-FFF2-40B4-BE49-F238E27FC236}">
                <a16:creationId xmlns:a16="http://schemas.microsoft.com/office/drawing/2014/main" id="{45A023CE-1D02-36B1-3D9F-F5F88E51BC03}"/>
              </a:ext>
            </a:extLst>
          </p:cNvPr>
          <p:cNvSpPr>
            <a:spLocks noGrp="1"/>
          </p:cNvSpPr>
          <p:nvPr>
            <p:ph idx="1"/>
          </p:nvPr>
        </p:nvSpPr>
        <p:spPr>
          <a:xfrm>
            <a:off x="838200" y="1825625"/>
            <a:ext cx="10515600" cy="3856718"/>
          </a:xfrm>
        </p:spPr>
        <p:txBody>
          <a:bodyPr numCol="2" spcCol="457200">
            <a:normAutofit/>
          </a:bodyPr>
          <a:lstStyle/>
          <a:p>
            <a:r>
              <a:rPr lang="en-US" sz="2000" dirty="0"/>
              <a:t>How do we decide whether to proceed with neoadjuvant, adjuvant or perioperative?</a:t>
            </a:r>
          </a:p>
          <a:p>
            <a:r>
              <a:rPr lang="en-US" sz="2000" dirty="0"/>
              <a:t>Multidisciplinary tumor board critical!</a:t>
            </a:r>
          </a:p>
          <a:p>
            <a:r>
              <a:rPr lang="en-US" sz="2000" dirty="0"/>
              <a:t>Ideally each case discussed by med </a:t>
            </a:r>
            <a:r>
              <a:rPr lang="en-US" sz="2000" dirty="0" err="1"/>
              <a:t>onc</a:t>
            </a:r>
            <a:r>
              <a:rPr lang="en-US" sz="2000" dirty="0"/>
              <a:t>, rad </a:t>
            </a:r>
            <a:r>
              <a:rPr lang="en-US" sz="2000" dirty="0" err="1"/>
              <a:t>onc</a:t>
            </a:r>
            <a:r>
              <a:rPr lang="en-US" sz="2000" dirty="0"/>
              <a:t> and thoracic surgery, with radiology and pathology present, BEFORE any intervention</a:t>
            </a:r>
          </a:p>
          <a:p>
            <a:r>
              <a:rPr lang="en-US" sz="2000" dirty="0"/>
              <a:t>If no mechanism exists to bring everyone together at one time, then other communication with input from all disciplines remains critical</a:t>
            </a:r>
          </a:p>
          <a:p>
            <a:r>
              <a:rPr lang="en-US" sz="2000" dirty="0"/>
              <a:t>Clear advantages of neoadjuvant/ perioperative approaches AND there are some patients where surgery first is the correct plan (</a:t>
            </a:r>
            <a:r>
              <a:rPr lang="en-US" sz="2000" dirty="0" err="1"/>
              <a:t>ie</a:t>
            </a:r>
            <a:r>
              <a:rPr lang="en-US" sz="2000" dirty="0"/>
              <a:t>, some Stage II); whatever intervention is done first will happen, whatever comes next has 20% chance of not happening</a:t>
            </a:r>
          </a:p>
          <a:p>
            <a:r>
              <a:rPr lang="en-US" sz="2000" dirty="0"/>
              <a:t>Must know PD-L1 status and tumor mutation status (at least EGFR/ALK)</a:t>
            </a:r>
          </a:p>
        </p:txBody>
      </p:sp>
      <p:sp>
        <p:nvSpPr>
          <p:cNvPr id="4" name="Footer Placeholder 1">
            <a:extLst>
              <a:ext uri="{FF2B5EF4-FFF2-40B4-BE49-F238E27FC236}">
                <a16:creationId xmlns:a16="http://schemas.microsoft.com/office/drawing/2014/main" id="{27300295-3394-6CFF-D397-70E8A9D7B99A}"/>
              </a:ext>
            </a:extLst>
          </p:cNvPr>
          <p:cNvSpPr>
            <a:spLocks noGrp="1"/>
          </p:cNvSpPr>
          <p:nvPr/>
        </p:nvSpPr>
        <p:spPr>
          <a:xfrm>
            <a:off x="1379939" y="6054437"/>
            <a:ext cx="9805512" cy="803563"/>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EFS, event-free survival; ICI, immune checkpoint inhibitor; KN671, KEYNOTE-671; MPR, major pathologic response; MRD, minimal residual disease; OS, overall survival; </a:t>
            </a:r>
            <a:r>
              <a:rPr lang="en-US" dirty="0" err="1"/>
              <a:t>pCR</a:t>
            </a:r>
            <a:r>
              <a:rPr lang="en-US" dirty="0"/>
              <a:t>, pathologic complete response; PD-L1, programmed death-ligand 1.</a:t>
            </a:r>
          </a:p>
        </p:txBody>
      </p:sp>
    </p:spTree>
    <p:extLst>
      <p:ext uri="{BB962C8B-B14F-4D97-AF65-F5344CB8AC3E}">
        <p14:creationId xmlns:p14="http://schemas.microsoft.com/office/powerpoint/2010/main" val="1908555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303DE-B11E-A4F0-25E5-11561482DB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90D7CB-0AB3-2C3F-799F-34B083BC127A}"/>
              </a:ext>
            </a:extLst>
          </p:cNvPr>
          <p:cNvSpPr>
            <a:spLocks noGrp="1"/>
          </p:cNvSpPr>
          <p:nvPr>
            <p:ph type="title"/>
          </p:nvPr>
        </p:nvSpPr>
        <p:spPr/>
        <p:txBody>
          <a:bodyPr/>
          <a:lstStyle/>
          <a:p>
            <a:r>
              <a:rPr lang="en-US"/>
              <a:t>Key Questions</a:t>
            </a:r>
          </a:p>
        </p:txBody>
      </p:sp>
      <p:sp>
        <p:nvSpPr>
          <p:cNvPr id="3" name="Content Placeholder 2">
            <a:extLst>
              <a:ext uri="{FF2B5EF4-FFF2-40B4-BE49-F238E27FC236}">
                <a16:creationId xmlns:a16="http://schemas.microsoft.com/office/drawing/2014/main" id="{CCBC795C-29FB-4C80-F187-942453D0C65F}"/>
              </a:ext>
            </a:extLst>
          </p:cNvPr>
          <p:cNvSpPr>
            <a:spLocks noGrp="1"/>
          </p:cNvSpPr>
          <p:nvPr>
            <p:ph idx="1"/>
          </p:nvPr>
        </p:nvSpPr>
        <p:spPr/>
        <p:txBody>
          <a:bodyPr>
            <a:normAutofit/>
          </a:bodyPr>
          <a:lstStyle/>
          <a:p>
            <a:r>
              <a:rPr lang="en-US" sz="2800">
                <a:solidFill>
                  <a:srgbClr val="000000"/>
                </a:solidFill>
              </a:rPr>
              <a:t>What about </a:t>
            </a:r>
            <a:r>
              <a:rPr lang="en-US" sz="2800" err="1">
                <a:solidFill>
                  <a:srgbClr val="000000"/>
                </a:solidFill>
              </a:rPr>
              <a:t>IrAE</a:t>
            </a:r>
            <a:r>
              <a:rPr lang="en-US" sz="2800">
                <a:solidFill>
                  <a:srgbClr val="000000"/>
                </a:solidFill>
              </a:rPr>
              <a:t> management?</a:t>
            </a:r>
            <a:br>
              <a:rPr lang="en-US" sz="2800">
                <a:solidFill>
                  <a:srgbClr val="000000"/>
                </a:solidFill>
              </a:rPr>
            </a:br>
            <a:endParaRPr lang="en-US" sz="2800">
              <a:solidFill>
                <a:srgbClr val="000000"/>
              </a:solidFill>
            </a:endParaRPr>
          </a:p>
          <a:p>
            <a:r>
              <a:rPr lang="en-US" sz="2800">
                <a:solidFill>
                  <a:srgbClr val="000000"/>
                </a:solidFill>
              </a:rPr>
              <a:t>How do </a:t>
            </a:r>
            <a:r>
              <a:rPr lang="en-US" sz="2800" err="1">
                <a:solidFill>
                  <a:srgbClr val="000000"/>
                </a:solidFill>
              </a:rPr>
              <a:t>IrAEs</a:t>
            </a:r>
            <a:r>
              <a:rPr lang="en-US" sz="2800">
                <a:solidFill>
                  <a:srgbClr val="000000"/>
                </a:solidFill>
              </a:rPr>
              <a:t> impact surgery?</a:t>
            </a:r>
            <a:endParaRPr lang="en-US" sz="2800"/>
          </a:p>
          <a:p>
            <a:endParaRPr lang="en-US"/>
          </a:p>
        </p:txBody>
      </p:sp>
      <p:sp>
        <p:nvSpPr>
          <p:cNvPr id="4" name="Rectangle 3">
            <a:extLst>
              <a:ext uri="{FF2B5EF4-FFF2-40B4-BE49-F238E27FC236}">
                <a16:creationId xmlns:a16="http://schemas.microsoft.com/office/drawing/2014/main" id="{69F8930B-328E-7E8F-1DB2-B94183E59C74}"/>
              </a:ext>
            </a:extLst>
          </p:cNvPr>
          <p:cNvSpPr>
            <a:spLocks noChangeArrowheads="1"/>
          </p:cNvSpPr>
          <p:nvPr/>
        </p:nvSpPr>
        <p:spPr bwMode="auto">
          <a:xfrm>
            <a:off x="1379934" y="6307435"/>
            <a:ext cx="26757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err="1">
                <a:latin typeface="Arial" panose="020B0604020202020204" pitchFamily="34" charset="0"/>
              </a:rPr>
              <a:t>i</a:t>
            </a:r>
            <a:r>
              <a:rPr kumimoji="0" lang="en-US" altLang="en-US" sz="1200" b="0" i="0" u="none" strike="noStrike" cap="none" normalizeH="0" baseline="0" dirty="0" err="1">
                <a:ln>
                  <a:noFill/>
                </a:ln>
                <a:solidFill>
                  <a:schemeClr val="tx1"/>
                </a:solidFill>
                <a:effectLst/>
                <a:latin typeface="Arial" panose="020B0604020202020204" pitchFamily="34" charset="0"/>
              </a:rPr>
              <a:t>rAE</a:t>
            </a:r>
            <a:r>
              <a:rPr kumimoji="0" lang="en-US" altLang="en-US" sz="1200" b="0" i="0" u="none" strike="noStrike" cap="none" normalizeH="0" baseline="0" dirty="0">
                <a:ln>
                  <a:noFill/>
                </a:ln>
                <a:solidFill>
                  <a:schemeClr val="tx1"/>
                </a:solidFill>
                <a:effectLst/>
                <a:latin typeface="Arial" panose="020B0604020202020204" pitchFamily="34" charset="0"/>
              </a:rPr>
              <a:t>, immune-related adverse event.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980699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C29D1-DC06-43B0-975C-F12889A020FF}"/>
              </a:ext>
            </a:extLst>
          </p:cNvPr>
          <p:cNvSpPr>
            <a:spLocks noGrp="1"/>
          </p:cNvSpPr>
          <p:nvPr>
            <p:ph type="title"/>
          </p:nvPr>
        </p:nvSpPr>
        <p:spPr>
          <a:xfrm>
            <a:off x="838200" y="365125"/>
            <a:ext cx="10515600" cy="1325563"/>
          </a:xfrm>
        </p:spPr>
        <p:txBody>
          <a:bodyPr anchor="t">
            <a:normAutofit/>
          </a:bodyPr>
          <a:lstStyle/>
          <a:p>
            <a:r>
              <a:rPr lang="en-US"/>
              <a:t>Immune-Related Adverse Events by Site</a:t>
            </a:r>
          </a:p>
        </p:txBody>
      </p:sp>
      <p:sp>
        <p:nvSpPr>
          <p:cNvPr id="3" name="Footer Placeholder 4">
            <a:extLst>
              <a:ext uri="{FF2B5EF4-FFF2-40B4-BE49-F238E27FC236}">
                <a16:creationId xmlns:a16="http://schemas.microsoft.com/office/drawing/2014/main" id="{28AA1774-9617-A978-F7AB-85FAABAB9CB3}"/>
              </a:ext>
            </a:extLst>
          </p:cNvPr>
          <p:cNvSpPr>
            <a:spLocks noGrp="1"/>
          </p:cNvSpPr>
          <p:nvPr>
            <p:ph type="ftr" sz="quarter" idx="10"/>
          </p:nvPr>
        </p:nvSpPr>
        <p:spPr>
          <a:xfrm>
            <a:off x="1416051" y="6054725"/>
            <a:ext cx="9645240" cy="803275"/>
          </a:xfrm>
        </p:spPr>
        <p:txBody>
          <a:bodyPr anchor="b"/>
          <a:lstStyle/>
          <a:p>
            <a:r>
              <a:rPr lang="en-US"/>
              <a:t>Martin F, et al. </a:t>
            </a:r>
            <a:r>
              <a:rPr lang="en-US" i="1"/>
              <a:t>Nat Rev Clin Oncol.</a:t>
            </a:r>
            <a:r>
              <a:rPr lang="en-US"/>
              <a:t> 2019;16(9):563-580.</a:t>
            </a:r>
          </a:p>
        </p:txBody>
      </p:sp>
      <p:pic>
        <p:nvPicPr>
          <p:cNvPr id="5" name="Picture 4" descr="Diagram&#10;&#10;Description automatically generated">
            <a:extLst>
              <a:ext uri="{FF2B5EF4-FFF2-40B4-BE49-F238E27FC236}">
                <a16:creationId xmlns:a16="http://schemas.microsoft.com/office/drawing/2014/main" id="{D0365CFB-506F-4B76-84ED-455332E77DB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190567" y="865674"/>
            <a:ext cx="6194322" cy="7192607"/>
          </a:xfrm>
          <a:prstGeom prst="rect">
            <a:avLst/>
          </a:prstGeom>
        </p:spPr>
      </p:pic>
    </p:spTree>
    <p:extLst>
      <p:ext uri="{BB962C8B-B14F-4D97-AF65-F5344CB8AC3E}">
        <p14:creationId xmlns:p14="http://schemas.microsoft.com/office/powerpoint/2010/main" val="330418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78C2B9D-FA5D-E47D-40C0-75A25AFA31C4}"/>
              </a:ext>
            </a:extLst>
          </p:cNvPr>
          <p:cNvSpPr>
            <a:spLocks noGrp="1"/>
          </p:cNvSpPr>
          <p:nvPr>
            <p:ph type="title"/>
          </p:nvPr>
        </p:nvSpPr>
        <p:spPr/>
        <p:txBody>
          <a:bodyPr/>
          <a:lstStyle/>
          <a:p>
            <a:r>
              <a:rPr lang="en-US"/>
              <a:t>Learning Objectives</a:t>
            </a:r>
          </a:p>
        </p:txBody>
      </p:sp>
      <p:sp>
        <p:nvSpPr>
          <p:cNvPr id="9" name="Content Placeholder 8">
            <a:extLst>
              <a:ext uri="{FF2B5EF4-FFF2-40B4-BE49-F238E27FC236}">
                <a16:creationId xmlns:a16="http://schemas.microsoft.com/office/drawing/2014/main" id="{95D589CF-2C17-2746-E2B4-F6DE2FAF5B6B}"/>
              </a:ext>
            </a:extLst>
          </p:cNvPr>
          <p:cNvSpPr>
            <a:spLocks noGrp="1"/>
          </p:cNvSpPr>
          <p:nvPr>
            <p:ph idx="1"/>
          </p:nvPr>
        </p:nvSpPr>
        <p:spPr>
          <a:xfrm>
            <a:off x="838200" y="1435274"/>
            <a:ext cx="10515600" cy="4309308"/>
          </a:xfrm>
        </p:spPr>
        <p:txBody>
          <a:bodyPr>
            <a:noAutofit/>
          </a:bodyPr>
          <a:lstStyle/>
          <a:p>
            <a:pPr marL="0" indent="0">
              <a:lnSpc>
                <a:spcPct val="110000"/>
              </a:lnSpc>
              <a:buNone/>
            </a:pPr>
            <a:r>
              <a:rPr lang="en-US" sz="2400" b="1"/>
              <a:t>At the conclusion of this activity, participants should be better able to:</a:t>
            </a:r>
          </a:p>
          <a:p>
            <a:pPr fontAlgn="base"/>
            <a:r>
              <a:rPr lang="en-US" sz="2400"/>
              <a:t>Identify the </a:t>
            </a:r>
            <a:r>
              <a:rPr lang="en-US" sz="2400" err="1"/>
              <a:t>clinico</a:t>
            </a:r>
            <a:r>
              <a:rPr lang="en-US" sz="2400" strike="sngStrike"/>
              <a:t>-</a:t>
            </a:r>
            <a:r>
              <a:rPr lang="en-US" sz="2400"/>
              <a:t>pathologic rationale for perioperative immunotherapy in early-stage, </a:t>
            </a:r>
            <a:r>
              <a:rPr lang="en-US" sz="2400" err="1"/>
              <a:t>resectable</a:t>
            </a:r>
            <a:r>
              <a:rPr lang="en-US" sz="2400"/>
              <a:t> NSCLC </a:t>
            </a:r>
          </a:p>
          <a:p>
            <a:pPr fontAlgn="base"/>
            <a:r>
              <a:rPr lang="en-US" sz="2400"/>
              <a:t>Apply multidisciplinary biomarker- and evidence-based decision-making strategies to select patients with stage II-IIIB NSCLC for perioperative therapy </a:t>
            </a:r>
          </a:p>
          <a:p>
            <a:pPr fontAlgn="base"/>
            <a:r>
              <a:rPr lang="en-US" sz="2400"/>
              <a:t>Incorporate case-based and expert-derived perioperative immunotherapy principles into early-stage NSCLC patient management in an interprofessional, community-based care setting </a:t>
            </a:r>
          </a:p>
          <a:p>
            <a:pPr fontAlgn="base"/>
            <a:r>
              <a:rPr lang="en-US" sz="2400"/>
              <a:t>Develop interprofessional strategies for early detection and management of immune-related adverse events in patients with NSCLC receiving perioperative immunotherapy </a:t>
            </a:r>
          </a:p>
        </p:txBody>
      </p:sp>
    </p:spTree>
    <p:extLst>
      <p:ext uri="{BB962C8B-B14F-4D97-AF65-F5344CB8AC3E}">
        <p14:creationId xmlns:p14="http://schemas.microsoft.com/office/powerpoint/2010/main" val="22403083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24B36-CD5E-497A-9542-DA4D4B4DA039}"/>
              </a:ext>
            </a:extLst>
          </p:cNvPr>
          <p:cNvSpPr>
            <a:spLocks noGrp="1"/>
          </p:cNvSpPr>
          <p:nvPr>
            <p:ph type="title"/>
          </p:nvPr>
        </p:nvSpPr>
        <p:spPr>
          <a:xfrm>
            <a:off x="838200" y="365125"/>
            <a:ext cx="10515600" cy="1325563"/>
          </a:xfrm>
        </p:spPr>
        <p:txBody>
          <a:bodyPr/>
          <a:lstStyle/>
          <a:p>
            <a:r>
              <a:rPr lang="en-US"/>
              <a:t>Immune-Related Adverse Events</a:t>
            </a:r>
          </a:p>
        </p:txBody>
      </p:sp>
      <p:sp>
        <p:nvSpPr>
          <p:cNvPr id="3" name="Footer Placeholder 4">
            <a:extLst>
              <a:ext uri="{FF2B5EF4-FFF2-40B4-BE49-F238E27FC236}">
                <a16:creationId xmlns:a16="http://schemas.microsoft.com/office/drawing/2014/main" id="{31D0B643-F8D8-F18E-7BCA-54062B72670E}"/>
              </a:ext>
            </a:extLst>
          </p:cNvPr>
          <p:cNvSpPr>
            <a:spLocks noGrp="1"/>
          </p:cNvSpPr>
          <p:nvPr>
            <p:ph type="ftr" sz="quarter" idx="10"/>
          </p:nvPr>
        </p:nvSpPr>
        <p:spPr>
          <a:xfrm>
            <a:off x="1427367" y="6394639"/>
            <a:ext cx="10651322" cy="378941"/>
          </a:xfrm>
        </p:spPr>
        <p:txBody>
          <a:bodyPr/>
          <a:lstStyle/>
          <a:p>
            <a:pPr fontAlgn="base"/>
            <a:r>
              <a:rPr lang="en-US" dirty="0"/>
              <a:t>CTLA-4, cytotoxic T-lymphocyte–associated protein 4; PD-1, programmed death-1; PD-L1, programmed death-ligand 1.​</a:t>
            </a:r>
          </a:p>
          <a:p>
            <a:pPr fontAlgn="base"/>
            <a:r>
              <a:rPr lang="en-US" dirty="0"/>
              <a:t>Martins F, et al. </a:t>
            </a:r>
            <a:r>
              <a:rPr lang="en-US" i="1" dirty="0"/>
              <a:t>Nat Rev Clin Oncol. </a:t>
            </a:r>
            <a:r>
              <a:rPr lang="en-US" dirty="0"/>
              <a:t>2019;16(9):563-580.​</a:t>
            </a:r>
          </a:p>
        </p:txBody>
      </p:sp>
      <p:pic>
        <p:nvPicPr>
          <p:cNvPr id="5" name="Picture 4" descr="Chart, line chart&#10;&#10;Description automatically generated">
            <a:extLst>
              <a:ext uri="{FF2B5EF4-FFF2-40B4-BE49-F238E27FC236}">
                <a16:creationId xmlns:a16="http://schemas.microsoft.com/office/drawing/2014/main" id="{2B6849A4-6133-4494-BEB6-6B6C2ACA28D1}"/>
              </a:ext>
            </a:extLst>
          </p:cNvPr>
          <p:cNvPicPr>
            <a:picLocks noChangeAspect="1"/>
          </p:cNvPicPr>
          <p:nvPr/>
        </p:nvPicPr>
        <p:blipFill>
          <a:blip r:embed="rId3"/>
          <a:stretch>
            <a:fillRect/>
          </a:stretch>
        </p:blipFill>
        <p:spPr>
          <a:xfrm>
            <a:off x="1767049" y="1769443"/>
            <a:ext cx="3999921" cy="2103120"/>
          </a:xfrm>
          <a:prstGeom prst="rect">
            <a:avLst/>
          </a:prstGeom>
        </p:spPr>
      </p:pic>
      <p:pic>
        <p:nvPicPr>
          <p:cNvPr id="7" name="Picture 6" descr="Chart, line chart&#10;&#10;Description automatically generated">
            <a:extLst>
              <a:ext uri="{FF2B5EF4-FFF2-40B4-BE49-F238E27FC236}">
                <a16:creationId xmlns:a16="http://schemas.microsoft.com/office/drawing/2014/main" id="{10CE813A-2B50-4E6F-85A2-54245BBB5054}"/>
              </a:ext>
            </a:extLst>
          </p:cNvPr>
          <p:cNvPicPr>
            <a:picLocks noChangeAspect="1"/>
          </p:cNvPicPr>
          <p:nvPr/>
        </p:nvPicPr>
        <p:blipFill>
          <a:blip r:embed="rId4"/>
          <a:stretch>
            <a:fillRect/>
          </a:stretch>
        </p:blipFill>
        <p:spPr>
          <a:xfrm>
            <a:off x="5747839" y="1769443"/>
            <a:ext cx="4137285" cy="2103120"/>
          </a:xfrm>
          <a:prstGeom prst="rect">
            <a:avLst/>
          </a:prstGeom>
        </p:spPr>
      </p:pic>
      <p:pic>
        <p:nvPicPr>
          <p:cNvPr id="9" name="Picture 8" descr="Chart, line chart&#10;&#10;Description automatically generated">
            <a:extLst>
              <a:ext uri="{FF2B5EF4-FFF2-40B4-BE49-F238E27FC236}">
                <a16:creationId xmlns:a16="http://schemas.microsoft.com/office/drawing/2014/main" id="{9D160960-6632-4BCE-B8A5-3CDDE8AD8B81}"/>
              </a:ext>
            </a:extLst>
          </p:cNvPr>
          <p:cNvPicPr>
            <a:picLocks noChangeAspect="1"/>
          </p:cNvPicPr>
          <p:nvPr/>
        </p:nvPicPr>
        <p:blipFill>
          <a:blip r:embed="rId5"/>
          <a:stretch>
            <a:fillRect/>
          </a:stretch>
        </p:blipFill>
        <p:spPr>
          <a:xfrm>
            <a:off x="1809812" y="4251504"/>
            <a:ext cx="4073924" cy="2103120"/>
          </a:xfrm>
          <a:prstGeom prst="rect">
            <a:avLst/>
          </a:prstGeom>
        </p:spPr>
      </p:pic>
      <p:pic>
        <p:nvPicPr>
          <p:cNvPr id="11" name="Picture 10" descr="Text&#10;&#10;Description automatically generated">
            <a:extLst>
              <a:ext uri="{FF2B5EF4-FFF2-40B4-BE49-F238E27FC236}">
                <a16:creationId xmlns:a16="http://schemas.microsoft.com/office/drawing/2014/main" id="{2975F6E5-6231-4613-8FEB-6BC055704F11}"/>
              </a:ext>
            </a:extLst>
          </p:cNvPr>
          <p:cNvPicPr>
            <a:picLocks noChangeAspect="1"/>
          </p:cNvPicPr>
          <p:nvPr/>
        </p:nvPicPr>
        <p:blipFill>
          <a:blip r:embed="rId6"/>
          <a:stretch>
            <a:fillRect/>
          </a:stretch>
        </p:blipFill>
        <p:spPr>
          <a:xfrm>
            <a:off x="5926497" y="4212764"/>
            <a:ext cx="5208535" cy="1343545"/>
          </a:xfrm>
          <a:prstGeom prst="rect">
            <a:avLst/>
          </a:prstGeom>
        </p:spPr>
      </p:pic>
      <p:sp>
        <p:nvSpPr>
          <p:cNvPr id="12" name="TextBox 11">
            <a:extLst>
              <a:ext uri="{FF2B5EF4-FFF2-40B4-BE49-F238E27FC236}">
                <a16:creationId xmlns:a16="http://schemas.microsoft.com/office/drawing/2014/main" id="{9925FF9E-772D-4ADB-B8F8-FF5737996342}"/>
              </a:ext>
            </a:extLst>
          </p:cNvPr>
          <p:cNvSpPr txBox="1"/>
          <p:nvPr/>
        </p:nvSpPr>
        <p:spPr>
          <a:xfrm>
            <a:off x="1995788" y="1390502"/>
            <a:ext cx="3752051" cy="369332"/>
          </a:xfrm>
          <a:prstGeom prst="rect">
            <a:avLst/>
          </a:prstGeom>
          <a:noFill/>
        </p:spPr>
        <p:txBody>
          <a:bodyPr wrap="square" rtlCol="0">
            <a:spAutoFit/>
          </a:bodyPr>
          <a:lstStyle/>
          <a:p>
            <a:pPr algn="ctr"/>
            <a:r>
              <a:rPr lang="en-US" b="1">
                <a:latin typeface="Arial" panose="020B0604020202020204" pitchFamily="34" charset="0"/>
              </a:rPr>
              <a:t>Ipilimumab (Anti-CTLA-4)</a:t>
            </a:r>
          </a:p>
        </p:txBody>
      </p:sp>
      <p:sp>
        <p:nvSpPr>
          <p:cNvPr id="13" name="TextBox 12">
            <a:extLst>
              <a:ext uri="{FF2B5EF4-FFF2-40B4-BE49-F238E27FC236}">
                <a16:creationId xmlns:a16="http://schemas.microsoft.com/office/drawing/2014/main" id="{A80B3D89-4B7B-4138-ACE4-958A894959E0}"/>
              </a:ext>
            </a:extLst>
          </p:cNvPr>
          <p:cNvSpPr txBox="1"/>
          <p:nvPr/>
        </p:nvSpPr>
        <p:spPr>
          <a:xfrm>
            <a:off x="5883736" y="1400111"/>
            <a:ext cx="4001388" cy="369332"/>
          </a:xfrm>
          <a:prstGeom prst="rect">
            <a:avLst/>
          </a:prstGeom>
          <a:noFill/>
        </p:spPr>
        <p:txBody>
          <a:bodyPr wrap="square" rtlCol="0">
            <a:spAutoFit/>
          </a:bodyPr>
          <a:lstStyle/>
          <a:p>
            <a:pPr algn="ctr"/>
            <a:r>
              <a:rPr lang="en-US" b="1">
                <a:latin typeface="Arial" panose="020B0604020202020204" pitchFamily="34" charset="0"/>
              </a:rPr>
              <a:t>Anti-PD-1 or Anti-PD-L1</a:t>
            </a:r>
          </a:p>
        </p:txBody>
      </p:sp>
      <p:sp>
        <p:nvSpPr>
          <p:cNvPr id="14" name="TextBox 13">
            <a:extLst>
              <a:ext uri="{FF2B5EF4-FFF2-40B4-BE49-F238E27FC236}">
                <a16:creationId xmlns:a16="http://schemas.microsoft.com/office/drawing/2014/main" id="{218E4908-EF4F-427E-9525-65AD590AE5C1}"/>
              </a:ext>
            </a:extLst>
          </p:cNvPr>
          <p:cNvSpPr txBox="1"/>
          <p:nvPr/>
        </p:nvSpPr>
        <p:spPr>
          <a:xfrm>
            <a:off x="1945709" y="3882172"/>
            <a:ext cx="3980788" cy="369332"/>
          </a:xfrm>
          <a:prstGeom prst="rect">
            <a:avLst/>
          </a:prstGeom>
          <a:noFill/>
        </p:spPr>
        <p:txBody>
          <a:bodyPr wrap="square" rtlCol="0">
            <a:spAutoFit/>
          </a:bodyPr>
          <a:lstStyle/>
          <a:p>
            <a:pPr algn="ctr"/>
            <a:r>
              <a:rPr lang="en-US" b="1">
                <a:latin typeface="Arial" panose="020B0604020202020204" pitchFamily="34" charset="0"/>
              </a:rPr>
              <a:t>Anti-CTLA-4 + Anti-PD-(L)1</a:t>
            </a:r>
          </a:p>
        </p:txBody>
      </p:sp>
    </p:spTree>
    <p:extLst>
      <p:ext uri="{BB962C8B-B14F-4D97-AF65-F5344CB8AC3E}">
        <p14:creationId xmlns:p14="http://schemas.microsoft.com/office/powerpoint/2010/main" val="35101700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4D2CA-82A0-7B50-5A31-77918376900A}"/>
            </a:ext>
          </a:extLst>
        </p:cNvPr>
        <p:cNvGrpSpPr/>
        <p:nvPr/>
      </p:nvGrpSpPr>
      <p:grpSpPr>
        <a:xfrm>
          <a:off x="0" y="0"/>
          <a:ext cx="0" cy="0"/>
          <a:chOff x="0" y="0"/>
          <a:chExt cx="0" cy="0"/>
        </a:xfrm>
      </p:grpSpPr>
      <p:graphicFrame>
        <p:nvGraphicFramePr>
          <p:cNvPr id="2" name="Content Placeholder 5">
            <a:extLst>
              <a:ext uri="{FF2B5EF4-FFF2-40B4-BE49-F238E27FC236}">
                <a16:creationId xmlns:a16="http://schemas.microsoft.com/office/drawing/2014/main" id="{3B840A98-C185-DF30-EB16-9290ABA9C090}"/>
              </a:ext>
            </a:extLst>
          </p:cNvPr>
          <p:cNvGraphicFramePr>
            <a:graphicFrameLocks/>
          </p:cNvGraphicFramePr>
          <p:nvPr>
            <p:extLst>
              <p:ext uri="{D42A27DB-BD31-4B8C-83A1-F6EECF244321}">
                <p14:modId xmlns:p14="http://schemas.microsoft.com/office/powerpoint/2010/main" val="3924099947"/>
              </p:ext>
            </p:extLst>
          </p:nvPr>
        </p:nvGraphicFramePr>
        <p:xfrm>
          <a:off x="1725560" y="1502795"/>
          <a:ext cx="8740879" cy="3852410"/>
        </p:xfrm>
        <a:graphic>
          <a:graphicData uri="http://schemas.openxmlformats.org/drawingml/2006/table">
            <a:tbl>
              <a:tblPr firstRow="1">
                <a:tableStyleId>{793D81CF-94F2-401A-BA57-92F5A7B2D0C5}</a:tableStyleId>
              </a:tblPr>
              <a:tblGrid>
                <a:gridCol w="3163779">
                  <a:extLst>
                    <a:ext uri="{9D8B030D-6E8A-4147-A177-3AD203B41FA5}">
                      <a16:colId xmlns:a16="http://schemas.microsoft.com/office/drawing/2014/main" val="20000"/>
                    </a:ext>
                  </a:extLst>
                </a:gridCol>
                <a:gridCol w="1394275">
                  <a:extLst>
                    <a:ext uri="{9D8B030D-6E8A-4147-A177-3AD203B41FA5}">
                      <a16:colId xmlns:a16="http://schemas.microsoft.com/office/drawing/2014/main" val="3637883664"/>
                    </a:ext>
                  </a:extLst>
                </a:gridCol>
                <a:gridCol w="1394275">
                  <a:extLst>
                    <a:ext uri="{9D8B030D-6E8A-4147-A177-3AD203B41FA5}">
                      <a16:colId xmlns:a16="http://schemas.microsoft.com/office/drawing/2014/main" val="2874978007"/>
                    </a:ext>
                  </a:extLst>
                </a:gridCol>
                <a:gridCol w="1394275">
                  <a:extLst>
                    <a:ext uri="{9D8B030D-6E8A-4147-A177-3AD203B41FA5}">
                      <a16:colId xmlns:a16="http://schemas.microsoft.com/office/drawing/2014/main" val="780394740"/>
                    </a:ext>
                  </a:extLst>
                </a:gridCol>
                <a:gridCol w="1394275">
                  <a:extLst>
                    <a:ext uri="{9D8B030D-6E8A-4147-A177-3AD203B41FA5}">
                      <a16:colId xmlns:a16="http://schemas.microsoft.com/office/drawing/2014/main" val="2320073917"/>
                    </a:ext>
                  </a:extLst>
                </a:gridCol>
              </a:tblGrid>
              <a:tr h="552004">
                <a:tc rowSpan="2">
                  <a:txBody>
                    <a:bodyPr/>
                    <a:lstStyle/>
                    <a:p>
                      <a:pPr>
                        <a:lnSpc>
                          <a:spcPct val="90000"/>
                        </a:lnSpc>
                        <a:spcAft>
                          <a:spcPts val="200"/>
                        </a:spcAft>
                      </a:pPr>
                      <a:r>
                        <a:rPr lang="en-US" sz="1400" b="0" i="0">
                          <a:solidFill>
                            <a:schemeClr val="bg1"/>
                          </a:solidFill>
                          <a:latin typeface="Arial" panose="020B0604020202020204" pitchFamily="34" charset="0"/>
                          <a:cs typeface="Arial" panose="020B0604020202020204" pitchFamily="34" charset="0"/>
                        </a:rPr>
                        <a:t>Patients, n (%)</a:t>
                      </a:r>
                    </a:p>
                  </a:txBody>
                  <a:tcPr marL="118872" marR="118872"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595454"/>
                    </a:solidFill>
                  </a:tcPr>
                </a:tc>
                <a:tc gridSpan="2">
                  <a:txBody>
                    <a:bodyPr/>
                    <a:lstStyle/>
                    <a:p>
                      <a:pPr marL="0" marR="0" algn="ctr">
                        <a:lnSpc>
                          <a:spcPct val="90000"/>
                        </a:lnSpc>
                        <a:spcBef>
                          <a:spcPts val="0"/>
                        </a:spcBef>
                        <a:spcAft>
                          <a:spcPts val="200"/>
                        </a:spcAft>
                      </a:pPr>
                      <a:r>
                        <a:rPr lang="en-US" sz="1400" b="0" i="0" cap="none" baseline="0">
                          <a:solidFill>
                            <a:schemeClr val="bg1"/>
                          </a:solidFill>
                          <a:latin typeface="Arial" panose="020B0604020202020204" pitchFamily="34" charset="0"/>
                        </a:rPr>
                        <a:t>NIVO</a:t>
                      </a:r>
                      <a:r>
                        <a:rPr lang="en-US" sz="1400" b="0" i="0">
                          <a:solidFill>
                            <a:schemeClr val="bg1"/>
                          </a:solidFill>
                          <a:effectLst/>
                          <a:latin typeface="Arial" panose="020B0604020202020204" pitchFamily="34" charset="0"/>
                        </a:rPr>
                        <a:t> +</a:t>
                      </a:r>
                      <a:r>
                        <a:rPr lang="en-US" sz="1400" b="0" i="0" baseline="0">
                          <a:solidFill>
                            <a:schemeClr val="bg1"/>
                          </a:solidFill>
                          <a:effectLst/>
                          <a:latin typeface="Arial" panose="020B0604020202020204" pitchFamily="34" charset="0"/>
                        </a:rPr>
                        <a:t> chemo</a:t>
                      </a:r>
                      <a:endParaRPr lang="en-US" sz="1400" b="0" i="0">
                        <a:solidFill>
                          <a:schemeClr val="bg1"/>
                        </a:solidFill>
                        <a:effectLst/>
                        <a:latin typeface="Arial" panose="020B0604020202020204" pitchFamily="34" charset="0"/>
                      </a:endParaRPr>
                    </a:p>
                    <a:p>
                      <a:pPr marL="0" marR="0" algn="ctr">
                        <a:lnSpc>
                          <a:spcPct val="90000"/>
                        </a:lnSpc>
                        <a:spcBef>
                          <a:spcPts val="0"/>
                        </a:spcBef>
                        <a:spcAft>
                          <a:spcPts val="200"/>
                        </a:spcAft>
                      </a:pPr>
                      <a:r>
                        <a:rPr lang="en-US" sz="1400" b="0" i="0">
                          <a:solidFill>
                            <a:schemeClr val="bg1"/>
                          </a:solidFill>
                          <a:effectLst/>
                          <a:latin typeface="Arial" panose="020B0604020202020204" pitchFamily="34" charset="0"/>
                        </a:rPr>
                        <a:t>(n = 176)</a:t>
                      </a:r>
                      <a:endParaRPr lang="en-US" sz="1400" b="0" i="0">
                        <a:solidFill>
                          <a:schemeClr val="bg1"/>
                        </a:solidFill>
                        <a:effectLst/>
                        <a:latin typeface="Arial" panose="020B0604020202020204" pitchFamily="34" charset="0"/>
                        <a:cs typeface="Arial" panose="020B0604020202020204" pitchFamily="34" charset="0"/>
                      </a:endParaRPr>
                    </a:p>
                  </a:txBody>
                  <a:tcPr marL="118872" marR="118872"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38967"/>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2">
                  <a:txBody>
                    <a:bodyPr/>
                    <a:lstStyle/>
                    <a:p>
                      <a:pPr algn="ctr">
                        <a:lnSpc>
                          <a:spcPct val="90000"/>
                        </a:lnSpc>
                        <a:spcAft>
                          <a:spcPts val="200"/>
                        </a:spcAft>
                      </a:pPr>
                      <a:r>
                        <a:rPr lang="en-US" sz="1400" b="0" i="0" kern="1200">
                          <a:solidFill>
                            <a:schemeClr val="bg1"/>
                          </a:solidFill>
                          <a:effectLst/>
                          <a:latin typeface="Arial" panose="020B0604020202020204" pitchFamily="34" charset="0"/>
                        </a:rPr>
                        <a:t>Chemo</a:t>
                      </a:r>
                    </a:p>
                    <a:p>
                      <a:pPr algn="ctr">
                        <a:lnSpc>
                          <a:spcPct val="90000"/>
                        </a:lnSpc>
                        <a:spcAft>
                          <a:spcPts val="200"/>
                        </a:spcAft>
                      </a:pPr>
                      <a:r>
                        <a:rPr lang="en-US" sz="1400" b="0" i="0" kern="1200">
                          <a:solidFill>
                            <a:schemeClr val="bg1"/>
                          </a:solidFill>
                          <a:effectLst/>
                          <a:latin typeface="Arial" panose="020B0604020202020204" pitchFamily="34" charset="0"/>
                        </a:rPr>
                        <a:t>(n = 176)</a:t>
                      </a:r>
                      <a:endParaRPr lang="en-GB" sz="1400" b="0" i="0" kern="1200">
                        <a:solidFill>
                          <a:schemeClr val="bg1"/>
                        </a:solidFill>
                        <a:latin typeface="Arial" panose="020B0604020202020204" pitchFamily="34" charset="0"/>
                        <a:ea typeface="MS Mincho"/>
                        <a:cs typeface="Arial" panose="020B0604020202020204" pitchFamily="34" charset="0"/>
                      </a:endParaRPr>
                    </a:p>
                  </a:txBody>
                  <a:tcPr marL="118872" marR="118872"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9F9F"/>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273319">
                <a:tc vMerge="1">
                  <a:txBody>
                    <a:bodyPr/>
                    <a:lstStyle/>
                    <a:p>
                      <a:pPr marL="0" marR="0">
                        <a:lnSpc>
                          <a:spcPct val="115000"/>
                        </a:lnSpc>
                        <a:spcBef>
                          <a:spcPts val="0"/>
                        </a:spcBef>
                        <a:spcAft>
                          <a:spcPts val="1000"/>
                        </a:spcAft>
                        <a:tabLst>
                          <a:tab pos="228600" algn="l"/>
                        </a:tabLst>
                      </a:pPr>
                      <a:endParaRPr lang="en-US" sz="1100" b="1" kern="1200">
                        <a:solidFill>
                          <a:schemeClr val="bg1"/>
                        </a:solidFill>
                        <a:effectLst/>
                        <a:latin typeface="+mj-lt"/>
                        <a:ea typeface="+mn-ea"/>
                        <a:cs typeface="Calibri" panose="020F0502020204030204" pitchFamily="34" charset="0"/>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solidFill>
                  </a:tcPr>
                </a:tc>
                <a:tc>
                  <a:txBody>
                    <a:bodyPr/>
                    <a:lstStyle/>
                    <a:p>
                      <a:pPr marL="0" marR="0" algn="ctr">
                        <a:lnSpc>
                          <a:spcPct val="90000"/>
                        </a:lnSpc>
                        <a:spcBef>
                          <a:spcPts val="0"/>
                        </a:spcBef>
                        <a:spcAft>
                          <a:spcPts val="200"/>
                        </a:spcAft>
                      </a:pPr>
                      <a:r>
                        <a:rPr lang="en-US" sz="1400" b="0" i="0">
                          <a:solidFill>
                            <a:schemeClr val="bg1"/>
                          </a:solidFill>
                          <a:effectLst/>
                          <a:latin typeface="Arial" panose="020B0604020202020204" pitchFamily="34" charset="0"/>
                        </a:rPr>
                        <a:t>Any grade</a:t>
                      </a:r>
                      <a:endParaRPr lang="en-US" sz="1400" b="0" i="0">
                        <a:solidFill>
                          <a:schemeClr val="bg1"/>
                        </a:solidFill>
                        <a:effectLst/>
                        <a:latin typeface="Arial" panose="020B0604020202020204" pitchFamily="34" charset="0"/>
                        <a:ea typeface="Times New Roman"/>
                        <a:cs typeface="Arial" panose="020B0604020202020204" pitchFamily="34" charset="0"/>
                      </a:endParaRPr>
                    </a:p>
                  </a:txBody>
                  <a:tcPr marL="118872" marR="118872"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595454"/>
                    </a:solidFill>
                  </a:tcPr>
                </a:tc>
                <a:tc>
                  <a:txBody>
                    <a:bodyPr/>
                    <a:lstStyle/>
                    <a:p>
                      <a:pPr marL="0" marR="0" algn="ctr">
                        <a:lnSpc>
                          <a:spcPct val="90000"/>
                        </a:lnSpc>
                        <a:spcBef>
                          <a:spcPts val="0"/>
                        </a:spcBef>
                        <a:spcAft>
                          <a:spcPts val="200"/>
                        </a:spcAft>
                      </a:pPr>
                      <a:r>
                        <a:rPr lang="en-US" sz="1400" b="0" i="0">
                          <a:solidFill>
                            <a:schemeClr val="bg1"/>
                          </a:solidFill>
                          <a:effectLst/>
                          <a:latin typeface="Arial" panose="020B0604020202020204" pitchFamily="34" charset="0"/>
                        </a:rPr>
                        <a:t>Grade 3–4</a:t>
                      </a:r>
                      <a:endParaRPr lang="en-US" sz="1400" b="0" i="0">
                        <a:solidFill>
                          <a:schemeClr val="bg1"/>
                        </a:solidFill>
                        <a:effectLst/>
                        <a:latin typeface="Arial" panose="020B0604020202020204" pitchFamily="34" charset="0"/>
                        <a:cs typeface="Arial" panose="020B0604020202020204" pitchFamily="34" charset="0"/>
                      </a:endParaRPr>
                    </a:p>
                  </a:txBody>
                  <a:tcPr marL="118872" marR="118872"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595454"/>
                    </a:solidFill>
                  </a:tcPr>
                </a:tc>
                <a:tc>
                  <a:txBody>
                    <a:bodyPr/>
                    <a:lstStyle/>
                    <a:p>
                      <a:pPr marL="0" marR="0" algn="ctr">
                        <a:lnSpc>
                          <a:spcPct val="90000"/>
                        </a:lnSpc>
                        <a:spcBef>
                          <a:spcPts val="0"/>
                        </a:spcBef>
                        <a:spcAft>
                          <a:spcPts val="200"/>
                        </a:spcAft>
                      </a:pPr>
                      <a:r>
                        <a:rPr lang="en-US" sz="1400" b="0" i="0">
                          <a:solidFill>
                            <a:schemeClr val="bg1"/>
                          </a:solidFill>
                          <a:effectLst/>
                          <a:latin typeface="Arial" panose="020B0604020202020204" pitchFamily="34" charset="0"/>
                        </a:rPr>
                        <a:t>Any grade</a:t>
                      </a:r>
                      <a:endParaRPr lang="en-US" sz="1400" b="0" i="0">
                        <a:solidFill>
                          <a:schemeClr val="bg1"/>
                        </a:solidFill>
                        <a:effectLst/>
                        <a:latin typeface="Arial" panose="020B0604020202020204" pitchFamily="34" charset="0"/>
                        <a:ea typeface="Times New Roman"/>
                        <a:cs typeface="Arial" panose="020B0604020202020204" pitchFamily="34" charset="0"/>
                      </a:endParaRPr>
                    </a:p>
                  </a:txBody>
                  <a:tcPr marL="118872" marR="118872"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595454"/>
                    </a:solidFill>
                  </a:tcPr>
                </a:tc>
                <a:tc>
                  <a:txBody>
                    <a:bodyPr/>
                    <a:lstStyle/>
                    <a:p>
                      <a:pPr marL="0" marR="0" algn="ctr">
                        <a:lnSpc>
                          <a:spcPct val="90000"/>
                        </a:lnSpc>
                        <a:spcBef>
                          <a:spcPts val="0"/>
                        </a:spcBef>
                        <a:spcAft>
                          <a:spcPts val="200"/>
                        </a:spcAft>
                      </a:pPr>
                      <a:r>
                        <a:rPr lang="en-US" sz="1400" b="0" i="0">
                          <a:solidFill>
                            <a:schemeClr val="bg1"/>
                          </a:solidFill>
                          <a:effectLst/>
                          <a:latin typeface="Arial" panose="020B0604020202020204" pitchFamily="34" charset="0"/>
                        </a:rPr>
                        <a:t>Grade 3</a:t>
                      </a:r>
                      <a:r>
                        <a:rPr lang="en-US" sz="1400" b="0" i="0" kern="1200">
                          <a:solidFill>
                            <a:schemeClr val="bg1"/>
                          </a:solidFill>
                          <a:effectLst/>
                          <a:latin typeface="Arial" panose="020B0604020202020204" pitchFamily="34" charset="0"/>
                          <a:ea typeface="+mn-ea"/>
                          <a:cs typeface="+mn-cs"/>
                        </a:rPr>
                        <a:t>–</a:t>
                      </a:r>
                      <a:r>
                        <a:rPr lang="en-US" sz="1400" b="0" i="0">
                          <a:solidFill>
                            <a:schemeClr val="bg1"/>
                          </a:solidFill>
                          <a:effectLst/>
                          <a:latin typeface="Arial" panose="020B0604020202020204" pitchFamily="34" charset="0"/>
                        </a:rPr>
                        <a:t>4</a:t>
                      </a:r>
                      <a:endParaRPr lang="en-US" sz="1400" b="0" i="0">
                        <a:solidFill>
                          <a:schemeClr val="bg1"/>
                        </a:solidFill>
                        <a:effectLst/>
                        <a:latin typeface="Arial" panose="020B0604020202020204" pitchFamily="34" charset="0"/>
                        <a:cs typeface="Arial" panose="020B0604020202020204" pitchFamily="34" charset="0"/>
                      </a:endParaRPr>
                    </a:p>
                  </a:txBody>
                  <a:tcPr marL="118872" marR="118872"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595454"/>
                    </a:solidFill>
                  </a:tcPr>
                </a:tc>
                <a:extLst>
                  <a:ext uri="{0D108BD9-81ED-4DB2-BD59-A6C34878D82A}">
                    <a16:rowId xmlns:a16="http://schemas.microsoft.com/office/drawing/2014/main" val="10001"/>
                  </a:ext>
                </a:extLst>
              </a:tr>
              <a:tr h="376352">
                <a:tc>
                  <a:txBody>
                    <a:bodyPr/>
                    <a:lstStyle/>
                    <a:p>
                      <a:pPr marL="0" marR="0">
                        <a:lnSpc>
                          <a:spcPct val="90000"/>
                        </a:lnSpc>
                        <a:spcBef>
                          <a:spcPts val="0"/>
                        </a:spcBef>
                        <a:spcAft>
                          <a:spcPts val="200"/>
                        </a:spcAft>
                        <a:tabLst>
                          <a:tab pos="228600" algn="l"/>
                        </a:tabLst>
                      </a:pPr>
                      <a:r>
                        <a:rPr lang="en-US" sz="1400" b="0" i="0" kern="1200">
                          <a:solidFill>
                            <a:srgbClr val="433F3F"/>
                          </a:solidFill>
                          <a:effectLst/>
                          <a:latin typeface="Arial" panose="020B0604020202020204" pitchFamily="34" charset="0"/>
                        </a:rPr>
                        <a:t>All AEs</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90000"/>
                        </a:lnSpc>
                        <a:spcBef>
                          <a:spcPts val="0"/>
                        </a:spcBef>
                        <a:spcAft>
                          <a:spcPts val="200"/>
                        </a:spcAft>
                      </a:pPr>
                      <a:r>
                        <a:rPr lang="en-US" sz="1400" b="0" i="0" kern="1200">
                          <a:solidFill>
                            <a:srgbClr val="433F3F"/>
                          </a:solidFill>
                          <a:latin typeface="Arial" panose="020B0604020202020204" pitchFamily="34" charset="0"/>
                        </a:rPr>
                        <a:t>165 (94)</a:t>
                      </a:r>
                      <a:endParaRPr lang="en-US" sz="1400" b="0" i="0">
                        <a:solidFill>
                          <a:srgbClr val="433F3F"/>
                        </a:solidFill>
                        <a:effectLst/>
                        <a:latin typeface="Arial" panose="020B0604020202020204" pitchFamily="34" charset="0"/>
                        <a:cs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90000"/>
                        </a:lnSpc>
                        <a:spcBef>
                          <a:spcPts val="0"/>
                        </a:spcBef>
                        <a:spcAft>
                          <a:spcPts val="200"/>
                        </a:spcAft>
                      </a:pPr>
                      <a:r>
                        <a:rPr lang="en-US" sz="1400" b="0" i="0">
                          <a:solidFill>
                            <a:srgbClr val="433F3F"/>
                          </a:solidFill>
                          <a:effectLst/>
                          <a:latin typeface="Arial" panose="020B0604020202020204" pitchFamily="34" charset="0"/>
                        </a:rPr>
                        <a:t>76 (43)</a:t>
                      </a:r>
                      <a:endParaRPr lang="en-US" sz="1400" b="0" i="0">
                        <a:solidFill>
                          <a:srgbClr val="433F3F"/>
                        </a:solidFill>
                        <a:effectLst/>
                        <a:latin typeface="Arial" panose="020B0604020202020204" pitchFamily="34" charset="0"/>
                        <a:cs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173 (98)</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79 (45)</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76352">
                <a:tc>
                  <a:txBody>
                    <a:bodyPr/>
                    <a:lstStyle/>
                    <a:p>
                      <a:pPr marL="0" marR="0" lvl="0" indent="0" algn="l" defTabSz="685783" rtl="0" eaLnBrk="1" fontAlgn="auto" latinLnBrk="0" hangingPunct="1">
                        <a:lnSpc>
                          <a:spcPct val="90000"/>
                        </a:lnSpc>
                        <a:spcBef>
                          <a:spcPts val="0"/>
                        </a:spcBef>
                        <a:spcAft>
                          <a:spcPts val="200"/>
                        </a:spcAft>
                        <a:buClrTx/>
                        <a:buSzTx/>
                        <a:buFontTx/>
                        <a:buNone/>
                        <a:tabLst>
                          <a:tab pos="228600" algn="l"/>
                        </a:tabLst>
                        <a:defRPr/>
                      </a:pPr>
                      <a:r>
                        <a:rPr lang="en-US" sz="1400" b="0" i="0" kern="1200">
                          <a:solidFill>
                            <a:srgbClr val="433F3F"/>
                          </a:solidFill>
                          <a:effectLst/>
                          <a:latin typeface="Arial" panose="020B0604020202020204" pitchFamily="34" charset="0"/>
                        </a:rPr>
                        <a:t>TRAEs</a:t>
                      </a:r>
                      <a:endParaRPr lang="en-US" sz="1400" b="0" i="0" kern="1200">
                        <a:solidFill>
                          <a:srgbClr val="433F3F"/>
                        </a:solidFill>
                        <a:effectLst/>
                        <a:latin typeface="Arial" panose="020B0604020202020204" pitchFamily="34" charset="0"/>
                        <a:ea typeface="+mn-ea"/>
                        <a:cs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90000"/>
                        </a:lnSpc>
                        <a:spcBef>
                          <a:spcPts val="0"/>
                        </a:spcBef>
                        <a:spcAft>
                          <a:spcPts val="200"/>
                        </a:spcAft>
                      </a:pPr>
                      <a:r>
                        <a:rPr lang="en-US" sz="1400" b="0" i="0" kern="1200" baseline="0">
                          <a:solidFill>
                            <a:srgbClr val="433F3F"/>
                          </a:solidFill>
                          <a:latin typeface="Arial" panose="020B0604020202020204" pitchFamily="34" charset="0"/>
                        </a:rPr>
                        <a:t>147 (84)</a:t>
                      </a:r>
                      <a:endParaRPr lang="en-US" sz="1400" b="0" i="0" kern="1200">
                        <a:solidFill>
                          <a:srgbClr val="433F3F"/>
                        </a:solidFill>
                        <a:latin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90000"/>
                        </a:lnSpc>
                        <a:spcBef>
                          <a:spcPts val="0"/>
                        </a:spcBef>
                        <a:spcAft>
                          <a:spcPts val="200"/>
                        </a:spcAft>
                      </a:pPr>
                      <a:r>
                        <a:rPr lang="en-US" sz="1400" b="0" i="0">
                          <a:solidFill>
                            <a:srgbClr val="433F3F"/>
                          </a:solidFill>
                          <a:effectLst/>
                          <a:latin typeface="Arial" panose="020B0604020202020204" pitchFamily="34" charset="0"/>
                        </a:rPr>
                        <a:t>63 (36)</a:t>
                      </a:r>
                      <a:endParaRPr lang="en-US" sz="1400" b="0" i="0">
                        <a:solidFill>
                          <a:srgbClr val="433F3F"/>
                        </a:solidFill>
                        <a:effectLst/>
                        <a:latin typeface="Arial" panose="020B0604020202020204" pitchFamily="34" charset="0"/>
                        <a:cs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159 (90)</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baseline="0">
                          <a:solidFill>
                            <a:srgbClr val="433F3F"/>
                          </a:solidFill>
                          <a:effectLst/>
                          <a:latin typeface="Arial" panose="020B0604020202020204" pitchFamily="34" charset="0"/>
                          <a:cs typeface="Arial" panose="020B0604020202020204" pitchFamily="34" charset="0"/>
                        </a:rPr>
                        <a:t>67 (38)</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95414515"/>
                  </a:ext>
                </a:extLst>
              </a:tr>
              <a:tr h="376352">
                <a:tc>
                  <a:txBody>
                    <a:bodyPr/>
                    <a:lstStyle/>
                    <a:p>
                      <a:pPr marL="0" marR="0">
                        <a:lnSpc>
                          <a:spcPct val="90000"/>
                        </a:lnSpc>
                        <a:spcBef>
                          <a:spcPts val="0"/>
                        </a:spcBef>
                        <a:spcAft>
                          <a:spcPts val="200"/>
                        </a:spcAft>
                        <a:tabLst>
                          <a:tab pos="228600" algn="l"/>
                        </a:tabLst>
                      </a:pPr>
                      <a:r>
                        <a:rPr lang="en-US" sz="1400" b="0" i="0" kern="1200">
                          <a:solidFill>
                            <a:srgbClr val="433F3F"/>
                          </a:solidFill>
                          <a:effectLst/>
                          <a:latin typeface="Arial" panose="020B0604020202020204" pitchFamily="34" charset="0"/>
                        </a:rPr>
                        <a:t>All AEs leading to discontinuation</a:t>
                      </a:r>
                      <a:endParaRPr lang="en-US" sz="1400" b="0" i="0" kern="1200">
                        <a:solidFill>
                          <a:srgbClr val="433F3F"/>
                        </a:solidFill>
                        <a:effectLst/>
                        <a:latin typeface="Arial" panose="020B0604020202020204" pitchFamily="34" charset="0"/>
                        <a:ea typeface="+mn-ea"/>
                        <a:cs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90000"/>
                        </a:lnSpc>
                        <a:spcBef>
                          <a:spcPts val="0"/>
                        </a:spcBef>
                        <a:spcAft>
                          <a:spcPts val="200"/>
                        </a:spcAft>
                      </a:pPr>
                      <a:r>
                        <a:rPr lang="en-US" sz="1400" b="0" i="0">
                          <a:solidFill>
                            <a:srgbClr val="433F3F"/>
                          </a:solidFill>
                          <a:effectLst/>
                          <a:latin typeface="Arial" panose="020B0604020202020204" pitchFamily="34" charset="0"/>
                        </a:rPr>
                        <a:t>18 (10)</a:t>
                      </a:r>
                      <a:endParaRPr lang="en-US" sz="1400" b="0" i="0" u="none" strike="noStrike" noProof="0">
                        <a:solidFill>
                          <a:srgbClr val="433F3F"/>
                        </a:solidFill>
                        <a:effectLst/>
                        <a:latin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90000"/>
                        </a:lnSpc>
                        <a:spcBef>
                          <a:spcPts val="0"/>
                        </a:spcBef>
                        <a:spcAft>
                          <a:spcPts val="200"/>
                        </a:spcAft>
                      </a:pPr>
                      <a:r>
                        <a:rPr lang="en-US" sz="1400" b="0" i="0">
                          <a:solidFill>
                            <a:srgbClr val="433F3F"/>
                          </a:solidFill>
                          <a:effectLst/>
                          <a:latin typeface="Arial" panose="020B0604020202020204" pitchFamily="34" charset="0"/>
                        </a:rPr>
                        <a:t>10 (6)</a:t>
                      </a:r>
                      <a:endParaRPr lang="en-US" sz="1400" b="0" i="0" u="none" strike="noStrike" noProof="0">
                        <a:solidFill>
                          <a:srgbClr val="433F3F"/>
                        </a:solidFill>
                        <a:effectLst/>
                        <a:latin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20 (11)</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7 (4)</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08722">
                <a:tc>
                  <a:txBody>
                    <a:bodyPr/>
                    <a:lstStyle/>
                    <a:p>
                      <a:pPr marL="0" marR="0">
                        <a:lnSpc>
                          <a:spcPct val="90000"/>
                        </a:lnSpc>
                        <a:spcBef>
                          <a:spcPts val="0"/>
                        </a:spcBef>
                        <a:spcAft>
                          <a:spcPts val="200"/>
                        </a:spcAft>
                        <a:tabLst>
                          <a:tab pos="228600" algn="l"/>
                        </a:tabLst>
                      </a:pPr>
                      <a:r>
                        <a:rPr lang="en-US" sz="1400" b="0" i="0" kern="1200">
                          <a:solidFill>
                            <a:srgbClr val="433F3F"/>
                          </a:solidFill>
                          <a:effectLst/>
                          <a:latin typeface="Arial" panose="020B0604020202020204" pitchFamily="34" charset="0"/>
                        </a:rPr>
                        <a:t>TRAEs leading to discontinuation</a:t>
                      </a:r>
                      <a:endParaRPr lang="en-US" sz="1400" b="0" i="0" kern="1200">
                        <a:solidFill>
                          <a:srgbClr val="433F3F"/>
                        </a:solidFill>
                        <a:effectLst/>
                        <a:latin typeface="Arial" panose="020B0604020202020204" pitchFamily="34" charset="0"/>
                        <a:ea typeface="+mn-ea"/>
                        <a:cs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90000"/>
                        </a:lnSpc>
                        <a:spcBef>
                          <a:spcPts val="0"/>
                        </a:spcBef>
                        <a:spcAft>
                          <a:spcPts val="200"/>
                        </a:spcAft>
                      </a:pPr>
                      <a:r>
                        <a:rPr lang="en-US" sz="1400" b="0" i="0">
                          <a:solidFill>
                            <a:srgbClr val="433F3F"/>
                          </a:solidFill>
                          <a:effectLst/>
                          <a:latin typeface="Arial" panose="020B0604020202020204" pitchFamily="34" charset="0"/>
                        </a:rPr>
                        <a:t>18 (10)</a:t>
                      </a:r>
                      <a:endParaRPr lang="en-US" sz="1400" b="0" i="0" u="none" strike="noStrike" noProof="0">
                        <a:solidFill>
                          <a:srgbClr val="433F3F"/>
                        </a:solidFill>
                        <a:effectLst/>
                        <a:latin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90000"/>
                        </a:lnSpc>
                        <a:spcBef>
                          <a:spcPts val="0"/>
                        </a:spcBef>
                        <a:spcAft>
                          <a:spcPts val="200"/>
                        </a:spcAft>
                      </a:pPr>
                      <a:r>
                        <a:rPr lang="en-US" sz="1400" b="0" i="0">
                          <a:solidFill>
                            <a:srgbClr val="433F3F"/>
                          </a:solidFill>
                          <a:effectLst/>
                          <a:latin typeface="Arial" panose="020B0604020202020204" pitchFamily="34" charset="0"/>
                        </a:rPr>
                        <a:t>10 (6)</a:t>
                      </a:r>
                      <a:endParaRPr lang="en-US" sz="1400" b="0" i="0" u="none" strike="noStrike" noProof="0">
                        <a:solidFill>
                          <a:srgbClr val="433F3F"/>
                        </a:solidFill>
                        <a:effectLst/>
                        <a:latin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17 (10)</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6 (3)</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76352">
                <a:tc>
                  <a:txBody>
                    <a:bodyPr/>
                    <a:lstStyle/>
                    <a:p>
                      <a:pPr marL="0" marR="0">
                        <a:lnSpc>
                          <a:spcPct val="90000"/>
                        </a:lnSpc>
                        <a:spcBef>
                          <a:spcPts val="0"/>
                        </a:spcBef>
                        <a:spcAft>
                          <a:spcPts val="200"/>
                        </a:spcAft>
                        <a:tabLst>
                          <a:tab pos="228600" algn="l"/>
                        </a:tabLst>
                      </a:pPr>
                      <a:r>
                        <a:rPr lang="en-US" sz="1400" b="0" i="0" kern="1200">
                          <a:solidFill>
                            <a:srgbClr val="433F3F"/>
                          </a:solidFill>
                          <a:effectLst/>
                          <a:latin typeface="Arial" panose="020B0604020202020204" pitchFamily="34" charset="0"/>
                        </a:rPr>
                        <a:t>All SAEs</a:t>
                      </a:r>
                      <a:endParaRPr lang="en-US" sz="1400" b="0" i="0" kern="1200">
                        <a:solidFill>
                          <a:srgbClr val="433F3F"/>
                        </a:solidFill>
                        <a:effectLst/>
                        <a:latin typeface="Arial" panose="020B0604020202020204" pitchFamily="34" charset="0"/>
                        <a:ea typeface="+mn-ea"/>
                        <a:cs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90000"/>
                        </a:lnSpc>
                        <a:spcBef>
                          <a:spcPts val="0"/>
                        </a:spcBef>
                        <a:spcAft>
                          <a:spcPts val="200"/>
                        </a:spcAft>
                      </a:pPr>
                      <a:r>
                        <a:rPr lang="en-US" sz="1400" b="0" i="0">
                          <a:solidFill>
                            <a:srgbClr val="433F3F"/>
                          </a:solidFill>
                          <a:effectLst/>
                          <a:latin typeface="Arial" panose="020B0604020202020204" pitchFamily="34" charset="0"/>
                        </a:rPr>
                        <a:t>30 (17)</a:t>
                      </a:r>
                      <a:endParaRPr lang="en-US" sz="1400" b="0" i="0" u="none" strike="noStrike" noProof="0">
                        <a:solidFill>
                          <a:srgbClr val="433F3F"/>
                        </a:solidFill>
                        <a:effectLst/>
                        <a:latin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90000"/>
                        </a:lnSpc>
                        <a:spcBef>
                          <a:spcPts val="0"/>
                        </a:spcBef>
                        <a:spcAft>
                          <a:spcPts val="200"/>
                        </a:spcAft>
                      </a:pPr>
                      <a:r>
                        <a:rPr lang="en-US" sz="1400" b="0" i="0">
                          <a:solidFill>
                            <a:srgbClr val="433F3F"/>
                          </a:solidFill>
                          <a:effectLst/>
                          <a:latin typeface="Arial" panose="020B0604020202020204" pitchFamily="34" charset="0"/>
                        </a:rPr>
                        <a:t>19 (11)</a:t>
                      </a:r>
                      <a:endParaRPr lang="en-US" sz="1400" b="0" i="0" u="none" strike="noStrike" noProof="0">
                        <a:solidFill>
                          <a:srgbClr val="433F3F"/>
                        </a:solidFill>
                        <a:effectLst/>
                        <a:latin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24 (14)</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17 (10)</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76352">
                <a:tc>
                  <a:txBody>
                    <a:bodyPr/>
                    <a:lstStyle/>
                    <a:p>
                      <a:pPr marL="0" marR="0">
                        <a:lnSpc>
                          <a:spcPct val="90000"/>
                        </a:lnSpc>
                        <a:spcBef>
                          <a:spcPts val="0"/>
                        </a:spcBef>
                        <a:spcAft>
                          <a:spcPts val="200"/>
                        </a:spcAft>
                        <a:tabLst>
                          <a:tab pos="228600" algn="l"/>
                        </a:tabLst>
                      </a:pPr>
                      <a:r>
                        <a:rPr lang="en-US" sz="1400" b="0" i="0" kern="1200">
                          <a:solidFill>
                            <a:srgbClr val="433F3F"/>
                          </a:solidFill>
                          <a:effectLst/>
                          <a:latin typeface="Arial" panose="020B0604020202020204" pitchFamily="34" charset="0"/>
                        </a:rPr>
                        <a:t>Treatment-related SAEs</a:t>
                      </a:r>
                      <a:endParaRPr lang="en-US" sz="1400" b="0" i="0" kern="1200" baseline="30000">
                        <a:solidFill>
                          <a:srgbClr val="433F3F"/>
                        </a:solidFill>
                        <a:effectLst/>
                        <a:latin typeface="Arial" panose="020B0604020202020204" pitchFamily="34" charset="0"/>
                        <a:ea typeface="+mn-ea"/>
                        <a:cs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a:solidFill>
                        <a:schemeClr val="tx1"/>
                      </a:solidFill>
                    </a:lnB>
                  </a:tcPr>
                </a:tc>
                <a:tc>
                  <a:txBody>
                    <a:bodyPr/>
                    <a:lstStyle/>
                    <a:p>
                      <a:pPr marL="0" marR="0" algn="ctr">
                        <a:lnSpc>
                          <a:spcPct val="90000"/>
                        </a:lnSpc>
                        <a:spcBef>
                          <a:spcPts val="0"/>
                        </a:spcBef>
                        <a:spcAft>
                          <a:spcPts val="200"/>
                        </a:spcAft>
                      </a:pPr>
                      <a:r>
                        <a:rPr lang="en-US" sz="1400" b="0" i="0">
                          <a:solidFill>
                            <a:srgbClr val="433F3F"/>
                          </a:solidFill>
                          <a:effectLst/>
                          <a:latin typeface="Arial" panose="020B0604020202020204" pitchFamily="34" charset="0"/>
                        </a:rPr>
                        <a:t>21 (12)</a:t>
                      </a:r>
                      <a:endParaRPr lang="en-US" sz="1400" b="0" i="0" u="none" strike="noStrike" noProof="0">
                        <a:solidFill>
                          <a:srgbClr val="433F3F"/>
                        </a:solidFill>
                        <a:effectLst/>
                        <a:latin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90000"/>
                        </a:lnSpc>
                        <a:spcBef>
                          <a:spcPts val="0"/>
                        </a:spcBef>
                        <a:spcAft>
                          <a:spcPts val="200"/>
                        </a:spcAft>
                      </a:pPr>
                      <a:r>
                        <a:rPr lang="en-US" sz="1400" b="0" i="0">
                          <a:solidFill>
                            <a:srgbClr val="433F3F"/>
                          </a:solidFill>
                          <a:effectLst/>
                          <a:latin typeface="Arial" panose="020B0604020202020204" pitchFamily="34" charset="0"/>
                        </a:rPr>
                        <a:t>15 (8)</a:t>
                      </a:r>
                      <a:endParaRPr lang="en-US" sz="1400" b="0" i="0" u="none" strike="noStrike" noProof="0">
                        <a:solidFill>
                          <a:srgbClr val="433F3F"/>
                        </a:solidFill>
                        <a:effectLst/>
                        <a:latin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18 (10)</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14 (8)</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63230">
                <a:tc>
                  <a:txBody>
                    <a:bodyPr/>
                    <a:lstStyle/>
                    <a:p>
                      <a:pPr marL="0" marR="0">
                        <a:lnSpc>
                          <a:spcPct val="90000"/>
                        </a:lnSpc>
                        <a:spcBef>
                          <a:spcPts val="0"/>
                        </a:spcBef>
                        <a:spcAft>
                          <a:spcPts val="200"/>
                        </a:spcAft>
                        <a:tabLst>
                          <a:tab pos="228600" algn="l"/>
                        </a:tabLst>
                      </a:pPr>
                      <a:r>
                        <a:rPr lang="en-US" sz="1400" b="0" i="0" kern="1200">
                          <a:solidFill>
                            <a:srgbClr val="433F3F"/>
                          </a:solidFill>
                          <a:effectLst/>
                          <a:latin typeface="Arial" panose="020B0604020202020204" pitchFamily="34" charset="0"/>
                        </a:rPr>
                        <a:t>Surgery</a:t>
                      </a:r>
                      <a:r>
                        <a:rPr lang="en-US" sz="1400" b="0" i="0" kern="1200" baseline="0">
                          <a:solidFill>
                            <a:srgbClr val="433F3F"/>
                          </a:solidFill>
                          <a:effectLst/>
                          <a:latin typeface="Arial" panose="020B0604020202020204" pitchFamily="34" charset="0"/>
                        </a:rPr>
                        <a:t>-related AEs</a:t>
                      </a:r>
                      <a:endParaRPr lang="en-US" sz="1400" b="0" i="0" kern="1200">
                        <a:solidFill>
                          <a:srgbClr val="433F3F"/>
                        </a:solidFill>
                        <a:effectLst/>
                        <a:latin typeface="Arial" panose="020B0604020202020204" pitchFamily="34" charset="0"/>
                        <a:ea typeface="+mn-ea"/>
                        <a:cs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a:txBody>
                    <a:bodyPr/>
                    <a:lstStyle/>
                    <a:p>
                      <a:pPr marL="0" marR="0" algn="ctr">
                        <a:lnSpc>
                          <a:spcPct val="90000"/>
                        </a:lnSpc>
                        <a:spcBef>
                          <a:spcPts val="0"/>
                        </a:spcBef>
                        <a:spcAft>
                          <a:spcPts val="200"/>
                        </a:spcAft>
                      </a:pPr>
                      <a:r>
                        <a:rPr lang="en-US" sz="1400" b="0" i="0" kern="1200" baseline="0">
                          <a:solidFill>
                            <a:srgbClr val="433F3F"/>
                          </a:solidFill>
                          <a:latin typeface="Arial" panose="020B0604020202020204" pitchFamily="34" charset="0"/>
                        </a:rPr>
                        <a:t>67 (45)</a:t>
                      </a:r>
                      <a:endParaRPr lang="en-US" sz="1400" b="0" i="0" kern="1200">
                        <a:solidFill>
                          <a:srgbClr val="433F3F"/>
                        </a:solidFill>
                        <a:latin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90000"/>
                        </a:lnSpc>
                        <a:spcBef>
                          <a:spcPts val="0"/>
                        </a:spcBef>
                        <a:spcAft>
                          <a:spcPts val="200"/>
                        </a:spcAft>
                      </a:pPr>
                      <a:r>
                        <a:rPr lang="en-US" sz="1400" b="0" i="0" kern="1200" baseline="0">
                          <a:solidFill>
                            <a:srgbClr val="433F3F"/>
                          </a:solidFill>
                          <a:latin typeface="Arial" panose="020B0604020202020204" pitchFamily="34" charset="0"/>
                        </a:rPr>
                        <a:t>17 (11)</a:t>
                      </a:r>
                      <a:endParaRPr lang="en-US" sz="1400" b="0" i="0">
                        <a:solidFill>
                          <a:srgbClr val="433F3F"/>
                        </a:solidFill>
                        <a:effectLst/>
                        <a:latin typeface="Arial" panose="020B0604020202020204" pitchFamily="34" charset="0"/>
                        <a:cs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66 (49)</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20 (15)</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1352287"/>
                  </a:ext>
                </a:extLst>
              </a:tr>
              <a:tr h="363230">
                <a:tc>
                  <a:txBody>
                    <a:bodyPr/>
                    <a:lstStyle/>
                    <a:p>
                      <a:pPr marL="0" marR="0">
                        <a:lnSpc>
                          <a:spcPct val="90000"/>
                        </a:lnSpc>
                        <a:spcBef>
                          <a:spcPts val="0"/>
                        </a:spcBef>
                        <a:spcAft>
                          <a:spcPts val="200"/>
                        </a:spcAft>
                        <a:tabLst>
                          <a:tab pos="228600" algn="l"/>
                        </a:tabLst>
                      </a:pPr>
                      <a:r>
                        <a:rPr lang="en-US" sz="1400" b="0" i="0" kern="1200">
                          <a:solidFill>
                            <a:srgbClr val="433F3F"/>
                          </a:solidFill>
                          <a:effectLst/>
                          <a:latin typeface="Arial" panose="020B0604020202020204" pitchFamily="34" charset="0"/>
                          <a:ea typeface="+mn-ea"/>
                          <a:cs typeface="Arial" panose="020B0604020202020204" pitchFamily="34" charset="0"/>
                        </a:rPr>
                        <a:t>Treatment-related deaths</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gridSpan="2">
                  <a:txBody>
                    <a:bodyPr/>
                    <a:lstStyle/>
                    <a:p>
                      <a:pPr marL="0" marR="0" algn="ctr">
                        <a:lnSpc>
                          <a:spcPct val="90000"/>
                        </a:lnSpc>
                        <a:spcBef>
                          <a:spcPts val="0"/>
                        </a:spcBef>
                        <a:spcAft>
                          <a:spcPts val="200"/>
                        </a:spcAft>
                      </a:pPr>
                      <a:r>
                        <a:rPr lang="en-US" sz="1400" b="0" i="0" kern="1200">
                          <a:solidFill>
                            <a:srgbClr val="433F3F"/>
                          </a:solidFill>
                          <a:effectLst/>
                          <a:latin typeface="Arial" panose="020B0604020202020204" pitchFamily="34" charset="0"/>
                          <a:ea typeface="+mn-ea"/>
                          <a:cs typeface="Arial" panose="020B0604020202020204" pitchFamily="34" charset="0"/>
                        </a:rPr>
                        <a:t>0</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00000"/>
                        </a:lnSpc>
                        <a:spcBef>
                          <a:spcPts val="0"/>
                        </a:spcBef>
                        <a:spcAft>
                          <a:spcPts val="0"/>
                        </a:spcAft>
                      </a:pPr>
                      <a:endParaRPr lang="en-US" sz="1200" b="0" kern="1200">
                        <a:solidFill>
                          <a:schemeClr val="tx1"/>
                        </a:solidFill>
                        <a:effectLst/>
                        <a:latin typeface="+mn-lt"/>
                        <a:ea typeface="+mn-ea"/>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2">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3 (2)</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lang="en-US" sz="1200" b="0">
                        <a:solidFill>
                          <a:schemeClr val="tx1"/>
                        </a:solidFill>
                        <a:effectLst/>
                        <a:latin typeface="+mn-lt"/>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9967673"/>
                  </a:ext>
                </a:extLst>
              </a:tr>
            </a:tbl>
          </a:graphicData>
        </a:graphic>
      </p:graphicFrame>
      <p:sp>
        <p:nvSpPr>
          <p:cNvPr id="5" name="Title 1">
            <a:extLst>
              <a:ext uri="{FF2B5EF4-FFF2-40B4-BE49-F238E27FC236}">
                <a16:creationId xmlns:a16="http://schemas.microsoft.com/office/drawing/2014/main" id="{3CDDEB9C-94DB-0865-D9C3-5D1D76CE144F}"/>
              </a:ext>
            </a:extLst>
          </p:cNvPr>
          <p:cNvSpPr>
            <a:spLocks noGrp="1"/>
          </p:cNvSpPr>
          <p:nvPr>
            <p:ph type="title"/>
          </p:nvPr>
        </p:nvSpPr>
        <p:spPr/>
        <p:txBody>
          <a:bodyPr/>
          <a:lstStyle/>
          <a:p>
            <a:r>
              <a:rPr lang="en-US"/>
              <a:t>CM816 Safety Summary</a:t>
            </a:r>
            <a:endParaRPr lang="en-US" baseline="30000"/>
          </a:p>
        </p:txBody>
      </p:sp>
      <p:sp>
        <p:nvSpPr>
          <p:cNvPr id="3" name="Content Placeholder 4">
            <a:extLst>
              <a:ext uri="{FF2B5EF4-FFF2-40B4-BE49-F238E27FC236}">
                <a16:creationId xmlns:a16="http://schemas.microsoft.com/office/drawing/2014/main" id="{809DA353-EDA9-477E-302B-2A9FFDC08E63}"/>
              </a:ext>
            </a:extLst>
          </p:cNvPr>
          <p:cNvSpPr>
            <a:spLocks noGrp="1"/>
          </p:cNvSpPr>
          <p:nvPr>
            <p:ph idx="1"/>
          </p:nvPr>
        </p:nvSpPr>
        <p:spPr>
          <a:xfrm>
            <a:off x="1725560" y="5478739"/>
            <a:ext cx="8740879" cy="729476"/>
          </a:xfrm>
        </p:spPr>
        <p:txBody>
          <a:bodyPr>
            <a:normAutofit/>
          </a:bodyPr>
          <a:lstStyle/>
          <a:p>
            <a:pPr marL="228600" lvl="1">
              <a:lnSpc>
                <a:spcPct val="100000"/>
              </a:lnSpc>
            </a:pPr>
            <a:r>
              <a:rPr lang="en-US" sz="1700">
                <a:solidFill>
                  <a:srgbClr val="433F3F"/>
                </a:solidFill>
              </a:rPr>
              <a:t>Grade 5 surgery-related AEs occurred in 2 patients in the NIVO + chemo arm (1 each due to pulmonary embolism and aortic rupture); both were unrelated to study drug</a:t>
            </a:r>
          </a:p>
        </p:txBody>
      </p:sp>
      <p:sp>
        <p:nvSpPr>
          <p:cNvPr id="7" name="Footer Placeholder 6">
            <a:extLst>
              <a:ext uri="{FF2B5EF4-FFF2-40B4-BE49-F238E27FC236}">
                <a16:creationId xmlns:a16="http://schemas.microsoft.com/office/drawing/2014/main" id="{1AB626A6-0470-F740-63C0-2730E541164E}"/>
              </a:ext>
            </a:extLst>
          </p:cNvPr>
          <p:cNvSpPr>
            <a:spLocks noGrp="1"/>
          </p:cNvSpPr>
          <p:nvPr>
            <p:ph type="ftr" sz="quarter" idx="10"/>
          </p:nvPr>
        </p:nvSpPr>
        <p:spPr/>
        <p:txBody>
          <a:bodyPr/>
          <a:lstStyle/>
          <a:p>
            <a:pPr fontAlgn="base"/>
            <a:r>
              <a:rPr lang="en-US" dirty="0"/>
              <a:t>AE, adverse event; CM816, </a:t>
            </a:r>
            <a:r>
              <a:rPr lang="en-US" dirty="0" err="1"/>
              <a:t>CheckMate</a:t>
            </a:r>
            <a:r>
              <a:rPr lang="en-US" dirty="0"/>
              <a:t> 816; NIVO, nivolumab; SAE, serious adverse event; TRAE, treatment-related adverse event.​</a:t>
            </a:r>
          </a:p>
          <a:p>
            <a:pPr fontAlgn="base"/>
            <a:r>
              <a:rPr lang="en-US" dirty="0"/>
              <a:t>Forde PM, et al</a:t>
            </a:r>
            <a:r>
              <a:rPr lang="en-US" i="1" dirty="0"/>
              <a:t>. J Clin Oncol. </a:t>
            </a:r>
            <a:r>
              <a:rPr lang="en-US" dirty="0"/>
              <a:t>2025;43(17_suppl):LBA8000. Forde PM, et al. </a:t>
            </a:r>
            <a:r>
              <a:rPr lang="en-US" i="1" dirty="0"/>
              <a:t>N Engl J Med. </a:t>
            </a:r>
            <a:r>
              <a:rPr lang="en-US" dirty="0"/>
              <a:t>Published online June 2, 2025.​ </a:t>
            </a:r>
            <a:r>
              <a:rPr lang="en-GB" dirty="0"/>
              <a:t>doi:10.1056/NEJMoa2502931</a:t>
            </a:r>
            <a:r>
              <a:rPr lang="en-US" dirty="0"/>
              <a:t>.​</a:t>
            </a:r>
          </a:p>
        </p:txBody>
      </p:sp>
    </p:spTree>
    <p:custDataLst>
      <p:tags r:id="rId1"/>
    </p:custDataLst>
    <p:extLst>
      <p:ext uri="{BB962C8B-B14F-4D97-AF65-F5344CB8AC3E}">
        <p14:creationId xmlns:p14="http://schemas.microsoft.com/office/powerpoint/2010/main" val="5818375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9C7632-41F2-4A9C-8A0F-2751CEA754A7}"/>
              </a:ext>
            </a:extLst>
          </p:cNvPr>
          <p:cNvGraphicFramePr>
            <a:graphicFrameLocks noGrp="1"/>
          </p:cNvGraphicFramePr>
          <p:nvPr/>
        </p:nvGraphicFramePr>
        <p:xfrm>
          <a:off x="162550" y="1652598"/>
          <a:ext cx="5781072" cy="3733977"/>
        </p:xfrm>
        <a:graphic>
          <a:graphicData uri="http://schemas.openxmlformats.org/drawingml/2006/table">
            <a:tbl>
              <a:tblPr firstRow="1" bandRow="1">
                <a:tableStyleId>{2D5ABB26-0587-4C30-8999-92F81FD0307C}</a:tableStyleId>
              </a:tblPr>
              <a:tblGrid>
                <a:gridCol w="2619182">
                  <a:extLst>
                    <a:ext uri="{9D8B030D-6E8A-4147-A177-3AD203B41FA5}">
                      <a16:colId xmlns:a16="http://schemas.microsoft.com/office/drawing/2014/main" val="4065913756"/>
                    </a:ext>
                  </a:extLst>
                </a:gridCol>
                <a:gridCol w="847615">
                  <a:extLst>
                    <a:ext uri="{9D8B030D-6E8A-4147-A177-3AD203B41FA5}">
                      <a16:colId xmlns:a16="http://schemas.microsoft.com/office/drawing/2014/main" val="337779021"/>
                    </a:ext>
                  </a:extLst>
                </a:gridCol>
                <a:gridCol w="771425">
                  <a:extLst>
                    <a:ext uri="{9D8B030D-6E8A-4147-A177-3AD203B41FA5}">
                      <a16:colId xmlns:a16="http://schemas.microsoft.com/office/drawing/2014/main" val="4290064569"/>
                    </a:ext>
                  </a:extLst>
                </a:gridCol>
                <a:gridCol w="771425">
                  <a:extLst>
                    <a:ext uri="{9D8B030D-6E8A-4147-A177-3AD203B41FA5}">
                      <a16:colId xmlns:a16="http://schemas.microsoft.com/office/drawing/2014/main" val="4158106828"/>
                    </a:ext>
                  </a:extLst>
                </a:gridCol>
                <a:gridCol w="771425">
                  <a:extLst>
                    <a:ext uri="{9D8B030D-6E8A-4147-A177-3AD203B41FA5}">
                      <a16:colId xmlns:a16="http://schemas.microsoft.com/office/drawing/2014/main" val="970385585"/>
                    </a:ext>
                  </a:extLst>
                </a:gridCol>
              </a:tblGrid>
              <a:tr h="411426">
                <a:tc>
                  <a:txBody>
                    <a:bodyPr/>
                    <a:lstStyle/>
                    <a:p>
                      <a:pPr marL="0" marR="0">
                        <a:lnSpc>
                          <a:spcPct val="100000"/>
                        </a:lnSpc>
                        <a:spcBef>
                          <a:spcPts val="0"/>
                        </a:spcBef>
                        <a:spcAft>
                          <a:spcPts val="0"/>
                        </a:spcAft>
                      </a:pP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lnSpc>
                          <a:spcPct val="100000"/>
                        </a:lnSpc>
                        <a:spcBef>
                          <a:spcPts val="0"/>
                        </a:spcBef>
                        <a:spcAft>
                          <a:spcPts val="0"/>
                        </a:spcAft>
                      </a:pPr>
                      <a:r>
                        <a:rPr lang="en-US" sz="1200" b="0" i="0">
                          <a:solidFill>
                            <a:srgbClr val="2A469D"/>
                          </a:solidFill>
                          <a:effectLst/>
                          <a:latin typeface="Arial" panose="020B0604020202020204" pitchFamily="34" charset="0"/>
                        </a:rPr>
                        <a:t>Atezolizumab </a:t>
                      </a:r>
                      <a:br>
                        <a:rPr lang="en-US" sz="1200" b="0" i="0">
                          <a:solidFill>
                            <a:srgbClr val="2A469D"/>
                          </a:solidFill>
                          <a:effectLst/>
                          <a:latin typeface="Arial" panose="020B0604020202020204" pitchFamily="34" charset="0"/>
                        </a:rPr>
                      </a:br>
                      <a:r>
                        <a:rPr lang="en-US" sz="1200" b="0" i="0">
                          <a:solidFill>
                            <a:srgbClr val="2A469D"/>
                          </a:solidFill>
                          <a:effectLst/>
                          <a:latin typeface="Arial" panose="020B0604020202020204" pitchFamily="34" charset="0"/>
                        </a:rPr>
                        <a:t>(n=495)</a:t>
                      </a:r>
                      <a:endParaRPr lang="en-US" sz="1200" b="0" i="0">
                        <a:solidFill>
                          <a:srgbClr val="2A469D"/>
                        </a:solidFill>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00000"/>
                        </a:lnSpc>
                        <a:spcBef>
                          <a:spcPts val="0"/>
                        </a:spcBef>
                        <a:spcAft>
                          <a:spcPts val="0"/>
                        </a:spcAft>
                      </a:pPr>
                      <a:r>
                        <a:rPr lang="en-US" sz="1200" b="0" i="0">
                          <a:solidFill>
                            <a:srgbClr val="FF0000"/>
                          </a:solidFill>
                          <a:effectLst/>
                          <a:latin typeface="Arial" panose="020B0604020202020204" pitchFamily="34" charset="0"/>
                        </a:rPr>
                        <a:t>BSC</a:t>
                      </a:r>
                      <a:br>
                        <a:rPr lang="en-US" sz="1200" b="0" i="0">
                          <a:solidFill>
                            <a:srgbClr val="FF0000"/>
                          </a:solidFill>
                          <a:effectLst/>
                          <a:latin typeface="Arial" panose="020B0604020202020204" pitchFamily="34" charset="0"/>
                        </a:rPr>
                      </a:br>
                      <a:r>
                        <a:rPr lang="en-US" sz="1200" b="0" i="0">
                          <a:solidFill>
                            <a:srgbClr val="FF0000"/>
                          </a:solidFill>
                          <a:effectLst/>
                          <a:latin typeface="Arial" panose="020B0604020202020204" pitchFamily="34" charset="0"/>
                        </a:rPr>
                        <a:t> (n=495)</a:t>
                      </a:r>
                      <a:endParaRPr lang="en-US" sz="1200" b="0" i="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232950100"/>
                  </a:ext>
                </a:extLst>
              </a:tr>
              <a:tr h="411426">
                <a:tc>
                  <a:txBody>
                    <a:bodyPr/>
                    <a:lstStyle/>
                    <a:p>
                      <a:pPr marL="0" marR="0">
                        <a:lnSpc>
                          <a:spcPct val="100000"/>
                        </a:lnSpc>
                        <a:spcBef>
                          <a:spcPts val="0"/>
                        </a:spcBef>
                        <a:spcAft>
                          <a:spcPts val="0"/>
                        </a:spcAft>
                      </a:pPr>
                      <a:r>
                        <a:rPr lang="en-US" sz="1200" b="0" i="0">
                          <a:effectLst/>
                          <a:latin typeface="Arial" panose="020B0604020202020204" pitchFamily="34" charset="0"/>
                        </a:rPr>
                        <a:t>n (%)</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Any </a:t>
                      </a:r>
                      <a:br>
                        <a:rPr lang="en-US" sz="1200" b="0" i="0">
                          <a:effectLst/>
                          <a:latin typeface="Arial" panose="020B0604020202020204" pitchFamily="34" charset="0"/>
                        </a:rPr>
                      </a:br>
                      <a:r>
                        <a:rPr lang="en-US" sz="1200" b="0" i="0">
                          <a:effectLst/>
                          <a:latin typeface="Arial" panose="020B0604020202020204" pitchFamily="34" charset="0"/>
                        </a:rPr>
                        <a:t>grade</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Grade </a:t>
                      </a:r>
                      <a:br>
                        <a:rPr lang="en-US" sz="1200" b="0" i="0">
                          <a:effectLst/>
                          <a:latin typeface="Arial" panose="020B0604020202020204" pitchFamily="34" charset="0"/>
                        </a:rPr>
                      </a:br>
                      <a:r>
                        <a:rPr lang="en-US" sz="1200" b="0" i="0">
                          <a:effectLst/>
                          <a:latin typeface="Arial" panose="020B0604020202020204" pitchFamily="34" charset="0"/>
                        </a:rPr>
                        <a:t>3-4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Any grade</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Grade </a:t>
                      </a:r>
                      <a:br>
                        <a:rPr lang="en-US" sz="1200" b="0" i="0">
                          <a:effectLst/>
                          <a:latin typeface="Arial" panose="020B0604020202020204" pitchFamily="34" charset="0"/>
                        </a:rPr>
                      </a:br>
                      <a:r>
                        <a:rPr lang="en-US" sz="1200" b="0" i="0">
                          <a:effectLst/>
                          <a:latin typeface="Arial" panose="020B0604020202020204" pitchFamily="34" charset="0"/>
                        </a:rPr>
                        <a:t>3-4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5387722"/>
                  </a:ext>
                </a:extLst>
              </a:tr>
              <a:tr h="255429">
                <a:tc>
                  <a:txBody>
                    <a:bodyPr/>
                    <a:lstStyle/>
                    <a:p>
                      <a:pPr marL="0" marR="0">
                        <a:lnSpc>
                          <a:spcPct val="100000"/>
                        </a:lnSpc>
                        <a:spcBef>
                          <a:spcPts val="0"/>
                        </a:spcBef>
                        <a:spcAft>
                          <a:spcPts val="0"/>
                        </a:spcAft>
                      </a:pPr>
                      <a:r>
                        <a:rPr lang="en-US" sz="1200" b="0" i="0">
                          <a:effectLst/>
                          <a:latin typeface="Arial" panose="020B0604020202020204" pitchFamily="34" charset="0"/>
                        </a:rPr>
                        <a:t>Any immune-mediated AEs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256 (51.7)</a:t>
                      </a:r>
                      <a:r>
                        <a:rPr lang="en-US" sz="1200" b="0" i="0" baseline="30000">
                          <a:effectLst/>
                          <a:latin typeface="Arial" panose="020B0604020202020204" pitchFamily="34" charset="0"/>
                        </a:rPr>
                        <a:t>b</a:t>
                      </a:r>
                      <a:endParaRPr lang="en-US" sz="1200" b="0" i="0" baseline="3000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39 (7.9%)</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47 (9.5)</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5 (0.6)</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1123803004"/>
                  </a:ext>
                </a:extLst>
              </a:tr>
              <a:tr h="255429">
                <a:tc>
                  <a:txBody>
                    <a:bodyPr/>
                    <a:lstStyle/>
                    <a:p>
                      <a:pPr marL="85725" marR="0">
                        <a:lnSpc>
                          <a:spcPct val="100000"/>
                        </a:lnSpc>
                        <a:spcBef>
                          <a:spcPts val="0"/>
                        </a:spcBef>
                        <a:spcAft>
                          <a:spcPts val="0"/>
                        </a:spcAft>
                      </a:pPr>
                      <a:r>
                        <a:rPr lang="en-US" sz="1200" b="0" i="0">
                          <a:effectLst/>
                          <a:latin typeface="Arial" panose="020B0604020202020204" pitchFamily="34" charset="0"/>
                        </a:rPr>
                        <a:t>Rash</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91 (18.4)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7 (1.4)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11 (2.2)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3853232"/>
                  </a:ext>
                </a:extLst>
              </a:tr>
              <a:tr h="456123">
                <a:tc>
                  <a:txBody>
                    <a:bodyPr/>
                    <a:lstStyle/>
                    <a:p>
                      <a:pPr marL="85725" marR="0">
                        <a:lnSpc>
                          <a:spcPct val="100000"/>
                        </a:lnSpc>
                        <a:spcBef>
                          <a:spcPts val="0"/>
                        </a:spcBef>
                        <a:spcAft>
                          <a:spcPts val="0"/>
                        </a:spcAft>
                      </a:pPr>
                      <a:r>
                        <a:rPr lang="en-US" sz="1200" b="0" i="0">
                          <a:effectLst/>
                          <a:latin typeface="Arial" panose="020B0604020202020204" pitchFamily="34" charset="0"/>
                        </a:rPr>
                        <a:t>Hepatitis (diagnosis and </a:t>
                      </a:r>
                      <a:br>
                        <a:rPr lang="en-US" sz="1200" b="0" i="0">
                          <a:effectLst/>
                          <a:latin typeface="Arial" panose="020B0604020202020204" pitchFamily="34" charset="0"/>
                        </a:rPr>
                      </a:br>
                      <a:r>
                        <a:rPr lang="en-US" sz="1200" b="0" i="0">
                          <a:effectLst/>
                          <a:latin typeface="Arial" panose="020B0604020202020204" pitchFamily="34" charset="0"/>
                        </a:rPr>
                        <a:t>laboratory abnormalities)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86 (17.</a:t>
                      </a:r>
                      <a:r>
                        <a:rPr lang="en-US" sz="1200" b="0" i="0" kern="1200">
                          <a:solidFill>
                            <a:schemeClr val="dk1"/>
                          </a:solidFill>
                          <a:effectLst/>
                          <a:latin typeface="Arial" panose="020B0604020202020204" pitchFamily="34" charset="0"/>
                        </a:rPr>
                        <a:t>4</a:t>
                      </a:r>
                      <a:r>
                        <a:rPr lang="en-US" sz="1200" b="0" i="0">
                          <a:effectLst/>
                          <a:latin typeface="Arial" panose="020B0604020202020204" pitchFamily="34" charset="0"/>
                        </a:rPr>
                        <a:t>)</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20 (4.0)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22 (4.4)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3526256596"/>
                  </a:ext>
                </a:extLst>
              </a:tr>
              <a:tr h="255429">
                <a:tc>
                  <a:txBody>
                    <a:bodyPr/>
                    <a:lstStyle/>
                    <a:p>
                      <a:pPr marL="238125" marR="0" indent="0">
                        <a:lnSpc>
                          <a:spcPct val="100000"/>
                        </a:lnSpc>
                        <a:spcBef>
                          <a:spcPts val="0"/>
                        </a:spcBef>
                        <a:spcAft>
                          <a:spcPts val="0"/>
                        </a:spcAft>
                      </a:pPr>
                      <a:r>
                        <a:rPr lang="en-US" sz="1200" b="0" i="0">
                          <a:effectLst/>
                          <a:latin typeface="Arial" panose="020B0604020202020204" pitchFamily="34" charset="0"/>
                        </a:rPr>
                        <a:t>Hepatitis (laboratory abnormalities)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81 (16.4)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16 (3.2)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21 (4.2)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1866775"/>
                  </a:ext>
                </a:extLst>
              </a:tr>
              <a:tr h="255429">
                <a:tc>
                  <a:txBody>
                    <a:bodyPr/>
                    <a:lstStyle/>
                    <a:p>
                      <a:pPr marL="238125" marR="0" indent="0">
                        <a:lnSpc>
                          <a:spcPct val="100000"/>
                        </a:lnSpc>
                        <a:spcBef>
                          <a:spcPts val="0"/>
                        </a:spcBef>
                        <a:spcAft>
                          <a:spcPts val="0"/>
                        </a:spcAft>
                        <a:tabLst>
                          <a:tab pos="716915" algn="l"/>
                        </a:tabLst>
                      </a:pPr>
                      <a:r>
                        <a:rPr lang="en-US" sz="1200" b="0" i="0">
                          <a:effectLst/>
                          <a:latin typeface="Arial" panose="020B0604020202020204" pitchFamily="34" charset="0"/>
                        </a:rPr>
                        <a:t>Hepatitis (diagnosis)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7 (1.4)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4 (0.8)</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1120290800"/>
                  </a:ext>
                </a:extLst>
              </a:tr>
              <a:tr h="255429">
                <a:tc>
                  <a:txBody>
                    <a:bodyPr/>
                    <a:lstStyle/>
                    <a:p>
                      <a:pPr marL="85725" marR="0">
                        <a:lnSpc>
                          <a:spcPct val="100000"/>
                        </a:lnSpc>
                        <a:spcBef>
                          <a:spcPts val="0"/>
                        </a:spcBef>
                        <a:spcAft>
                          <a:spcPts val="0"/>
                        </a:spcAft>
                      </a:pPr>
                      <a:r>
                        <a:rPr lang="en-US" sz="1200" b="0" i="0">
                          <a:effectLst/>
                          <a:latin typeface="Arial" panose="020B0604020202020204" pitchFamily="34" charset="0"/>
                        </a:rPr>
                        <a:t>Hypothyroidism</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86 (17.4)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3 (0.6)</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679270"/>
                  </a:ext>
                </a:extLst>
              </a:tr>
              <a:tr h="255429">
                <a:tc>
                  <a:txBody>
                    <a:bodyPr/>
                    <a:lstStyle/>
                    <a:p>
                      <a:pPr marL="85725" marR="0">
                        <a:lnSpc>
                          <a:spcPct val="100000"/>
                        </a:lnSpc>
                        <a:spcBef>
                          <a:spcPts val="0"/>
                        </a:spcBef>
                        <a:spcAft>
                          <a:spcPts val="0"/>
                        </a:spcAft>
                      </a:pPr>
                      <a:r>
                        <a:rPr lang="en-US" sz="1200" b="0" i="0">
                          <a:effectLst/>
                          <a:latin typeface="Arial" panose="020B0604020202020204" pitchFamily="34" charset="0"/>
                        </a:rPr>
                        <a:t>Hyperthyroidism</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32 (6.5)</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 (0.4)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4 (0.8)</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1057921647"/>
                  </a:ext>
                </a:extLst>
              </a:tr>
              <a:tr h="255429">
                <a:tc>
                  <a:txBody>
                    <a:bodyPr/>
                    <a:lstStyle/>
                    <a:p>
                      <a:pPr marL="85725" marR="0">
                        <a:lnSpc>
                          <a:spcPct val="100000"/>
                        </a:lnSpc>
                        <a:spcBef>
                          <a:spcPts val="0"/>
                        </a:spcBef>
                        <a:spcAft>
                          <a:spcPts val="0"/>
                        </a:spcAft>
                      </a:pPr>
                      <a:r>
                        <a:rPr lang="en-US" sz="1200" b="0" i="0">
                          <a:effectLst/>
                          <a:latin typeface="Arial" panose="020B0604020202020204" pitchFamily="34" charset="0"/>
                        </a:rPr>
                        <a:t>Pneumonitis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19 (3.8)</a:t>
                      </a:r>
                      <a:r>
                        <a:rPr lang="en-US" sz="1200" b="0" i="0" baseline="30000">
                          <a:effectLst/>
                          <a:latin typeface="Arial" panose="020B0604020202020204" pitchFamily="34" charset="0"/>
                        </a:rPr>
                        <a:t>c</a:t>
                      </a:r>
                      <a:endParaRPr lang="en-US" sz="1200" b="0" i="0" baseline="3000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4 (0.8)</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3 (0.6)</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40028"/>
                  </a:ext>
                </a:extLst>
              </a:tr>
              <a:tr h="255429">
                <a:tc>
                  <a:txBody>
                    <a:bodyPr/>
                    <a:lstStyle/>
                    <a:p>
                      <a:pPr marL="85725" marR="0">
                        <a:lnSpc>
                          <a:spcPct val="100000"/>
                        </a:lnSpc>
                        <a:spcBef>
                          <a:spcPts val="0"/>
                        </a:spcBef>
                        <a:spcAft>
                          <a:spcPts val="0"/>
                        </a:spcAft>
                      </a:pPr>
                      <a:r>
                        <a:rPr lang="en-US" sz="1200" b="0" i="0">
                          <a:effectLst/>
                          <a:latin typeface="Arial" panose="020B0604020202020204" pitchFamily="34" charset="0"/>
                        </a:rPr>
                        <a:t>Infusion-related reaction</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7 (1.4)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3690303875"/>
                  </a:ext>
                </a:extLst>
              </a:tr>
              <a:tr h="255429">
                <a:tc>
                  <a:txBody>
                    <a:bodyPr/>
                    <a:lstStyle/>
                    <a:p>
                      <a:pPr marL="85725" marR="0">
                        <a:lnSpc>
                          <a:spcPct val="100000"/>
                        </a:lnSpc>
                        <a:spcBef>
                          <a:spcPts val="0"/>
                        </a:spcBef>
                        <a:spcAft>
                          <a:spcPts val="0"/>
                        </a:spcAft>
                      </a:pPr>
                      <a:r>
                        <a:rPr lang="en-US" sz="1200" b="0" i="0">
                          <a:effectLst/>
                          <a:latin typeface="Arial" panose="020B0604020202020204" pitchFamily="34" charset="0"/>
                        </a:rPr>
                        <a:t>Adrenal insufficiency</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6 (1.2)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 (0.4)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7779291"/>
                  </a:ext>
                </a:extLst>
              </a:tr>
            </a:tbl>
          </a:graphicData>
        </a:graphic>
      </p:graphicFrame>
      <p:sp>
        <p:nvSpPr>
          <p:cNvPr id="9" name="TextBox 8">
            <a:extLst>
              <a:ext uri="{FF2B5EF4-FFF2-40B4-BE49-F238E27FC236}">
                <a16:creationId xmlns:a16="http://schemas.microsoft.com/office/drawing/2014/main" id="{24594E69-28D0-40FF-9F95-B1AA378835ED}"/>
              </a:ext>
            </a:extLst>
          </p:cNvPr>
          <p:cNvSpPr txBox="1"/>
          <p:nvPr/>
        </p:nvSpPr>
        <p:spPr>
          <a:xfrm>
            <a:off x="260800" y="5427702"/>
            <a:ext cx="5781073" cy="553998"/>
          </a:xfrm>
          <a:prstGeom prst="rect">
            <a:avLst/>
          </a:prstGeom>
          <a:noFill/>
        </p:spPr>
        <p:txBody>
          <a:bodyPr wrap="square" rtlCol="0" anchor="b">
            <a:spAutoFit/>
          </a:bodyPr>
          <a:lstStyle/>
          <a:p>
            <a:pPr>
              <a:spcAft>
                <a:spcPts val="300"/>
              </a:spcAft>
            </a:pPr>
            <a:r>
              <a:rPr lang="en-US" sz="1000">
                <a:latin typeface="Arial" panose="020B0604020202020204" pitchFamily="34" charset="0"/>
                <a:ea typeface="Calibri" panose="020F0502020204030204" pitchFamily="34" charset="0"/>
              </a:rPr>
              <a:t>Clinical cutoff: January 21, 2021. </a:t>
            </a:r>
            <a:r>
              <a:rPr lang="en-US" sz="1000" baseline="30000">
                <a:latin typeface="Arial" panose="020B0604020202020204" pitchFamily="34" charset="0"/>
              </a:rPr>
              <a:t>a</a:t>
            </a:r>
            <a:r>
              <a:rPr lang="en-US" sz="1000">
                <a:latin typeface="Arial" panose="020B0604020202020204" pitchFamily="34" charset="0"/>
                <a:ea typeface="Calibri" panose="020F0502020204030204" pitchFamily="34" charset="0"/>
              </a:rPr>
              <a:t> Data are from the safety population (all randomized patients who received ≥1 atezolizumab dose or for BSC, had ≥1 post-baseline assessment). </a:t>
            </a:r>
            <a:r>
              <a:rPr lang="en-US" sz="1000" baseline="30000">
                <a:latin typeface="Arial" panose="020B0604020202020204" pitchFamily="34" charset="0"/>
                <a:ea typeface="Calibri" panose="020F0502020204030204" pitchFamily="34" charset="0"/>
              </a:rPr>
              <a:t>b</a:t>
            </a:r>
            <a:r>
              <a:rPr lang="en-US" sz="1000">
                <a:latin typeface="Arial" panose="020B0604020202020204" pitchFamily="34" charset="0"/>
                <a:ea typeface="Calibri" panose="020F0502020204030204" pitchFamily="34" charset="0"/>
              </a:rPr>
              <a:t> Includes 2 (0.4%) Grade 5 events. </a:t>
            </a:r>
            <a:r>
              <a:rPr lang="en-US" sz="1000" baseline="30000">
                <a:latin typeface="Arial" panose="020B0604020202020204" pitchFamily="34" charset="0"/>
                <a:ea typeface="Calibri" panose="020F0502020204030204" pitchFamily="34" charset="0"/>
              </a:rPr>
              <a:t>c </a:t>
            </a:r>
            <a:r>
              <a:rPr lang="en-US" sz="1000">
                <a:latin typeface="Arial" panose="020B0604020202020204" pitchFamily="34" charset="0"/>
                <a:ea typeface="Calibri" panose="020F0502020204030204" pitchFamily="34" charset="0"/>
              </a:rPr>
              <a:t>Includes 1 (0.2%) Grade 5 event. </a:t>
            </a:r>
          </a:p>
        </p:txBody>
      </p:sp>
      <p:graphicFrame>
        <p:nvGraphicFramePr>
          <p:cNvPr id="11" name="Table 10">
            <a:extLst>
              <a:ext uri="{FF2B5EF4-FFF2-40B4-BE49-F238E27FC236}">
                <a16:creationId xmlns:a16="http://schemas.microsoft.com/office/drawing/2014/main" id="{2D1E370F-DE5F-4BBF-AFAF-112275673B91}"/>
              </a:ext>
            </a:extLst>
          </p:cNvPr>
          <p:cNvGraphicFramePr>
            <a:graphicFrameLocks noGrp="1"/>
          </p:cNvGraphicFramePr>
          <p:nvPr/>
        </p:nvGraphicFramePr>
        <p:xfrm>
          <a:off x="6150128" y="1652598"/>
          <a:ext cx="5899360" cy="4251858"/>
        </p:xfrm>
        <a:graphic>
          <a:graphicData uri="http://schemas.openxmlformats.org/drawingml/2006/table">
            <a:tbl>
              <a:tblPr firstRow="1" bandRow="1">
                <a:tableStyleId>{2D5ABB26-0587-4C30-8999-92F81FD0307C}</a:tableStyleId>
              </a:tblPr>
              <a:tblGrid>
                <a:gridCol w="2841096">
                  <a:extLst>
                    <a:ext uri="{9D8B030D-6E8A-4147-A177-3AD203B41FA5}">
                      <a16:colId xmlns:a16="http://schemas.microsoft.com/office/drawing/2014/main" val="4065913756"/>
                    </a:ext>
                  </a:extLst>
                </a:gridCol>
                <a:gridCol w="764566">
                  <a:extLst>
                    <a:ext uri="{9D8B030D-6E8A-4147-A177-3AD203B41FA5}">
                      <a16:colId xmlns:a16="http://schemas.microsoft.com/office/drawing/2014/main" val="337779021"/>
                    </a:ext>
                  </a:extLst>
                </a:gridCol>
                <a:gridCol w="764566">
                  <a:extLst>
                    <a:ext uri="{9D8B030D-6E8A-4147-A177-3AD203B41FA5}">
                      <a16:colId xmlns:a16="http://schemas.microsoft.com/office/drawing/2014/main" val="4290064569"/>
                    </a:ext>
                  </a:extLst>
                </a:gridCol>
                <a:gridCol w="764566">
                  <a:extLst>
                    <a:ext uri="{9D8B030D-6E8A-4147-A177-3AD203B41FA5}">
                      <a16:colId xmlns:a16="http://schemas.microsoft.com/office/drawing/2014/main" val="4158106828"/>
                    </a:ext>
                  </a:extLst>
                </a:gridCol>
                <a:gridCol w="764566">
                  <a:extLst>
                    <a:ext uri="{9D8B030D-6E8A-4147-A177-3AD203B41FA5}">
                      <a16:colId xmlns:a16="http://schemas.microsoft.com/office/drawing/2014/main" val="970385585"/>
                    </a:ext>
                  </a:extLst>
                </a:gridCol>
              </a:tblGrid>
              <a:tr h="411426">
                <a:tc>
                  <a:txBody>
                    <a:bodyPr/>
                    <a:lstStyle/>
                    <a:p>
                      <a:pPr marL="0" marR="0">
                        <a:lnSpc>
                          <a:spcPct val="100000"/>
                        </a:lnSpc>
                        <a:spcBef>
                          <a:spcPts val="0"/>
                        </a:spcBef>
                        <a:spcAft>
                          <a:spcPts val="0"/>
                        </a:spcAft>
                      </a:pP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lnSpc>
                          <a:spcPct val="100000"/>
                        </a:lnSpc>
                        <a:spcBef>
                          <a:spcPts val="0"/>
                        </a:spcBef>
                        <a:spcAft>
                          <a:spcPts val="0"/>
                        </a:spcAft>
                      </a:pPr>
                      <a:r>
                        <a:rPr lang="en-US" sz="1200" b="0" i="0">
                          <a:solidFill>
                            <a:srgbClr val="2A469D"/>
                          </a:solidFill>
                          <a:effectLst/>
                          <a:latin typeface="Arial" panose="020B0604020202020204" pitchFamily="34" charset="0"/>
                        </a:rPr>
                        <a:t>Atezolizumab </a:t>
                      </a:r>
                      <a:br>
                        <a:rPr lang="en-US" sz="1200" b="0" i="0">
                          <a:solidFill>
                            <a:srgbClr val="2A469D"/>
                          </a:solidFill>
                          <a:effectLst/>
                          <a:latin typeface="Arial" panose="020B0604020202020204" pitchFamily="34" charset="0"/>
                        </a:rPr>
                      </a:br>
                      <a:r>
                        <a:rPr lang="en-US" sz="1200" b="0" i="0">
                          <a:solidFill>
                            <a:srgbClr val="2A469D"/>
                          </a:solidFill>
                          <a:effectLst/>
                          <a:latin typeface="Arial" panose="020B0604020202020204" pitchFamily="34" charset="0"/>
                        </a:rPr>
                        <a:t>(n=495)</a:t>
                      </a:r>
                      <a:endParaRPr lang="en-US" sz="1200" b="0" i="0">
                        <a:solidFill>
                          <a:srgbClr val="2A469D"/>
                        </a:solidFill>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00000"/>
                        </a:lnSpc>
                        <a:spcBef>
                          <a:spcPts val="0"/>
                        </a:spcBef>
                        <a:spcAft>
                          <a:spcPts val="0"/>
                        </a:spcAft>
                      </a:pPr>
                      <a:r>
                        <a:rPr lang="en-US" sz="1200" b="0" i="0">
                          <a:solidFill>
                            <a:srgbClr val="FF0000"/>
                          </a:solidFill>
                          <a:effectLst/>
                          <a:latin typeface="Arial" panose="020B0604020202020204" pitchFamily="34" charset="0"/>
                        </a:rPr>
                        <a:t>BSC </a:t>
                      </a:r>
                      <a:br>
                        <a:rPr lang="en-US" sz="1200" b="0" i="0">
                          <a:solidFill>
                            <a:srgbClr val="FF0000"/>
                          </a:solidFill>
                          <a:effectLst/>
                          <a:latin typeface="Arial" panose="020B0604020202020204" pitchFamily="34" charset="0"/>
                        </a:rPr>
                      </a:br>
                      <a:r>
                        <a:rPr lang="en-US" sz="1200" b="0" i="0">
                          <a:solidFill>
                            <a:srgbClr val="FF0000"/>
                          </a:solidFill>
                          <a:effectLst/>
                          <a:latin typeface="Arial" panose="020B0604020202020204" pitchFamily="34" charset="0"/>
                        </a:rPr>
                        <a:t>(n=495)</a:t>
                      </a:r>
                      <a:endParaRPr lang="en-US" sz="1200" b="0" i="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232950100"/>
                  </a:ext>
                </a:extLst>
              </a:tr>
              <a:tr h="411426">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200" b="0" i="0">
                          <a:effectLst/>
                          <a:latin typeface="Arial" panose="020B0604020202020204" pitchFamily="34" charset="0"/>
                        </a:rPr>
                        <a:t> n (%)</a:t>
                      </a: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Any </a:t>
                      </a:r>
                      <a:br>
                        <a:rPr lang="en-US" sz="1200" b="0" i="0">
                          <a:effectLst/>
                          <a:latin typeface="Arial" panose="020B0604020202020204" pitchFamily="34" charset="0"/>
                        </a:rPr>
                      </a:br>
                      <a:r>
                        <a:rPr lang="en-US" sz="1200" b="0" i="0">
                          <a:effectLst/>
                          <a:latin typeface="Arial" panose="020B0604020202020204" pitchFamily="34" charset="0"/>
                        </a:rPr>
                        <a:t>Grade</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Grade </a:t>
                      </a:r>
                      <a:br>
                        <a:rPr lang="en-US" sz="1200" b="0" i="0">
                          <a:effectLst/>
                          <a:latin typeface="Arial" panose="020B0604020202020204" pitchFamily="34" charset="0"/>
                        </a:rPr>
                      </a:br>
                      <a:r>
                        <a:rPr lang="en-US" sz="1200" b="0" i="0">
                          <a:effectLst/>
                          <a:latin typeface="Arial" panose="020B0604020202020204" pitchFamily="34" charset="0"/>
                        </a:rPr>
                        <a:t>3-4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Any grade</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Grade </a:t>
                      </a:r>
                      <a:br>
                        <a:rPr lang="en-US" sz="1200" b="0" i="0">
                          <a:effectLst/>
                          <a:latin typeface="Arial" panose="020B0604020202020204" pitchFamily="34" charset="0"/>
                        </a:rPr>
                      </a:br>
                      <a:r>
                        <a:rPr lang="en-US" sz="1200" b="0" i="0">
                          <a:effectLst/>
                          <a:latin typeface="Arial" panose="020B0604020202020204" pitchFamily="34" charset="0"/>
                        </a:rPr>
                        <a:t>3-4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5387722"/>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Meningoencephalitis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4 (0.8)</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3 (0.6)</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108326513"/>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Colitis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4 (0.8)</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 (0.4)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5768958"/>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Diabetes mellitus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4 (0.8)</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1680509894"/>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Myositis (myositis and rhabdomyolysis)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tabLst>
                          <a:tab pos="409575" algn="l"/>
                        </a:tabLst>
                      </a:pPr>
                      <a:r>
                        <a:rPr lang="en-US" sz="1200" b="0" i="0">
                          <a:effectLst/>
                          <a:latin typeface="Arial" panose="020B0604020202020204" pitchFamily="34" charset="0"/>
                        </a:rPr>
                        <a:t>4 (0.8)</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tabLst>
                          <a:tab pos="409575" algn="l"/>
                        </a:tabLs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0773536"/>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Pancreatitis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 (0.4)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1035406876"/>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Encephalitis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 (0.4)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 (0.4)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7595682"/>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Severe cutaneous adverse reaction</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 (0.4)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3606513926"/>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Autoimmune hemolytic anemia</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 (0.4)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844994"/>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Myocarditis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 (0.4)</a:t>
                      </a:r>
                      <a:r>
                        <a:rPr lang="en-US" sz="1200" b="0" i="0" baseline="30000">
                          <a:effectLst/>
                          <a:latin typeface="Arial" panose="020B0604020202020204" pitchFamily="34" charset="0"/>
                        </a:rPr>
                        <a:t>c</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690103311"/>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Meningitis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 (0.4)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1598636"/>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Guillain-Barre syndrome</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2327315549"/>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Ocular inflammatory toxicity</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9805393"/>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Hypophysitis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1507068251"/>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Nephritis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3052418"/>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Vasculitis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858297737"/>
                  </a:ext>
                </a:extLst>
              </a:tr>
            </a:tbl>
          </a:graphicData>
        </a:graphic>
      </p:graphicFrame>
      <p:sp>
        <p:nvSpPr>
          <p:cNvPr id="3" name="TextBox 2"/>
          <p:cNvSpPr txBox="1"/>
          <p:nvPr/>
        </p:nvSpPr>
        <p:spPr>
          <a:xfrm>
            <a:off x="6150128" y="1303694"/>
            <a:ext cx="5899359" cy="307777"/>
          </a:xfrm>
          <a:prstGeom prst="rect">
            <a:avLst/>
          </a:prstGeom>
          <a:noFill/>
        </p:spPr>
        <p:txBody>
          <a:bodyPr wrap="square" rtlCol="0">
            <a:spAutoFit/>
          </a:bodyPr>
          <a:lstStyle/>
          <a:p>
            <a:pPr algn="ctr"/>
            <a:r>
              <a:rPr lang="de-CH" sz="1400" err="1">
                <a:latin typeface="Arial" panose="020B0604020202020204" pitchFamily="34" charset="0"/>
              </a:rPr>
              <a:t>imAEs</a:t>
            </a:r>
            <a:r>
              <a:rPr lang="de-CH" sz="1400">
                <a:latin typeface="Arial" panose="020B0604020202020204" pitchFamily="34" charset="0"/>
              </a:rPr>
              <a:t> </a:t>
            </a:r>
            <a:r>
              <a:rPr lang="de-CH" sz="1400" err="1">
                <a:latin typeface="Arial" panose="020B0604020202020204" pitchFamily="34" charset="0"/>
              </a:rPr>
              <a:t>occuring</a:t>
            </a:r>
            <a:r>
              <a:rPr lang="de-CH" sz="1400">
                <a:latin typeface="Arial" panose="020B0604020202020204" pitchFamily="34" charset="0"/>
              </a:rPr>
              <a:t> in &lt;1% </a:t>
            </a:r>
            <a:r>
              <a:rPr lang="de-CH" sz="1400" err="1">
                <a:latin typeface="Arial" panose="020B0604020202020204" pitchFamily="34" charset="0"/>
              </a:rPr>
              <a:t>of</a:t>
            </a:r>
            <a:r>
              <a:rPr lang="de-CH" sz="1400">
                <a:latin typeface="Arial" panose="020B0604020202020204" pitchFamily="34" charset="0"/>
              </a:rPr>
              <a:t> </a:t>
            </a:r>
            <a:r>
              <a:rPr lang="de-CH" sz="1400" err="1">
                <a:latin typeface="Arial" panose="020B0604020202020204" pitchFamily="34" charset="0"/>
              </a:rPr>
              <a:t>patients</a:t>
            </a:r>
            <a:endParaRPr lang="de-CH" sz="1400">
              <a:latin typeface="Arial" panose="020B0604020202020204" pitchFamily="34" charset="0"/>
            </a:endParaRPr>
          </a:p>
        </p:txBody>
      </p:sp>
      <p:sp>
        <p:nvSpPr>
          <p:cNvPr id="10" name="TextBox 9"/>
          <p:cNvSpPr txBox="1"/>
          <p:nvPr/>
        </p:nvSpPr>
        <p:spPr>
          <a:xfrm>
            <a:off x="142514" y="1303694"/>
            <a:ext cx="5781072" cy="307777"/>
          </a:xfrm>
          <a:prstGeom prst="rect">
            <a:avLst/>
          </a:prstGeom>
          <a:noFill/>
        </p:spPr>
        <p:txBody>
          <a:bodyPr wrap="square" rtlCol="0">
            <a:spAutoFit/>
          </a:bodyPr>
          <a:lstStyle/>
          <a:p>
            <a:pPr algn="ctr"/>
            <a:r>
              <a:rPr lang="de-CH" sz="1400" err="1">
                <a:latin typeface="Arial" panose="020B0604020202020204" pitchFamily="34" charset="0"/>
              </a:rPr>
              <a:t>imAEs</a:t>
            </a:r>
            <a:r>
              <a:rPr lang="de-CH" sz="1400">
                <a:latin typeface="Arial" panose="020B0604020202020204" pitchFamily="34" charset="0"/>
              </a:rPr>
              <a:t> </a:t>
            </a:r>
            <a:r>
              <a:rPr lang="de-CH" sz="1400" err="1">
                <a:latin typeface="Arial" panose="020B0604020202020204" pitchFamily="34" charset="0"/>
              </a:rPr>
              <a:t>occuring</a:t>
            </a:r>
            <a:r>
              <a:rPr lang="de-CH" sz="1400">
                <a:latin typeface="Arial" panose="020B0604020202020204" pitchFamily="34" charset="0"/>
              </a:rPr>
              <a:t> in ≥1% </a:t>
            </a:r>
            <a:r>
              <a:rPr lang="de-CH" sz="1400" err="1">
                <a:latin typeface="Arial" panose="020B0604020202020204" pitchFamily="34" charset="0"/>
              </a:rPr>
              <a:t>of</a:t>
            </a:r>
            <a:r>
              <a:rPr lang="de-CH" sz="1400">
                <a:latin typeface="Arial" panose="020B0604020202020204" pitchFamily="34" charset="0"/>
              </a:rPr>
              <a:t> </a:t>
            </a:r>
            <a:r>
              <a:rPr lang="de-CH" sz="1400" err="1">
                <a:latin typeface="Arial" panose="020B0604020202020204" pitchFamily="34" charset="0"/>
              </a:rPr>
              <a:t>patients</a:t>
            </a:r>
            <a:endParaRPr lang="de-CH" sz="1400">
              <a:latin typeface="Arial" panose="020B0604020202020204" pitchFamily="34" charset="0"/>
            </a:endParaRPr>
          </a:p>
        </p:txBody>
      </p:sp>
      <p:sp>
        <p:nvSpPr>
          <p:cNvPr id="6" name="Title 5">
            <a:extLst>
              <a:ext uri="{FF2B5EF4-FFF2-40B4-BE49-F238E27FC236}">
                <a16:creationId xmlns:a16="http://schemas.microsoft.com/office/drawing/2014/main" id="{50329A5B-09E0-1984-22D5-453427BA7B47}"/>
              </a:ext>
            </a:extLst>
          </p:cNvPr>
          <p:cNvSpPr>
            <a:spLocks noGrp="1"/>
          </p:cNvSpPr>
          <p:nvPr>
            <p:ph type="title"/>
          </p:nvPr>
        </p:nvSpPr>
        <p:spPr/>
        <p:txBody>
          <a:bodyPr/>
          <a:lstStyle/>
          <a:p>
            <a:r>
              <a:rPr lang="en-US" sz="3599"/>
              <a:t>IMpower010: Immune-Mediated AEs </a:t>
            </a:r>
            <a:endParaRPr lang="en-US"/>
          </a:p>
        </p:txBody>
      </p:sp>
      <p:sp>
        <p:nvSpPr>
          <p:cNvPr id="12" name="Footer Placeholder 11">
            <a:extLst>
              <a:ext uri="{FF2B5EF4-FFF2-40B4-BE49-F238E27FC236}">
                <a16:creationId xmlns:a16="http://schemas.microsoft.com/office/drawing/2014/main" id="{3567EF16-A12D-DA70-86ED-21BB82BE75D1}"/>
              </a:ext>
            </a:extLst>
          </p:cNvPr>
          <p:cNvSpPr>
            <a:spLocks noGrp="1"/>
          </p:cNvSpPr>
          <p:nvPr>
            <p:ph type="ftr" sz="quarter" idx="10"/>
          </p:nvPr>
        </p:nvSpPr>
        <p:spPr/>
        <p:txBody>
          <a:bodyPr/>
          <a:lstStyle/>
          <a:p>
            <a:pPr fontAlgn="base"/>
            <a:r>
              <a:rPr lang="en-US"/>
              <a:t>AE, adverse event; BSC, best supportive care; </a:t>
            </a:r>
            <a:r>
              <a:rPr lang="en-US" err="1"/>
              <a:t>imAE</a:t>
            </a:r>
            <a:r>
              <a:rPr lang="en-US"/>
              <a:t>, immune-mediated adverse event; IMpower010, Immunotherapy Power 010 trial.​</a:t>
            </a:r>
          </a:p>
          <a:p>
            <a:pPr fontAlgn="base"/>
            <a:r>
              <a:rPr lang="en-US"/>
              <a:t>Wakelee HA, et al. </a:t>
            </a:r>
            <a:r>
              <a:rPr lang="en-US" i="1"/>
              <a:t>J Clin Oncol. </a:t>
            </a:r>
            <a:r>
              <a:rPr lang="en-US"/>
              <a:t>2021;39(15_suppl):8500. ​</a:t>
            </a:r>
          </a:p>
        </p:txBody>
      </p:sp>
    </p:spTree>
    <p:extLst>
      <p:ext uri="{BB962C8B-B14F-4D97-AF65-F5344CB8AC3E}">
        <p14:creationId xmlns:p14="http://schemas.microsoft.com/office/powerpoint/2010/main" val="11620477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19A2C-2797-4BF0-A9E3-41227769EAFA}"/>
              </a:ext>
            </a:extLst>
          </p:cNvPr>
          <p:cNvSpPr>
            <a:spLocks noGrp="1"/>
          </p:cNvSpPr>
          <p:nvPr>
            <p:ph type="title"/>
          </p:nvPr>
        </p:nvSpPr>
        <p:spPr>
          <a:xfrm>
            <a:off x="838200" y="365125"/>
            <a:ext cx="10515600" cy="1325563"/>
          </a:xfrm>
        </p:spPr>
        <p:txBody>
          <a:bodyPr>
            <a:noAutofit/>
          </a:bodyPr>
          <a:lstStyle/>
          <a:p>
            <a:r>
              <a:rPr lang="en-US"/>
              <a:t>Immune-Related Adverse Events Management</a:t>
            </a:r>
          </a:p>
        </p:txBody>
      </p:sp>
      <p:sp>
        <p:nvSpPr>
          <p:cNvPr id="3" name="Content Placeholder 2">
            <a:extLst>
              <a:ext uri="{FF2B5EF4-FFF2-40B4-BE49-F238E27FC236}">
                <a16:creationId xmlns:a16="http://schemas.microsoft.com/office/drawing/2014/main" id="{160D7F12-AC15-46D4-A799-AF70F6EB3442}"/>
              </a:ext>
            </a:extLst>
          </p:cNvPr>
          <p:cNvSpPr>
            <a:spLocks noGrp="1"/>
          </p:cNvSpPr>
          <p:nvPr>
            <p:ph idx="1"/>
          </p:nvPr>
        </p:nvSpPr>
        <p:spPr>
          <a:xfrm>
            <a:off x="838200" y="1825625"/>
            <a:ext cx="10515600" cy="4062557"/>
          </a:xfrm>
        </p:spPr>
        <p:txBody>
          <a:bodyPr>
            <a:normAutofit/>
          </a:bodyPr>
          <a:lstStyle/>
          <a:p>
            <a:pPr marL="514350" indent="-514350">
              <a:buFont typeface="+mj-lt"/>
              <a:buAutoNum type="arabicPeriod"/>
            </a:pPr>
            <a:r>
              <a:rPr lang="en-US"/>
              <a:t>Hold ICI</a:t>
            </a:r>
          </a:p>
          <a:p>
            <a:pPr marL="514350" indent="-514350">
              <a:buFont typeface="+mj-lt"/>
              <a:buAutoNum type="arabicPeriod"/>
            </a:pPr>
            <a:r>
              <a:rPr lang="en-US"/>
              <a:t>High suspicion for </a:t>
            </a:r>
            <a:r>
              <a:rPr lang="en-US" err="1"/>
              <a:t>irAEs</a:t>
            </a:r>
            <a:r>
              <a:rPr lang="en-US"/>
              <a:t> in patients on checkpoint inhibitors</a:t>
            </a:r>
          </a:p>
          <a:p>
            <a:pPr marL="514350" indent="-514350">
              <a:buFont typeface="+mj-lt"/>
              <a:buAutoNum type="arabicPeriod"/>
            </a:pPr>
            <a:r>
              <a:rPr lang="en-US"/>
              <a:t>Consider other diagnoses (infection, cancer progression, etc.)</a:t>
            </a:r>
          </a:p>
          <a:p>
            <a:pPr marL="514350" indent="-514350">
              <a:buFont typeface="+mj-lt"/>
              <a:buAutoNum type="arabicPeriod"/>
            </a:pPr>
            <a:r>
              <a:rPr lang="en-US"/>
              <a:t>Immunosuppression (usually 1-2 mg/kg prednisone or equivalent for grade 3+ </a:t>
            </a:r>
            <a:r>
              <a:rPr lang="en-US" err="1"/>
              <a:t>irAE</a:t>
            </a:r>
            <a:r>
              <a:rPr lang="en-US"/>
              <a:t>)</a:t>
            </a:r>
          </a:p>
          <a:p>
            <a:pPr marL="514350" indent="-514350">
              <a:buFont typeface="+mj-lt"/>
              <a:buAutoNum type="arabicPeriod"/>
            </a:pPr>
            <a:r>
              <a:rPr lang="en-US"/>
              <a:t>If steroid responsive, usually need to keep on steroids for 4-6 weeks</a:t>
            </a:r>
          </a:p>
        </p:txBody>
      </p:sp>
      <p:sp>
        <p:nvSpPr>
          <p:cNvPr id="4" name="Rectangle 3">
            <a:extLst>
              <a:ext uri="{FF2B5EF4-FFF2-40B4-BE49-F238E27FC236}">
                <a16:creationId xmlns:a16="http://schemas.microsoft.com/office/drawing/2014/main" id="{355F7B76-4CB1-1AE7-B91B-E11227D82241}"/>
              </a:ext>
            </a:extLst>
          </p:cNvPr>
          <p:cNvSpPr>
            <a:spLocks noChangeArrowheads="1"/>
          </p:cNvSpPr>
          <p:nvPr/>
        </p:nvSpPr>
        <p:spPr bwMode="auto">
          <a:xfrm>
            <a:off x="1375307" y="6262042"/>
            <a:ext cx="494558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latin typeface="Arial" panose="020B0604020202020204" pitchFamily="34" charset="0"/>
              </a:rPr>
              <a:t>ICI, immune checkpoint inhibitor; </a:t>
            </a:r>
            <a:r>
              <a:rPr lang="en-US" altLang="en-US" sz="1200" dirty="0" err="1">
                <a:latin typeface="Arial" panose="020B0604020202020204" pitchFamily="34" charset="0"/>
              </a:rPr>
              <a:t>i</a:t>
            </a:r>
            <a:r>
              <a:rPr kumimoji="0" lang="en-US" altLang="en-US" sz="1200" b="0" i="0" u="none" strike="noStrike" cap="none" normalizeH="0" baseline="0" dirty="0" err="1">
                <a:ln>
                  <a:noFill/>
                </a:ln>
                <a:solidFill>
                  <a:schemeClr val="tx1"/>
                </a:solidFill>
                <a:effectLst/>
                <a:latin typeface="Arial" panose="020B0604020202020204" pitchFamily="34" charset="0"/>
              </a:rPr>
              <a:t>rAE</a:t>
            </a:r>
            <a:r>
              <a:rPr kumimoji="0" lang="en-US" altLang="en-US" sz="1200" b="0" i="0" u="none" strike="noStrike" cap="none" normalizeH="0" baseline="0" dirty="0">
                <a:ln>
                  <a:noFill/>
                </a:ln>
                <a:solidFill>
                  <a:schemeClr val="tx1"/>
                </a:solidFill>
                <a:effectLst/>
                <a:latin typeface="Arial" panose="020B0604020202020204" pitchFamily="34" charset="0"/>
              </a:rPr>
              <a:t>, immune-related adverse event.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604367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5C261-8463-47E5-96C8-B4FC9BD25E19}"/>
              </a:ext>
            </a:extLst>
          </p:cNvPr>
          <p:cNvSpPr>
            <a:spLocks noGrp="1"/>
          </p:cNvSpPr>
          <p:nvPr>
            <p:ph type="title"/>
          </p:nvPr>
        </p:nvSpPr>
        <p:spPr>
          <a:xfrm>
            <a:off x="838200" y="365125"/>
            <a:ext cx="10515600" cy="1325563"/>
          </a:xfrm>
        </p:spPr>
        <p:txBody>
          <a:bodyPr>
            <a:normAutofit/>
          </a:bodyPr>
          <a:lstStyle/>
          <a:p>
            <a:r>
              <a:rPr lang="en-US"/>
              <a:t>Immune-Related Adverse Events Management</a:t>
            </a:r>
          </a:p>
        </p:txBody>
      </p:sp>
      <p:pic>
        <p:nvPicPr>
          <p:cNvPr id="5" name="Picture 4" descr="Chart, sunburst chart&#10;&#10;Description automatically generated">
            <a:extLst>
              <a:ext uri="{FF2B5EF4-FFF2-40B4-BE49-F238E27FC236}">
                <a16:creationId xmlns:a16="http://schemas.microsoft.com/office/drawing/2014/main" id="{60A19AB7-3897-480F-8760-129D850F6E9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551471" y="1341227"/>
            <a:ext cx="6805151" cy="4906987"/>
          </a:xfrm>
          <a:prstGeom prst="rect">
            <a:avLst/>
          </a:prstGeom>
        </p:spPr>
      </p:pic>
      <p:sp>
        <p:nvSpPr>
          <p:cNvPr id="3" name="Rectangle 2">
            <a:extLst>
              <a:ext uri="{FF2B5EF4-FFF2-40B4-BE49-F238E27FC236}">
                <a16:creationId xmlns:a16="http://schemas.microsoft.com/office/drawing/2014/main" id="{1C4EAD14-7A85-73E9-F338-DE8343B9EEBE}"/>
              </a:ext>
            </a:extLst>
          </p:cNvPr>
          <p:cNvSpPr>
            <a:spLocks noChangeArrowheads="1"/>
          </p:cNvSpPr>
          <p:nvPr/>
        </p:nvSpPr>
        <p:spPr bwMode="auto">
          <a:xfrm>
            <a:off x="1394434" y="6169709"/>
            <a:ext cx="990856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eaLnBrk="0" fontAlgn="base" hangingPunct="0">
              <a:spcBef>
                <a:spcPct val="0"/>
              </a:spcBef>
              <a:spcAft>
                <a:spcPct val="0"/>
              </a:spcAft>
            </a:pPr>
            <a:r>
              <a:rPr lang="en-US" sz="1200" dirty="0">
                <a:latin typeface="Arial" panose="020B0604020202020204" pitchFamily="34" charset="0"/>
                <a:cs typeface="Arial" panose="020B0604020202020204" pitchFamily="34" charset="0"/>
              </a:rPr>
              <a:t>AE, adverse event; AIHA, autoimmune hemolytic anemia; IL-6, interleukin-6; ILD, interstitial lung disease; </a:t>
            </a:r>
            <a:r>
              <a:rPr lang="en-US" sz="1200" dirty="0" err="1">
                <a:latin typeface="Arial" panose="020B0604020202020204" pitchFamily="34" charset="0"/>
                <a:cs typeface="Arial" panose="020B0604020202020204" pitchFamily="34" charset="0"/>
              </a:rPr>
              <a:t>irAE</a:t>
            </a:r>
            <a:r>
              <a:rPr lang="en-US" sz="1200" dirty="0">
                <a:latin typeface="Arial" panose="020B0604020202020204" pitchFamily="34" charset="0"/>
                <a:cs typeface="Arial" panose="020B0604020202020204" pitchFamily="34" charset="0"/>
              </a:rPr>
              <a:t>, immune-related adverse event; ITP, immune thrombocytopenia; SAD, severe adverse drug reaction; TNF, tumor necrosis factor.</a:t>
            </a:r>
          </a:p>
          <a:p>
            <a:r>
              <a:rPr lang="en-US" sz="1200" dirty="0">
                <a:latin typeface="Arial" panose="020B0604020202020204" pitchFamily="34" charset="0"/>
              </a:rPr>
              <a:t>Ramos-Casals M, et al. </a:t>
            </a:r>
            <a:r>
              <a:rPr lang="en-US" sz="1200" i="1" dirty="0">
                <a:latin typeface="Arial" panose="020B0604020202020204" pitchFamily="34" charset="0"/>
              </a:rPr>
              <a:t>Nat Rev Dis Primers. </a:t>
            </a:r>
            <a:r>
              <a:rPr lang="en-US" sz="1200" dirty="0">
                <a:latin typeface="Arial" panose="020B0604020202020204" pitchFamily="34" charset="0"/>
              </a:rPr>
              <a:t>2020;6(1):38.</a:t>
            </a:r>
            <a:endParaRPr lang="en-US" sz="1200" dirty="0"/>
          </a:p>
        </p:txBody>
      </p:sp>
    </p:spTree>
    <p:extLst>
      <p:ext uri="{BB962C8B-B14F-4D97-AF65-F5344CB8AC3E}">
        <p14:creationId xmlns:p14="http://schemas.microsoft.com/office/powerpoint/2010/main" val="29291415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DC16C3-B5B0-BF4D-BD5C-AD35C10F1C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8113" y="351074"/>
            <a:ext cx="9395773" cy="6155852"/>
          </a:xfrm>
          <a:prstGeom prst="rect">
            <a:avLst/>
          </a:prstGeom>
        </p:spPr>
      </p:pic>
    </p:spTree>
    <p:extLst>
      <p:ext uri="{BB962C8B-B14F-4D97-AF65-F5344CB8AC3E}">
        <p14:creationId xmlns:p14="http://schemas.microsoft.com/office/powerpoint/2010/main" val="39134161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A405D6-B84F-EAD0-D22B-9D86FD7F1E49}"/>
              </a:ext>
            </a:extLst>
          </p:cNvPr>
          <p:cNvPicPr>
            <a:picLocks noChangeAspect="1"/>
          </p:cNvPicPr>
          <p:nvPr/>
        </p:nvPicPr>
        <p:blipFill>
          <a:blip r:embed="rId3"/>
          <a:stretch>
            <a:fillRect/>
          </a:stretch>
        </p:blipFill>
        <p:spPr>
          <a:xfrm>
            <a:off x="707082" y="1835159"/>
            <a:ext cx="7435316" cy="2350063"/>
          </a:xfrm>
          <a:prstGeom prst="rect">
            <a:avLst/>
          </a:prstGeom>
        </p:spPr>
      </p:pic>
      <p:pic>
        <p:nvPicPr>
          <p:cNvPr id="3" name="Picture 2">
            <a:extLst>
              <a:ext uri="{FF2B5EF4-FFF2-40B4-BE49-F238E27FC236}">
                <a16:creationId xmlns:a16="http://schemas.microsoft.com/office/drawing/2014/main" id="{466C5D45-ECD8-6DCE-EF13-ADC51E373253}"/>
              </a:ext>
            </a:extLst>
          </p:cNvPr>
          <p:cNvPicPr>
            <a:picLocks noChangeAspect="1"/>
          </p:cNvPicPr>
          <p:nvPr/>
        </p:nvPicPr>
        <p:blipFill>
          <a:blip r:embed="rId4"/>
          <a:stretch>
            <a:fillRect/>
          </a:stretch>
        </p:blipFill>
        <p:spPr>
          <a:xfrm>
            <a:off x="8370550" y="1773254"/>
            <a:ext cx="3205845" cy="2518392"/>
          </a:xfrm>
          <a:prstGeom prst="rect">
            <a:avLst/>
          </a:prstGeom>
        </p:spPr>
      </p:pic>
      <p:sp>
        <p:nvSpPr>
          <p:cNvPr id="7" name="TextBox 6">
            <a:extLst>
              <a:ext uri="{FF2B5EF4-FFF2-40B4-BE49-F238E27FC236}">
                <a16:creationId xmlns:a16="http://schemas.microsoft.com/office/drawing/2014/main" id="{D8E474E0-7B7D-6F9D-E0D3-39CEA91F4E97}"/>
              </a:ext>
            </a:extLst>
          </p:cNvPr>
          <p:cNvSpPr txBox="1"/>
          <p:nvPr/>
        </p:nvSpPr>
        <p:spPr>
          <a:xfrm>
            <a:off x="8413425" y="1218297"/>
            <a:ext cx="3205846" cy="584775"/>
          </a:xfrm>
          <a:prstGeom prst="rect">
            <a:avLst/>
          </a:prstGeom>
          <a:noFill/>
        </p:spPr>
        <p:txBody>
          <a:bodyPr wrap="square" rtlCol="0">
            <a:spAutoFit/>
          </a:bodyPr>
          <a:lstStyle/>
          <a:p>
            <a:pPr algn="ctr" defTabSz="685783" fontAlgn="auto">
              <a:spcBef>
                <a:spcPts val="0"/>
              </a:spcBef>
              <a:spcAft>
                <a:spcPts val="0"/>
              </a:spcAft>
              <a:defRPr/>
            </a:pPr>
            <a:r>
              <a:rPr lang="en-US" sz="1600" b="1" kern="0">
                <a:solidFill>
                  <a:prstClr val="black"/>
                </a:solidFill>
                <a:latin typeface="Arial" panose="020B0604020202020204" pitchFamily="34" charset="0"/>
                <a:ea typeface="+mn-ea"/>
                <a:cs typeface="+mn-cs"/>
              </a:rPr>
              <a:t>Rate of recurrence according to initial event</a:t>
            </a:r>
          </a:p>
        </p:txBody>
      </p:sp>
      <p:sp>
        <p:nvSpPr>
          <p:cNvPr id="17" name="TextBox 16">
            <a:extLst>
              <a:ext uri="{FF2B5EF4-FFF2-40B4-BE49-F238E27FC236}">
                <a16:creationId xmlns:a16="http://schemas.microsoft.com/office/drawing/2014/main" id="{B21CAF47-A1D3-60F8-E2FD-942935C94DCB}"/>
              </a:ext>
            </a:extLst>
          </p:cNvPr>
          <p:cNvSpPr txBox="1"/>
          <p:nvPr/>
        </p:nvSpPr>
        <p:spPr>
          <a:xfrm>
            <a:off x="707082" y="1434700"/>
            <a:ext cx="7381766" cy="338554"/>
          </a:xfrm>
          <a:prstGeom prst="rect">
            <a:avLst/>
          </a:prstGeom>
          <a:noFill/>
        </p:spPr>
        <p:txBody>
          <a:bodyPr wrap="square" rtlCol="0">
            <a:spAutoFit/>
          </a:bodyPr>
          <a:lstStyle/>
          <a:p>
            <a:pPr algn="ctr" defTabSz="685783" fontAlgn="auto">
              <a:spcBef>
                <a:spcPts val="0"/>
              </a:spcBef>
              <a:spcAft>
                <a:spcPts val="0"/>
              </a:spcAft>
              <a:defRPr/>
            </a:pPr>
            <a:r>
              <a:rPr lang="en-US" sz="1600" b="1" kern="0">
                <a:solidFill>
                  <a:prstClr val="black"/>
                </a:solidFill>
                <a:latin typeface="Arial" panose="020B0604020202020204" pitchFamily="34" charset="0"/>
                <a:ea typeface="+mn-ea"/>
                <a:cs typeface="+mn-cs"/>
              </a:rPr>
              <a:t>ASCO 2018 Guidelines: When to permanently discontinue </a:t>
            </a:r>
            <a:r>
              <a:rPr lang="en-US" sz="1600" b="1" kern="0">
                <a:solidFill>
                  <a:prstClr val="black"/>
                </a:solidFill>
                <a:latin typeface="Arial" panose="020B0604020202020204" pitchFamily="34" charset="0"/>
              </a:rPr>
              <a:t>ICI</a:t>
            </a:r>
            <a:endParaRPr lang="en-US" sz="1600" b="1" kern="0">
              <a:solidFill>
                <a:prstClr val="black"/>
              </a:solidFill>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73D4B5B4-73A7-9FF4-AD08-6047BA90871A}"/>
              </a:ext>
            </a:extLst>
          </p:cNvPr>
          <p:cNvSpPr txBox="1"/>
          <p:nvPr/>
        </p:nvSpPr>
        <p:spPr>
          <a:xfrm>
            <a:off x="1456743" y="4339125"/>
            <a:ext cx="9868763" cy="338554"/>
          </a:xfrm>
          <a:prstGeom prst="rect">
            <a:avLst/>
          </a:prstGeom>
          <a:noFill/>
        </p:spPr>
        <p:txBody>
          <a:bodyPr wrap="square" rtlCol="0">
            <a:spAutoFit/>
          </a:bodyPr>
          <a:lstStyle/>
          <a:p>
            <a:pPr algn="ctr" defTabSz="685783" fontAlgn="auto">
              <a:spcBef>
                <a:spcPts val="0"/>
              </a:spcBef>
              <a:spcAft>
                <a:spcPts val="0"/>
              </a:spcAft>
              <a:defRPr/>
            </a:pPr>
            <a:r>
              <a:rPr lang="en-US" sz="1600" b="1" kern="0">
                <a:solidFill>
                  <a:prstClr val="black"/>
                </a:solidFill>
                <a:latin typeface="Arial" panose="020B0604020202020204" pitchFamily="34" charset="0"/>
                <a:ea typeface="+mn-ea"/>
                <a:cs typeface="+mn-cs"/>
              </a:rPr>
              <a:t>Factors associated with recurrence of the same immune-related adverse event</a:t>
            </a:r>
          </a:p>
        </p:txBody>
      </p:sp>
      <p:pic>
        <p:nvPicPr>
          <p:cNvPr id="20" name="Picture 19">
            <a:extLst>
              <a:ext uri="{FF2B5EF4-FFF2-40B4-BE49-F238E27FC236}">
                <a16:creationId xmlns:a16="http://schemas.microsoft.com/office/drawing/2014/main" id="{D130B49D-0D7F-F2F8-BCF2-6F6EB92AFCE2}"/>
              </a:ext>
            </a:extLst>
          </p:cNvPr>
          <p:cNvPicPr>
            <a:picLocks noChangeAspect="1"/>
          </p:cNvPicPr>
          <p:nvPr/>
        </p:nvPicPr>
        <p:blipFill>
          <a:blip r:embed="rId5"/>
          <a:srcRect r="52323"/>
          <a:stretch>
            <a:fillRect/>
          </a:stretch>
        </p:blipFill>
        <p:spPr>
          <a:xfrm>
            <a:off x="1659661" y="4627971"/>
            <a:ext cx="4608404" cy="1751934"/>
          </a:xfrm>
          <a:prstGeom prst="rect">
            <a:avLst/>
          </a:prstGeom>
        </p:spPr>
      </p:pic>
      <p:sp>
        <p:nvSpPr>
          <p:cNvPr id="9" name="Title 8">
            <a:extLst>
              <a:ext uri="{FF2B5EF4-FFF2-40B4-BE49-F238E27FC236}">
                <a16:creationId xmlns:a16="http://schemas.microsoft.com/office/drawing/2014/main" id="{851C269D-0051-7401-C0C0-4A92585F091F}"/>
              </a:ext>
            </a:extLst>
          </p:cNvPr>
          <p:cNvSpPr>
            <a:spLocks noGrp="1"/>
          </p:cNvSpPr>
          <p:nvPr>
            <p:ph type="title"/>
          </p:nvPr>
        </p:nvSpPr>
        <p:spPr>
          <a:xfrm>
            <a:off x="838200" y="237529"/>
            <a:ext cx="10515600" cy="1325563"/>
          </a:xfrm>
        </p:spPr>
        <p:txBody>
          <a:bodyPr>
            <a:normAutofit/>
          </a:bodyPr>
          <a:lstStyle/>
          <a:p>
            <a:r>
              <a:rPr lang="en-US"/>
              <a:t>Decision to Resume Immune Checkpoint Inhibitor After an Immune Event</a:t>
            </a:r>
          </a:p>
        </p:txBody>
      </p:sp>
      <p:sp>
        <p:nvSpPr>
          <p:cNvPr id="8" name="Footer Placeholder 2">
            <a:extLst>
              <a:ext uri="{FF2B5EF4-FFF2-40B4-BE49-F238E27FC236}">
                <a16:creationId xmlns:a16="http://schemas.microsoft.com/office/drawing/2014/main" id="{6457D9BA-9053-027F-E39A-1C1D0D30B9A7}"/>
              </a:ext>
            </a:extLst>
          </p:cNvPr>
          <p:cNvSpPr>
            <a:spLocks noGrp="1"/>
          </p:cNvSpPr>
          <p:nvPr>
            <p:ph type="ftr" sz="quarter" idx="10"/>
          </p:nvPr>
        </p:nvSpPr>
        <p:spPr>
          <a:xfrm>
            <a:off x="1416735" y="6328057"/>
            <a:ext cx="10077060" cy="338554"/>
          </a:xfrm>
        </p:spPr>
        <p:txBody>
          <a:bodyPr/>
          <a:lstStyle/>
          <a:p>
            <a:endParaRPr lang="en-US" sz="900" dirty="0"/>
          </a:p>
          <a:p>
            <a:endParaRPr lang="en-US" sz="900" dirty="0"/>
          </a:p>
          <a:p>
            <a:r>
              <a:rPr lang="en-US" sz="900" dirty="0"/>
              <a:t>AE, adverse event; CI, confidence interval; CTLA-4, cytotoxic T-lymphocyte–associated protein 4; CV, cardiovascular; GI, gastrointestinal; Heme, hematologic; ICI, immune checkpoint inhibitor; </a:t>
            </a:r>
            <a:r>
              <a:rPr lang="en-US" sz="900" dirty="0" err="1"/>
              <a:t>irAE</a:t>
            </a:r>
            <a:r>
              <a:rPr lang="en-US" sz="900" dirty="0"/>
              <a:t>, immune-related adverse event; MSK, musculoskeletal; NA, not applicable; OR, odds ratio; PD-1, programmed death 1; PD-L1, programmed death-ligand 1.</a:t>
            </a:r>
          </a:p>
          <a:p>
            <a:r>
              <a:rPr lang="en-US" sz="900" dirty="0"/>
              <a:t>Brahmer JR, et al. </a:t>
            </a:r>
            <a:r>
              <a:rPr lang="en-US" sz="900" i="1" dirty="0"/>
              <a:t>J Clin Oncol. </a:t>
            </a:r>
            <a:r>
              <a:rPr lang="en-US" sz="900" dirty="0"/>
              <a:t>2018;36(17):1714-1768. </a:t>
            </a:r>
            <a:r>
              <a:rPr lang="en-US" sz="900" dirty="0" err="1"/>
              <a:t>Dolladille</a:t>
            </a:r>
            <a:r>
              <a:rPr lang="en-US" sz="900" dirty="0"/>
              <a:t> C, et al. </a:t>
            </a:r>
            <a:r>
              <a:rPr lang="en-US" sz="900" i="1" dirty="0"/>
              <a:t>JAMA Oncol. </a:t>
            </a:r>
            <a:r>
              <a:rPr lang="en-US" sz="900" dirty="0"/>
              <a:t>2020;6(6):865-871.</a:t>
            </a:r>
          </a:p>
        </p:txBody>
      </p:sp>
      <p:sp>
        <p:nvSpPr>
          <p:cNvPr id="10" name="Rectangle 9">
            <a:extLst>
              <a:ext uri="{FF2B5EF4-FFF2-40B4-BE49-F238E27FC236}">
                <a16:creationId xmlns:a16="http://schemas.microsoft.com/office/drawing/2014/main" id="{850B4C1F-88DB-0828-E1B5-3192F93DBE27}"/>
              </a:ext>
            </a:extLst>
          </p:cNvPr>
          <p:cNvSpPr/>
          <p:nvPr/>
        </p:nvSpPr>
        <p:spPr>
          <a:xfrm>
            <a:off x="5964882" y="1821307"/>
            <a:ext cx="762000" cy="2350063"/>
          </a:xfrm>
          <a:prstGeom prst="rect">
            <a:avLst/>
          </a:prstGeom>
          <a:noFill/>
          <a:ln w="25400">
            <a:solidFill>
              <a:schemeClr val="bg1"/>
            </a:solidFill>
          </a:ln>
          <a:effectLst>
            <a:glow rad="76800">
              <a:schemeClr val="accent1">
                <a:alpha val="73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BBFD2D6-3391-CAE4-1C58-8413702B8D1E}"/>
              </a:ext>
            </a:extLst>
          </p:cNvPr>
          <p:cNvPicPr>
            <a:picLocks noChangeAspect="1"/>
          </p:cNvPicPr>
          <p:nvPr/>
        </p:nvPicPr>
        <p:blipFill>
          <a:blip r:embed="rId5"/>
          <a:srcRect l="51556" r="767"/>
          <a:stretch>
            <a:fillRect/>
          </a:stretch>
        </p:blipFill>
        <p:spPr>
          <a:xfrm>
            <a:off x="6096000" y="4627971"/>
            <a:ext cx="4608404" cy="1751934"/>
          </a:xfrm>
          <a:prstGeom prst="rect">
            <a:avLst/>
          </a:prstGeom>
        </p:spPr>
      </p:pic>
    </p:spTree>
    <p:extLst>
      <p:ext uri="{BB962C8B-B14F-4D97-AF65-F5344CB8AC3E}">
        <p14:creationId xmlns:p14="http://schemas.microsoft.com/office/powerpoint/2010/main" val="2848499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5DEB46-7FEC-5DAC-CA79-3D6AA741667C}"/>
              </a:ext>
            </a:extLst>
          </p:cNvPr>
          <p:cNvSpPr>
            <a:spLocks noGrp="1"/>
          </p:cNvSpPr>
          <p:nvPr>
            <p:ph type="title"/>
          </p:nvPr>
        </p:nvSpPr>
        <p:spPr/>
        <p:txBody>
          <a:bodyPr anchor="t">
            <a:noAutofit/>
          </a:bodyPr>
          <a:lstStyle/>
          <a:p>
            <a:pPr>
              <a:lnSpc>
                <a:spcPct val="150000"/>
              </a:lnSpc>
            </a:pPr>
            <a:r>
              <a:rPr lang="en-US"/>
              <a:t>Immune-Related Adverse Events Summary</a:t>
            </a:r>
            <a:endParaRPr lang="en-US" sz="3600"/>
          </a:p>
        </p:txBody>
      </p:sp>
      <p:sp>
        <p:nvSpPr>
          <p:cNvPr id="2" name="Content Placeholder 1">
            <a:extLst>
              <a:ext uri="{FF2B5EF4-FFF2-40B4-BE49-F238E27FC236}">
                <a16:creationId xmlns:a16="http://schemas.microsoft.com/office/drawing/2014/main" id="{EF91B8A0-8A80-CEA7-0305-59131B1CFA86}"/>
              </a:ext>
            </a:extLst>
          </p:cNvPr>
          <p:cNvSpPr>
            <a:spLocks noGrp="1"/>
          </p:cNvSpPr>
          <p:nvPr>
            <p:ph idx="1"/>
          </p:nvPr>
        </p:nvSpPr>
        <p:spPr/>
        <p:txBody>
          <a:bodyPr/>
          <a:lstStyle/>
          <a:p>
            <a:pPr fontAlgn="base"/>
            <a:r>
              <a:rPr lang="en-US" dirty="0" err="1"/>
              <a:t>irAEs</a:t>
            </a:r>
            <a:r>
              <a:rPr lang="en-US" dirty="0"/>
              <a:t> are common​</a:t>
            </a:r>
          </a:p>
          <a:p>
            <a:pPr fontAlgn="base"/>
            <a:r>
              <a:rPr lang="en-US" dirty="0" err="1"/>
              <a:t>irAEs</a:t>
            </a:r>
            <a:r>
              <a:rPr lang="en-US" dirty="0"/>
              <a:t> can manifest in ANY organ​</a:t>
            </a:r>
          </a:p>
          <a:p>
            <a:pPr fontAlgn="base"/>
            <a:r>
              <a:rPr lang="en-US" dirty="0"/>
              <a:t>New symptom on IO…assume </a:t>
            </a:r>
            <a:r>
              <a:rPr lang="en-US" dirty="0" err="1"/>
              <a:t>irAE</a:t>
            </a:r>
            <a:r>
              <a:rPr lang="en-US" dirty="0"/>
              <a:t>​</a:t>
            </a:r>
          </a:p>
          <a:p>
            <a:pPr fontAlgn="base"/>
            <a:r>
              <a:rPr lang="en-US" dirty="0"/>
              <a:t>Steroids and stopping drug(s) are the first step​</a:t>
            </a:r>
          </a:p>
          <a:p>
            <a:pPr fontAlgn="base"/>
            <a:r>
              <a:rPr lang="en-US" dirty="0"/>
              <a:t>Other immune modulation may be needed​</a:t>
            </a:r>
          </a:p>
          <a:p>
            <a:pPr fontAlgn="base"/>
            <a:r>
              <a:rPr lang="en-US" dirty="0"/>
              <a:t>Work with subspecialists​</a:t>
            </a:r>
          </a:p>
          <a:p>
            <a:pPr fontAlgn="base"/>
            <a:r>
              <a:rPr lang="en-US" dirty="0" err="1"/>
              <a:t>irAE</a:t>
            </a:r>
            <a:r>
              <a:rPr lang="en-US" dirty="0"/>
              <a:t> tumor boards are very helpful!​</a:t>
            </a:r>
          </a:p>
          <a:p>
            <a:pPr fontAlgn="base"/>
            <a:endParaRPr lang="en-US" dirty="0"/>
          </a:p>
          <a:p>
            <a:endParaRPr lang="en-US" dirty="0"/>
          </a:p>
        </p:txBody>
      </p:sp>
      <p:sp>
        <p:nvSpPr>
          <p:cNvPr id="3" name="TextBox 5">
            <a:extLst>
              <a:ext uri="{FF2B5EF4-FFF2-40B4-BE49-F238E27FC236}">
                <a16:creationId xmlns:a16="http://schemas.microsoft.com/office/drawing/2014/main" id="{7A488F12-E039-4E94-A448-8800BDD9AA44}"/>
              </a:ext>
            </a:extLst>
          </p:cNvPr>
          <p:cNvSpPr txBox="1"/>
          <p:nvPr/>
        </p:nvSpPr>
        <p:spPr>
          <a:xfrm>
            <a:off x="1352448" y="6339262"/>
            <a:ext cx="8064703"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IO, immuno-oncology; </a:t>
            </a:r>
            <a:r>
              <a:rPr lang="en-US" sz="1200" dirty="0" err="1">
                <a:latin typeface="Arial" panose="020B0604020202020204" pitchFamily="34" charset="0"/>
                <a:cs typeface="Arial" panose="020B0604020202020204" pitchFamily="34" charset="0"/>
              </a:rPr>
              <a:t>irAE</a:t>
            </a:r>
            <a:r>
              <a:rPr lang="en-US" sz="1200" dirty="0">
                <a:latin typeface="Arial" panose="020B0604020202020204" pitchFamily="34" charset="0"/>
                <a:cs typeface="Arial" panose="020B0604020202020204" pitchFamily="34" charset="0"/>
              </a:rPr>
              <a:t>, immune-related adverse event.</a:t>
            </a:r>
          </a:p>
        </p:txBody>
      </p:sp>
    </p:spTree>
    <p:extLst>
      <p:ext uri="{BB962C8B-B14F-4D97-AF65-F5344CB8AC3E}">
        <p14:creationId xmlns:p14="http://schemas.microsoft.com/office/powerpoint/2010/main" val="34031573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1A8E8-9709-75CE-1AC9-7F61E451AD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8AD848-6D14-08C8-8E66-D45B97352B33}"/>
              </a:ext>
            </a:extLst>
          </p:cNvPr>
          <p:cNvSpPr>
            <a:spLocks noGrp="1"/>
          </p:cNvSpPr>
          <p:nvPr>
            <p:ph type="title"/>
          </p:nvPr>
        </p:nvSpPr>
        <p:spPr>
          <a:xfrm>
            <a:off x="838200" y="365125"/>
            <a:ext cx="10515600" cy="1325563"/>
          </a:xfrm>
        </p:spPr>
        <p:txBody>
          <a:bodyPr/>
          <a:lstStyle/>
          <a:p>
            <a:r>
              <a:rPr lang="en-US"/>
              <a:t>Key Questions</a:t>
            </a:r>
          </a:p>
        </p:txBody>
      </p:sp>
      <p:sp>
        <p:nvSpPr>
          <p:cNvPr id="3" name="Content Placeholder 2">
            <a:extLst>
              <a:ext uri="{FF2B5EF4-FFF2-40B4-BE49-F238E27FC236}">
                <a16:creationId xmlns:a16="http://schemas.microsoft.com/office/drawing/2014/main" id="{2554E189-EFDD-82EC-998E-3F00616D7EF7}"/>
              </a:ext>
            </a:extLst>
          </p:cNvPr>
          <p:cNvSpPr>
            <a:spLocks noGrp="1"/>
          </p:cNvSpPr>
          <p:nvPr>
            <p:ph idx="1"/>
          </p:nvPr>
        </p:nvSpPr>
        <p:spPr>
          <a:xfrm>
            <a:off x="838200" y="1708888"/>
            <a:ext cx="10515600" cy="3362841"/>
          </a:xfrm>
        </p:spPr>
        <p:txBody>
          <a:bodyPr numCol="2" spcCol="457200">
            <a:normAutofit/>
          </a:bodyPr>
          <a:lstStyle/>
          <a:p>
            <a:pPr>
              <a:spcAft>
                <a:spcPts val="600"/>
              </a:spcAft>
            </a:pPr>
            <a:r>
              <a:rPr lang="en-US" sz="3200" dirty="0">
                <a:solidFill>
                  <a:srgbClr val="000000"/>
                </a:solidFill>
              </a:rPr>
              <a:t>What does the adjuvant ICI component add to neoadjuvant?</a:t>
            </a:r>
          </a:p>
          <a:p>
            <a:pPr>
              <a:spcAft>
                <a:spcPts val="600"/>
              </a:spcAft>
            </a:pPr>
            <a:r>
              <a:rPr lang="en-US" sz="3200" dirty="0">
                <a:solidFill>
                  <a:srgbClr val="000000"/>
                </a:solidFill>
              </a:rPr>
              <a:t>What is the optimal duration of ICI therapy?</a:t>
            </a:r>
          </a:p>
          <a:p>
            <a:pPr>
              <a:spcAft>
                <a:spcPts val="600"/>
              </a:spcAft>
            </a:pPr>
            <a:endParaRPr lang="en-US" sz="3200" dirty="0">
              <a:solidFill>
                <a:srgbClr val="000000"/>
              </a:solidFill>
            </a:endParaRPr>
          </a:p>
          <a:p>
            <a:r>
              <a:rPr lang="en-US" sz="3200" dirty="0">
                <a:solidFill>
                  <a:srgbClr val="000000"/>
                </a:solidFill>
              </a:rPr>
              <a:t>How does ctDNA analysis help?</a:t>
            </a:r>
          </a:p>
          <a:p>
            <a:r>
              <a:rPr lang="en-US" sz="3200" dirty="0"/>
              <a:t>What are future steps?</a:t>
            </a:r>
          </a:p>
          <a:p>
            <a:pPr>
              <a:spcAft>
                <a:spcPts val="600"/>
              </a:spcAft>
            </a:pPr>
            <a:endParaRPr lang="en-US" sz="3200" dirty="0"/>
          </a:p>
        </p:txBody>
      </p:sp>
      <p:sp>
        <p:nvSpPr>
          <p:cNvPr id="4" name="TextBox 7">
            <a:extLst>
              <a:ext uri="{FF2B5EF4-FFF2-40B4-BE49-F238E27FC236}">
                <a16:creationId xmlns:a16="http://schemas.microsoft.com/office/drawing/2014/main" id="{98674893-0FC3-27F8-2381-430A97987034}"/>
              </a:ext>
            </a:extLst>
          </p:cNvPr>
          <p:cNvSpPr txBox="1"/>
          <p:nvPr/>
        </p:nvSpPr>
        <p:spPr>
          <a:xfrm>
            <a:off x="1346986" y="6354375"/>
            <a:ext cx="6094428"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ctDNA, circulating tumor DNA; ICI, immune checkpoint inhibitor.</a:t>
            </a:r>
          </a:p>
        </p:txBody>
      </p:sp>
    </p:spTree>
    <p:extLst>
      <p:ext uri="{BB962C8B-B14F-4D97-AF65-F5344CB8AC3E}">
        <p14:creationId xmlns:p14="http://schemas.microsoft.com/office/powerpoint/2010/main" val="39649002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A6FF5-F71C-0C05-AEDB-4D6C288502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D6F22C-FA67-3769-FD21-ED82B1401266}"/>
              </a:ext>
            </a:extLst>
          </p:cNvPr>
          <p:cNvSpPr>
            <a:spLocks noGrp="1"/>
          </p:cNvSpPr>
          <p:nvPr>
            <p:ph type="title"/>
          </p:nvPr>
        </p:nvSpPr>
        <p:spPr>
          <a:xfrm>
            <a:off x="838200" y="365125"/>
            <a:ext cx="10515600" cy="1325563"/>
          </a:xfrm>
        </p:spPr>
        <p:txBody>
          <a:bodyPr/>
          <a:lstStyle/>
          <a:p>
            <a:r>
              <a:rPr lang="en-US"/>
              <a:t>Key Questions</a:t>
            </a:r>
          </a:p>
        </p:txBody>
      </p:sp>
      <p:sp>
        <p:nvSpPr>
          <p:cNvPr id="3" name="Content Placeholder 2">
            <a:extLst>
              <a:ext uri="{FF2B5EF4-FFF2-40B4-BE49-F238E27FC236}">
                <a16:creationId xmlns:a16="http://schemas.microsoft.com/office/drawing/2014/main" id="{8AE14FB5-175C-8556-9639-CE81F3CFFD6B}"/>
              </a:ext>
            </a:extLst>
          </p:cNvPr>
          <p:cNvSpPr>
            <a:spLocks noGrp="1"/>
          </p:cNvSpPr>
          <p:nvPr>
            <p:ph idx="1"/>
          </p:nvPr>
        </p:nvSpPr>
        <p:spPr>
          <a:xfrm>
            <a:off x="838200" y="1825625"/>
            <a:ext cx="10515600" cy="2895231"/>
          </a:xfrm>
        </p:spPr>
        <p:txBody>
          <a:bodyPr numCol="2" spcCol="457200">
            <a:normAutofit/>
          </a:bodyPr>
          <a:lstStyle/>
          <a:p>
            <a:pPr>
              <a:spcAft>
                <a:spcPts val="600"/>
              </a:spcAft>
            </a:pPr>
            <a:r>
              <a:rPr lang="en-US" sz="3200" b="1" dirty="0">
                <a:solidFill>
                  <a:srgbClr val="000000"/>
                </a:solidFill>
              </a:rPr>
              <a:t>What does the adjuvant ICI component add to neoadjuvant?</a:t>
            </a:r>
          </a:p>
          <a:p>
            <a:pPr>
              <a:spcAft>
                <a:spcPts val="600"/>
              </a:spcAft>
            </a:pPr>
            <a:r>
              <a:rPr lang="en-US" sz="3200" dirty="0">
                <a:solidFill>
                  <a:srgbClr val="000000"/>
                </a:solidFill>
              </a:rPr>
              <a:t>What is the optimal duration of ICI therapy?</a:t>
            </a:r>
          </a:p>
          <a:p>
            <a:pPr>
              <a:spcAft>
                <a:spcPts val="600"/>
              </a:spcAft>
            </a:pPr>
            <a:r>
              <a:rPr lang="en-US" sz="3200" dirty="0">
                <a:solidFill>
                  <a:srgbClr val="000000"/>
                </a:solidFill>
              </a:rPr>
              <a:t>How does ctDNA analysis help?</a:t>
            </a:r>
          </a:p>
          <a:p>
            <a:pPr>
              <a:spcAft>
                <a:spcPts val="600"/>
              </a:spcAft>
            </a:pPr>
            <a:r>
              <a:rPr lang="en-US" sz="3200" dirty="0"/>
              <a:t>What are future steps?</a:t>
            </a:r>
          </a:p>
          <a:p>
            <a:pPr>
              <a:spcAft>
                <a:spcPts val="600"/>
              </a:spcAft>
            </a:pPr>
            <a:endParaRPr lang="en-US" sz="3200" dirty="0"/>
          </a:p>
        </p:txBody>
      </p:sp>
      <p:sp>
        <p:nvSpPr>
          <p:cNvPr id="4" name="TextBox 7">
            <a:extLst>
              <a:ext uri="{FF2B5EF4-FFF2-40B4-BE49-F238E27FC236}">
                <a16:creationId xmlns:a16="http://schemas.microsoft.com/office/drawing/2014/main" id="{480A7F83-CB62-0258-360D-7D4C22A52B34}"/>
              </a:ext>
            </a:extLst>
          </p:cNvPr>
          <p:cNvSpPr txBox="1"/>
          <p:nvPr/>
        </p:nvSpPr>
        <p:spPr>
          <a:xfrm>
            <a:off x="1346986" y="6354375"/>
            <a:ext cx="6094428"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ctDNA, circulating tumor DNA; ICI, immune checkpoint inhibitor.</a:t>
            </a:r>
          </a:p>
        </p:txBody>
      </p:sp>
    </p:spTree>
    <p:extLst>
      <p:ext uri="{BB962C8B-B14F-4D97-AF65-F5344CB8AC3E}">
        <p14:creationId xmlns:p14="http://schemas.microsoft.com/office/powerpoint/2010/main" val="2391026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4" name="Table 298">
            <a:extLst>
              <a:ext uri="{FF2B5EF4-FFF2-40B4-BE49-F238E27FC236}">
                <a16:creationId xmlns:a16="http://schemas.microsoft.com/office/drawing/2014/main" id="{353123D3-45A9-00BB-9D8E-9068679F3A02}"/>
              </a:ext>
            </a:extLst>
          </p:cNvPr>
          <p:cNvGraphicFramePr>
            <a:graphicFrameLocks noGrp="1"/>
          </p:cNvGraphicFramePr>
          <p:nvPr>
            <p:extLst>
              <p:ext uri="{D42A27DB-BD31-4B8C-83A1-F6EECF244321}">
                <p14:modId xmlns:p14="http://schemas.microsoft.com/office/powerpoint/2010/main" val="1034516911"/>
              </p:ext>
            </p:extLst>
          </p:nvPr>
        </p:nvGraphicFramePr>
        <p:xfrm>
          <a:off x="510207" y="4870366"/>
          <a:ext cx="7867023" cy="1055418"/>
        </p:xfrm>
        <a:graphic>
          <a:graphicData uri="http://schemas.openxmlformats.org/drawingml/2006/table">
            <a:tbl>
              <a:tblPr firstRow="1" bandRow="1">
                <a:tableStyleId>{5C22544A-7EE6-4342-B048-85BDC9FD1C3A}</a:tableStyleId>
              </a:tblPr>
              <a:tblGrid>
                <a:gridCol w="1276309">
                  <a:extLst>
                    <a:ext uri="{9D8B030D-6E8A-4147-A177-3AD203B41FA5}">
                      <a16:colId xmlns:a16="http://schemas.microsoft.com/office/drawing/2014/main" val="527445645"/>
                    </a:ext>
                  </a:extLst>
                </a:gridCol>
                <a:gridCol w="1159806">
                  <a:extLst>
                    <a:ext uri="{9D8B030D-6E8A-4147-A177-3AD203B41FA5}">
                      <a16:colId xmlns:a16="http://schemas.microsoft.com/office/drawing/2014/main" val="2011125100"/>
                    </a:ext>
                  </a:extLst>
                </a:gridCol>
                <a:gridCol w="1184358">
                  <a:extLst>
                    <a:ext uri="{9D8B030D-6E8A-4147-A177-3AD203B41FA5}">
                      <a16:colId xmlns:a16="http://schemas.microsoft.com/office/drawing/2014/main" val="309683763"/>
                    </a:ext>
                  </a:extLst>
                </a:gridCol>
                <a:gridCol w="1224585">
                  <a:extLst>
                    <a:ext uri="{9D8B030D-6E8A-4147-A177-3AD203B41FA5}">
                      <a16:colId xmlns:a16="http://schemas.microsoft.com/office/drawing/2014/main" val="1164290598"/>
                    </a:ext>
                  </a:extLst>
                </a:gridCol>
                <a:gridCol w="1067430">
                  <a:extLst>
                    <a:ext uri="{9D8B030D-6E8A-4147-A177-3AD203B41FA5}">
                      <a16:colId xmlns:a16="http://schemas.microsoft.com/office/drawing/2014/main" val="3652510341"/>
                    </a:ext>
                  </a:extLst>
                </a:gridCol>
                <a:gridCol w="918812">
                  <a:extLst>
                    <a:ext uri="{9D8B030D-6E8A-4147-A177-3AD203B41FA5}">
                      <a16:colId xmlns:a16="http://schemas.microsoft.com/office/drawing/2014/main" val="2980413483"/>
                    </a:ext>
                  </a:extLst>
                </a:gridCol>
                <a:gridCol w="1035723">
                  <a:extLst>
                    <a:ext uri="{9D8B030D-6E8A-4147-A177-3AD203B41FA5}">
                      <a16:colId xmlns:a16="http://schemas.microsoft.com/office/drawing/2014/main" val="2382282761"/>
                    </a:ext>
                  </a:extLst>
                </a:gridCol>
              </a:tblGrid>
              <a:tr h="175903">
                <a:tc>
                  <a:txBody>
                    <a:bodyPr/>
                    <a:lstStyle/>
                    <a:p>
                      <a:pPr algn="ctr"/>
                      <a:endParaRPr lang="en-GB" sz="1100" b="0" i="0">
                        <a:solidFill>
                          <a:schemeClr val="bg1"/>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100" b="0" i="0">
                          <a:solidFill>
                            <a:schemeClr val="tx1"/>
                          </a:solidFill>
                          <a:latin typeface="Arial" panose="020B0604020202020204" pitchFamily="34" charset="0"/>
                        </a:rPr>
                        <a:t>PD-L1 TPS ≥50%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r>
                        <a:rPr lang="en-GB" sz="1050">
                          <a:solidFill>
                            <a:schemeClr val="bg1"/>
                          </a:solidFill>
                        </a:rPr>
                        <a:t>Arm C</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gridSpan="2">
                  <a:txBody>
                    <a:bodyPr/>
                    <a:lstStyle/>
                    <a:p>
                      <a:pPr algn="ctr"/>
                      <a:r>
                        <a:rPr lang="en-GB" sz="1100" b="0" i="0">
                          <a:solidFill>
                            <a:schemeClr val="tx1"/>
                          </a:solidFill>
                          <a:latin typeface="Arial" panose="020B0604020202020204" pitchFamily="34" charset="0"/>
                        </a:rPr>
                        <a:t>PD-L1 TPS 1% - 49%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r>
                        <a:rPr lang="en-GB" sz="1050">
                          <a:solidFill>
                            <a:schemeClr val="bg1"/>
                          </a:solidFill>
                        </a:rPr>
                        <a:t>HR &amp; CI</a:t>
                      </a:r>
                      <a:br>
                        <a:rPr lang="en-GB" sz="1050">
                          <a:solidFill>
                            <a:schemeClr val="bg1"/>
                          </a:solidFill>
                        </a:rPr>
                      </a:br>
                      <a:r>
                        <a:rPr lang="en-GB" sz="1050">
                          <a:solidFill>
                            <a:schemeClr val="bg1"/>
                          </a:solidFill>
                        </a:rPr>
                        <a:t>(Arm B : Arm C</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gridSpan="2">
                  <a:txBody>
                    <a:bodyPr/>
                    <a:lstStyle/>
                    <a:p>
                      <a:pPr algn="ctr"/>
                      <a:r>
                        <a:rPr lang="en-GB" sz="1100" b="0" i="0">
                          <a:solidFill>
                            <a:schemeClr val="tx1"/>
                          </a:solidFill>
                          <a:latin typeface="Arial" panose="020B0604020202020204" pitchFamily="34" charset="0"/>
                        </a:rPr>
                        <a:t>PD-L1 TPS &lt;1%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50">
                        <a:solidFill>
                          <a:schemeClr val="bg1"/>
                        </a:solidFill>
                      </a:endParaRPr>
                    </a:p>
                  </a:txBody>
                  <a:tcPr marL="0" marR="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506928291"/>
                  </a:ext>
                </a:extLst>
              </a:tr>
              <a:tr h="527709">
                <a:tc>
                  <a:txBody>
                    <a:bodyPr/>
                    <a:lstStyle/>
                    <a:p>
                      <a:pPr algn="ctr"/>
                      <a:endParaRPr lang="en-GB" sz="1100" b="0" i="0">
                        <a:solidFill>
                          <a:schemeClr val="bg1"/>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err="1">
                          <a:solidFill>
                            <a:schemeClr val="accent3"/>
                          </a:solidFill>
                          <a:latin typeface="Arial" panose="020B0604020202020204" pitchFamily="34" charset="0"/>
                        </a:rPr>
                        <a:t>Pembro</a:t>
                      </a:r>
                      <a:r>
                        <a:rPr lang="en-GB" sz="1100" b="0" i="0">
                          <a:solidFill>
                            <a:schemeClr val="accent3"/>
                          </a:solidFill>
                          <a:latin typeface="Arial" panose="020B0604020202020204" pitchFamily="34" charset="0"/>
                        </a:rPr>
                        <a:t> + </a:t>
                      </a:r>
                      <a:br>
                        <a:rPr lang="en-GB" sz="1100" b="0" i="0">
                          <a:solidFill>
                            <a:schemeClr val="accent3"/>
                          </a:solidFill>
                          <a:latin typeface="Arial" panose="020B0604020202020204" pitchFamily="34" charset="0"/>
                        </a:rPr>
                      </a:br>
                      <a:r>
                        <a:rPr lang="en-GB" sz="1100" b="0" i="0">
                          <a:solidFill>
                            <a:schemeClr val="accent3"/>
                          </a:solidFill>
                          <a:latin typeface="Arial" panose="020B0604020202020204" pitchFamily="34" charset="0"/>
                        </a:rPr>
                        <a:t>chemo </a:t>
                      </a:r>
                      <a:br>
                        <a:rPr lang="en-GB" sz="1100" b="0" i="0">
                          <a:solidFill>
                            <a:schemeClr val="accent3"/>
                          </a:solidFill>
                          <a:latin typeface="Arial" panose="020B0604020202020204" pitchFamily="34" charset="0"/>
                        </a:rPr>
                      </a:br>
                      <a:r>
                        <a:rPr lang="en-GB" sz="1100" b="0" i="0">
                          <a:solidFill>
                            <a:schemeClr val="accent3"/>
                          </a:solidFill>
                          <a:latin typeface="Arial" panose="020B0604020202020204" pitchFamily="34" charset="0"/>
                        </a:rPr>
                        <a:t>(n=132)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kern="1200">
                          <a:solidFill>
                            <a:schemeClr val="bg1">
                              <a:lumMod val="50000"/>
                            </a:schemeClr>
                          </a:solidFill>
                          <a:latin typeface="Arial" panose="020B0604020202020204" pitchFamily="34" charset="0"/>
                          <a:ea typeface="+mn-ea"/>
                          <a:cs typeface="+mn-cs"/>
                        </a:rPr>
                        <a:t>Placebo + </a:t>
                      </a:r>
                      <a:br>
                        <a:rPr lang="en-GB" sz="1100" b="0" i="0" kern="1200">
                          <a:solidFill>
                            <a:schemeClr val="bg1">
                              <a:lumMod val="50000"/>
                            </a:schemeClr>
                          </a:solidFill>
                          <a:latin typeface="Arial" panose="020B0604020202020204" pitchFamily="34" charset="0"/>
                          <a:ea typeface="+mn-ea"/>
                          <a:cs typeface="+mn-cs"/>
                        </a:rPr>
                      </a:br>
                      <a:r>
                        <a:rPr lang="en-GB" sz="1100" b="0" i="0" kern="1200">
                          <a:solidFill>
                            <a:schemeClr val="bg1">
                              <a:lumMod val="50000"/>
                            </a:schemeClr>
                          </a:solidFill>
                          <a:latin typeface="Arial" panose="020B0604020202020204" pitchFamily="34" charset="0"/>
                          <a:ea typeface="+mn-ea"/>
                          <a:cs typeface="+mn-cs"/>
                        </a:rPr>
                        <a:t>chemo </a:t>
                      </a:r>
                      <a:br>
                        <a:rPr lang="en-GB" sz="1100" b="0" i="0" kern="1200">
                          <a:solidFill>
                            <a:schemeClr val="bg1">
                              <a:lumMod val="50000"/>
                            </a:schemeClr>
                          </a:solidFill>
                          <a:latin typeface="Arial" panose="020B0604020202020204" pitchFamily="34" charset="0"/>
                          <a:ea typeface="+mn-ea"/>
                          <a:cs typeface="+mn-cs"/>
                        </a:rPr>
                      </a:br>
                      <a:r>
                        <a:rPr lang="en-GB" sz="1100" b="0" i="0" kern="1200">
                          <a:solidFill>
                            <a:schemeClr val="bg1">
                              <a:lumMod val="50000"/>
                            </a:schemeClr>
                          </a:solidFill>
                          <a:latin typeface="Arial" panose="020B0604020202020204" pitchFamily="34" charset="0"/>
                          <a:ea typeface="+mn-ea"/>
                          <a:cs typeface="+mn-cs"/>
                        </a:rPr>
                        <a:t>(n=70)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err="1">
                          <a:solidFill>
                            <a:schemeClr val="accent3"/>
                          </a:solidFill>
                          <a:latin typeface="Arial" panose="020B0604020202020204" pitchFamily="34" charset="0"/>
                        </a:rPr>
                        <a:t>Pembro</a:t>
                      </a:r>
                      <a:r>
                        <a:rPr lang="en-GB" sz="1100" b="0" i="0">
                          <a:solidFill>
                            <a:schemeClr val="accent3"/>
                          </a:solidFill>
                          <a:latin typeface="Arial" panose="020B0604020202020204" pitchFamily="34" charset="0"/>
                        </a:rPr>
                        <a:t> + </a:t>
                      </a:r>
                      <a:br>
                        <a:rPr lang="en-GB" sz="1100" b="0" i="0">
                          <a:solidFill>
                            <a:schemeClr val="accent3"/>
                          </a:solidFill>
                          <a:latin typeface="Arial" panose="020B0604020202020204" pitchFamily="34" charset="0"/>
                        </a:rPr>
                      </a:br>
                      <a:r>
                        <a:rPr lang="en-GB" sz="1100" b="0" i="0">
                          <a:solidFill>
                            <a:schemeClr val="accent3"/>
                          </a:solidFill>
                          <a:latin typeface="Arial" panose="020B0604020202020204" pitchFamily="34" charset="0"/>
                        </a:rPr>
                        <a:t>chemo </a:t>
                      </a:r>
                      <a:br>
                        <a:rPr lang="en-GB" sz="1100" b="0" i="0">
                          <a:solidFill>
                            <a:schemeClr val="accent3"/>
                          </a:solidFill>
                          <a:latin typeface="Arial" panose="020B0604020202020204" pitchFamily="34" charset="0"/>
                        </a:rPr>
                      </a:br>
                      <a:r>
                        <a:rPr lang="en-GB" sz="1100" b="0" i="0">
                          <a:solidFill>
                            <a:schemeClr val="accent3"/>
                          </a:solidFill>
                          <a:latin typeface="Arial" panose="020B0604020202020204" pitchFamily="34" charset="0"/>
                        </a:rPr>
                        <a:t>(n=128)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kern="1200">
                          <a:solidFill>
                            <a:schemeClr val="bg1">
                              <a:lumMod val="50000"/>
                            </a:schemeClr>
                          </a:solidFill>
                          <a:latin typeface="Arial" panose="020B0604020202020204" pitchFamily="34" charset="0"/>
                          <a:ea typeface="+mn-ea"/>
                          <a:cs typeface="+mn-cs"/>
                        </a:rPr>
                        <a:t>Placebo + chemo </a:t>
                      </a:r>
                      <a:br>
                        <a:rPr lang="en-GB" sz="1100" b="0" i="0" kern="1200">
                          <a:solidFill>
                            <a:schemeClr val="bg1">
                              <a:lumMod val="50000"/>
                            </a:schemeClr>
                          </a:solidFill>
                          <a:latin typeface="Arial" panose="020B0604020202020204" pitchFamily="34" charset="0"/>
                          <a:ea typeface="+mn-ea"/>
                          <a:cs typeface="+mn-cs"/>
                        </a:rPr>
                      </a:br>
                      <a:r>
                        <a:rPr lang="en-GB" sz="1100" b="0" i="0" kern="1200">
                          <a:solidFill>
                            <a:schemeClr val="bg1">
                              <a:lumMod val="50000"/>
                            </a:schemeClr>
                          </a:solidFill>
                          <a:latin typeface="Arial" panose="020B0604020202020204" pitchFamily="34" charset="0"/>
                          <a:ea typeface="+mn-ea"/>
                          <a:cs typeface="+mn-cs"/>
                        </a:rPr>
                        <a:t>(n=58)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err="1">
                          <a:solidFill>
                            <a:schemeClr val="accent3"/>
                          </a:solidFill>
                          <a:latin typeface="Arial" panose="020B0604020202020204" pitchFamily="34" charset="0"/>
                        </a:rPr>
                        <a:t>Pembro</a:t>
                      </a:r>
                      <a:r>
                        <a:rPr lang="en-GB" sz="1100" b="0" i="0">
                          <a:solidFill>
                            <a:schemeClr val="accent3"/>
                          </a:solidFill>
                          <a:latin typeface="Arial" panose="020B0604020202020204" pitchFamily="34" charset="0"/>
                        </a:rPr>
                        <a:t> + chemo </a:t>
                      </a:r>
                      <a:br>
                        <a:rPr lang="en-GB" sz="1100" b="0" i="0">
                          <a:solidFill>
                            <a:schemeClr val="accent3"/>
                          </a:solidFill>
                          <a:latin typeface="Arial" panose="020B0604020202020204" pitchFamily="34" charset="0"/>
                        </a:rPr>
                      </a:br>
                      <a:r>
                        <a:rPr lang="en-GB" sz="1100" b="0" i="0">
                          <a:solidFill>
                            <a:schemeClr val="accent3"/>
                          </a:solidFill>
                          <a:latin typeface="Arial" panose="020B0604020202020204" pitchFamily="34" charset="0"/>
                        </a:rPr>
                        <a:t>(n=127)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kern="1200">
                          <a:solidFill>
                            <a:schemeClr val="bg1">
                              <a:lumMod val="50000"/>
                            </a:schemeClr>
                          </a:solidFill>
                          <a:latin typeface="Arial" panose="020B0604020202020204" pitchFamily="34" charset="0"/>
                          <a:ea typeface="+mn-ea"/>
                          <a:cs typeface="+mn-cs"/>
                        </a:rPr>
                        <a:t>Placebo + chemo </a:t>
                      </a:r>
                      <a:br>
                        <a:rPr lang="en-GB" sz="1100" b="0" i="0" kern="1200">
                          <a:solidFill>
                            <a:schemeClr val="bg1">
                              <a:lumMod val="50000"/>
                            </a:schemeClr>
                          </a:solidFill>
                          <a:latin typeface="Arial" panose="020B0604020202020204" pitchFamily="34" charset="0"/>
                          <a:ea typeface="+mn-ea"/>
                          <a:cs typeface="+mn-cs"/>
                        </a:rPr>
                      </a:br>
                      <a:r>
                        <a:rPr lang="en-GB" sz="1100" b="0" i="0" kern="1200">
                          <a:solidFill>
                            <a:schemeClr val="bg1">
                              <a:lumMod val="50000"/>
                            </a:schemeClr>
                          </a:solidFill>
                          <a:latin typeface="Arial" panose="020B0604020202020204" pitchFamily="34" charset="0"/>
                          <a:ea typeface="+mn-ea"/>
                          <a:cs typeface="+mn-cs"/>
                        </a:rPr>
                        <a:t>(n=63)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0761007"/>
                  </a:ext>
                </a:extLst>
              </a:tr>
              <a:tr h="175903">
                <a:tc>
                  <a:txBody>
                    <a:bodyPr/>
                    <a:lstStyle/>
                    <a:p>
                      <a:r>
                        <a:rPr lang="en-GB" sz="1100" b="0" i="0">
                          <a:solidFill>
                            <a:schemeClr val="tx1"/>
                          </a:solidFill>
                          <a:latin typeface="Arial" panose="020B0604020202020204" pitchFamily="34" charset="0"/>
                        </a:rPr>
                        <a:t>OS HR (95% CI)</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100" b="0" i="0">
                          <a:solidFill>
                            <a:schemeClr val="tx1"/>
                          </a:solidFill>
                          <a:latin typeface="Arial" panose="020B0604020202020204" pitchFamily="34" charset="0"/>
                        </a:rPr>
                        <a:t>0.68 (0.49, 0.96)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br>
                        <a:rPr lang="en-GB" sz="1000">
                          <a:solidFill>
                            <a:schemeClr val="tx1"/>
                          </a:solidFill>
                        </a:rPr>
                      </a:br>
                      <a:r>
                        <a:rPr lang="en-GB" sz="1000">
                          <a:solidFill>
                            <a:schemeClr val="tx1"/>
                          </a:solidFill>
                        </a:rPr>
                        <a:t>11/24</a:t>
                      </a:r>
                      <a:br>
                        <a:rPr lang="en-GB" sz="1000">
                          <a:solidFill>
                            <a:schemeClr val="tx1"/>
                          </a:solidFill>
                        </a:rPr>
                      </a:br>
                      <a:r>
                        <a:rPr lang="en-GB" sz="1000">
                          <a:solidFill>
                            <a:schemeClr val="tx1"/>
                          </a:solidFill>
                        </a:rPr>
                        <a:t>17/20</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gridSpan="2">
                  <a:txBody>
                    <a:bodyPr/>
                    <a:lstStyle/>
                    <a:p>
                      <a:pPr algn="ctr"/>
                      <a:r>
                        <a:rPr lang="en-GB" sz="1100" b="0" i="0">
                          <a:solidFill>
                            <a:schemeClr val="tx1"/>
                          </a:solidFill>
                          <a:latin typeface="Arial" panose="020B0604020202020204" pitchFamily="34" charset="0"/>
                        </a:rPr>
                        <a:t>0.65 (0.46, 0.90)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a:solidFill>
                          <a:schemeClr val="tx1"/>
                        </a:solidFil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gridSpan="2">
                  <a:txBody>
                    <a:bodyPr/>
                    <a:lstStyle/>
                    <a:p>
                      <a:pPr algn="ctr"/>
                      <a:r>
                        <a:rPr lang="en-GB" sz="1100" b="0" i="0">
                          <a:solidFill>
                            <a:schemeClr val="tx1"/>
                          </a:solidFill>
                          <a:latin typeface="Arial" panose="020B0604020202020204" pitchFamily="34" charset="0"/>
                        </a:rPr>
                        <a:t>0.55 (0.39, 0.76)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a:solidFill>
                          <a:schemeClr val="tx1"/>
                        </a:solidFill>
                      </a:endParaRPr>
                    </a:p>
                  </a:txBody>
                  <a:tcPr marL="0" marR="0" anchor="ctr">
                    <a:lnL w="12700" cap="flat" cmpd="sng" algn="ctr">
                      <a:solidFill>
                        <a:schemeClr val="accent1"/>
                      </a:solidFill>
                      <a:prstDash val="solid"/>
                      <a:round/>
                      <a:headEnd type="none" w="med" len="med"/>
                      <a:tailEnd type="none" w="med" len="med"/>
                    </a:lnL>
                    <a:lnR w="12700" cap="flat" cmpd="sng" algn="ctr">
                      <a:solidFill>
                        <a:srgbClr val="43658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711248895"/>
                  </a:ext>
                </a:extLst>
              </a:tr>
              <a:tr h="175903">
                <a:tc>
                  <a:txBody>
                    <a:bodyPr/>
                    <a:lstStyle/>
                    <a:p>
                      <a:pPr marL="0" indent="0"/>
                      <a:r>
                        <a:rPr lang="en-GB" sz="1100" b="0" i="0">
                          <a:solidFill>
                            <a:schemeClr val="tx1"/>
                          </a:solidFill>
                          <a:latin typeface="Arial" panose="020B0604020202020204" pitchFamily="34" charset="0"/>
                        </a:rPr>
                        <a:t>5-y OS rate,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a:solidFill>
                            <a:schemeClr val="tx1"/>
                          </a:solidFill>
                          <a:latin typeface="Arial" panose="020B0604020202020204" pitchFamily="34" charset="0"/>
                        </a:rPr>
                        <a:t>29.6</a:t>
                      </a:r>
                      <a:endParaRPr lang="en-GB" sz="1100" b="0" i="0">
                        <a:solidFill>
                          <a:schemeClr val="accent2"/>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a:solidFill>
                            <a:schemeClr val="tx1"/>
                          </a:solidFill>
                          <a:latin typeface="Arial" panose="020B0604020202020204" pitchFamily="34" charset="0"/>
                        </a:rPr>
                        <a:t>21.4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a:solidFill>
                            <a:schemeClr val="tx1"/>
                          </a:solidFill>
                          <a:latin typeface="Arial" panose="020B0604020202020204" pitchFamily="34" charset="0"/>
                        </a:rPr>
                        <a:t>19.8</a:t>
                      </a:r>
                      <a:endParaRPr lang="en-GB" sz="1100" b="0" i="0">
                        <a:solidFill>
                          <a:schemeClr val="accent2"/>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a:solidFill>
                            <a:schemeClr val="tx1"/>
                          </a:solidFill>
                          <a:latin typeface="Arial" panose="020B0604020202020204" pitchFamily="34" charset="0"/>
                        </a:rPr>
                        <a:t>7.7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a:solidFill>
                            <a:schemeClr val="tx1"/>
                          </a:solidFill>
                          <a:latin typeface="Arial" panose="020B0604020202020204" pitchFamily="34" charset="0"/>
                        </a:rPr>
                        <a:t>9.6</a:t>
                      </a:r>
                      <a:endParaRPr lang="en-GB" sz="1100" b="0" i="0">
                        <a:solidFill>
                          <a:schemeClr val="accent2"/>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a:solidFill>
                            <a:schemeClr val="tx1"/>
                          </a:solidFill>
                          <a:latin typeface="Arial" panose="020B0604020202020204" pitchFamily="34" charset="0"/>
                        </a:rPr>
                        <a:t>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8269889"/>
                  </a:ext>
                </a:extLst>
              </a:tr>
            </a:tbl>
          </a:graphicData>
        </a:graphic>
      </p:graphicFrame>
      <p:graphicFrame>
        <p:nvGraphicFramePr>
          <p:cNvPr id="525" name="Table 298">
            <a:extLst>
              <a:ext uri="{FF2B5EF4-FFF2-40B4-BE49-F238E27FC236}">
                <a16:creationId xmlns:a16="http://schemas.microsoft.com/office/drawing/2014/main" id="{6B75EF4F-DECC-7909-F26F-7D31589EB136}"/>
              </a:ext>
            </a:extLst>
          </p:cNvPr>
          <p:cNvGraphicFramePr>
            <a:graphicFrameLocks noGrp="1"/>
          </p:cNvGraphicFramePr>
          <p:nvPr>
            <p:extLst>
              <p:ext uri="{D42A27DB-BD31-4B8C-83A1-F6EECF244321}">
                <p14:modId xmlns:p14="http://schemas.microsoft.com/office/powerpoint/2010/main" val="2787985057"/>
              </p:ext>
            </p:extLst>
          </p:nvPr>
        </p:nvGraphicFramePr>
        <p:xfrm>
          <a:off x="2348977" y="1560692"/>
          <a:ext cx="4189484" cy="822960"/>
        </p:xfrm>
        <a:graphic>
          <a:graphicData uri="http://schemas.openxmlformats.org/drawingml/2006/table">
            <a:tbl>
              <a:tblPr firstRow="1" bandRow="1">
                <a:tableStyleId>{5C22544A-7EE6-4342-B048-85BDC9FD1C3A}</a:tableStyleId>
              </a:tblPr>
              <a:tblGrid>
                <a:gridCol w="1721491">
                  <a:extLst>
                    <a:ext uri="{9D8B030D-6E8A-4147-A177-3AD203B41FA5}">
                      <a16:colId xmlns:a16="http://schemas.microsoft.com/office/drawing/2014/main" val="527445645"/>
                    </a:ext>
                  </a:extLst>
                </a:gridCol>
                <a:gridCol w="1323729">
                  <a:extLst>
                    <a:ext uri="{9D8B030D-6E8A-4147-A177-3AD203B41FA5}">
                      <a16:colId xmlns:a16="http://schemas.microsoft.com/office/drawing/2014/main" val="2011125100"/>
                    </a:ext>
                  </a:extLst>
                </a:gridCol>
                <a:gridCol w="1144264">
                  <a:extLst>
                    <a:ext uri="{9D8B030D-6E8A-4147-A177-3AD203B41FA5}">
                      <a16:colId xmlns:a16="http://schemas.microsoft.com/office/drawing/2014/main" val="1164290598"/>
                    </a:ext>
                  </a:extLst>
                </a:gridCol>
              </a:tblGrid>
              <a:tr h="243840">
                <a:tc>
                  <a:txBody>
                    <a:bodyPr/>
                    <a:lstStyle/>
                    <a:p>
                      <a:endParaRPr lang="en-GB" sz="1100" b="0" i="0">
                        <a:solidFill>
                          <a:schemeClr val="tx1"/>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algn="ctr"/>
                      <a:r>
                        <a:rPr lang="en-GB" sz="1100" b="0" i="0" err="1">
                          <a:solidFill>
                            <a:schemeClr val="accent3"/>
                          </a:solidFill>
                          <a:latin typeface="Arial" panose="020B0604020202020204" pitchFamily="34" charset="0"/>
                        </a:rPr>
                        <a:t>Pembro</a:t>
                      </a:r>
                      <a:r>
                        <a:rPr lang="en-GB" sz="1100" b="0" i="0">
                          <a:solidFill>
                            <a:schemeClr val="accent3"/>
                          </a:solidFill>
                          <a:latin typeface="Arial" panose="020B0604020202020204" pitchFamily="34" charset="0"/>
                        </a:rPr>
                        <a:t> + chemo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algn="ctr"/>
                      <a:r>
                        <a:rPr lang="en-GB" sz="1100" b="0" i="0">
                          <a:solidFill>
                            <a:srgbClr val="6B6B6B"/>
                          </a:solidFill>
                          <a:latin typeface="Arial" panose="020B0604020202020204" pitchFamily="34" charset="0"/>
                        </a:rPr>
                        <a:t>Placebo + chemo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711248895"/>
                  </a:ext>
                </a:extLst>
              </a:tr>
              <a:tr h="162560">
                <a:tc>
                  <a:txBody>
                    <a:bodyPr/>
                    <a:lstStyle/>
                    <a:p>
                      <a:pPr marL="0" indent="0"/>
                      <a:r>
                        <a:rPr lang="en-GB" sz="1100" b="0" i="0">
                          <a:solidFill>
                            <a:schemeClr val="tx1"/>
                          </a:solidFill>
                          <a:latin typeface="Arial" panose="020B0604020202020204" pitchFamily="34" charset="0"/>
                        </a:rPr>
                        <a:t>Events, n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a:solidFill>
                            <a:schemeClr val="accent3"/>
                          </a:solidFill>
                          <a:latin typeface="Arial" panose="020B0604020202020204" pitchFamily="34" charset="0"/>
                        </a:rPr>
                        <a:t>329 (80.2)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algn="ctr"/>
                      <a:r>
                        <a:rPr lang="en-GB" sz="1100" b="0" i="0">
                          <a:solidFill>
                            <a:srgbClr val="6B6B6B"/>
                          </a:solidFill>
                          <a:latin typeface="Arial" panose="020B0604020202020204" pitchFamily="34" charset="0"/>
                        </a:rPr>
                        <a:t>183 (88.8)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072645332"/>
                  </a:ext>
                </a:extLst>
              </a:tr>
              <a:tr h="243840">
                <a:tc>
                  <a:txBody>
                    <a:bodyPr/>
                    <a:lstStyle/>
                    <a:p>
                      <a:pPr marL="0" indent="0"/>
                      <a:r>
                        <a:rPr lang="en-GB" sz="1100" b="0" i="0">
                          <a:solidFill>
                            <a:schemeClr val="tx1"/>
                          </a:solidFill>
                          <a:latin typeface="Arial" panose="020B0604020202020204" pitchFamily="34" charset="0"/>
                        </a:rPr>
                        <a:t>Median , months (95% CI)</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a:solidFill>
                            <a:schemeClr val="accent3"/>
                          </a:solidFill>
                          <a:latin typeface="Arial" panose="020B0604020202020204" pitchFamily="34" charset="0"/>
                        </a:rPr>
                        <a:t>22.0 (19.5, 24.5)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algn="ctr"/>
                      <a:r>
                        <a:rPr lang="en-GB" sz="1100" b="0" i="0">
                          <a:solidFill>
                            <a:srgbClr val="6B6B6B"/>
                          </a:solidFill>
                          <a:latin typeface="Arial" panose="020B0604020202020204" pitchFamily="34" charset="0"/>
                        </a:rPr>
                        <a:t>10.6 (8.7, 13.6)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2268269889"/>
                  </a:ext>
                </a:extLst>
              </a:tr>
              <a:tr h="162560">
                <a:tc>
                  <a:txBody>
                    <a:bodyPr/>
                    <a:lstStyle/>
                    <a:p>
                      <a:pPr marL="87313" indent="-87313"/>
                      <a:r>
                        <a:rPr lang="en-GB" sz="1100" b="0" i="0">
                          <a:solidFill>
                            <a:schemeClr val="tx1"/>
                          </a:solidFill>
                          <a:latin typeface="Arial" panose="020B0604020202020204" pitchFamily="34" charset="0"/>
                        </a:rPr>
                        <a:t>HR (95% CI)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a:solidFill>
                            <a:schemeClr val="tx1"/>
                          </a:solidFill>
                          <a:latin typeface="Arial" panose="020B0604020202020204" pitchFamily="34" charset="0"/>
                        </a:rPr>
                        <a:t>0.60 (0.50, 0.72)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en-GB" sz="1000">
                        <a:solidFill>
                          <a:schemeClr val="accent2"/>
                        </a:solidFill>
                      </a:endParaRPr>
                    </a:p>
                  </a:txBody>
                  <a:tcPr anchor="ctr">
                    <a:lnL w="952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617318501"/>
                  </a:ext>
                </a:extLst>
              </a:tr>
            </a:tbl>
          </a:graphicData>
        </a:graphic>
      </p:graphicFrame>
      <p:sp>
        <p:nvSpPr>
          <p:cNvPr id="2" name="Title 1">
            <a:extLst>
              <a:ext uri="{FF2B5EF4-FFF2-40B4-BE49-F238E27FC236}">
                <a16:creationId xmlns:a16="http://schemas.microsoft.com/office/drawing/2014/main" id="{59A1B79F-E902-C0CA-2AAA-D7E117FD1BB6}"/>
              </a:ext>
            </a:extLst>
          </p:cNvPr>
          <p:cNvSpPr>
            <a:spLocks noGrp="1"/>
          </p:cNvSpPr>
          <p:nvPr>
            <p:ph type="title"/>
          </p:nvPr>
        </p:nvSpPr>
        <p:spPr>
          <a:xfrm>
            <a:off x="838200" y="365125"/>
            <a:ext cx="10515600" cy="1325563"/>
          </a:xfrm>
        </p:spPr>
        <p:txBody>
          <a:bodyPr>
            <a:noAutofit/>
          </a:bodyPr>
          <a:lstStyle/>
          <a:p>
            <a:r>
              <a:rPr lang="en-GB"/>
              <a:t>IO+ Chemo: Cure in Metastatic? KEYNOTE-189: 5-year Efficacy Update in Non-</a:t>
            </a:r>
            <a:r>
              <a:rPr lang="en-GB" err="1"/>
              <a:t>Sq</a:t>
            </a:r>
            <a:r>
              <a:rPr lang="en-GB"/>
              <a:t> NSCLC</a:t>
            </a:r>
          </a:p>
        </p:txBody>
      </p:sp>
      <p:sp>
        <p:nvSpPr>
          <p:cNvPr id="14" name="TextBox 13">
            <a:extLst>
              <a:ext uri="{FF2B5EF4-FFF2-40B4-BE49-F238E27FC236}">
                <a16:creationId xmlns:a16="http://schemas.microsoft.com/office/drawing/2014/main" id="{05374F83-BB3D-032C-30F1-348BC0C65686}"/>
              </a:ext>
            </a:extLst>
          </p:cNvPr>
          <p:cNvSpPr txBox="1"/>
          <p:nvPr/>
        </p:nvSpPr>
        <p:spPr>
          <a:xfrm>
            <a:off x="783169" y="1697401"/>
            <a:ext cx="1531638" cy="276999"/>
          </a:xfrm>
          <a:prstGeom prst="rect">
            <a:avLst/>
          </a:prstGeom>
          <a:noFill/>
        </p:spPr>
        <p:txBody>
          <a:bodyPr wrap="none" rtlCol="0">
            <a:spAutoFit/>
          </a:bodyPr>
          <a:lstStyle/>
          <a:p>
            <a:pPr defTabSz="685783">
              <a:spcBef>
                <a:spcPts val="900"/>
              </a:spcBef>
              <a:buClr>
                <a:srgbClr val="A5B839"/>
              </a:buClr>
              <a:defRPr/>
            </a:pPr>
            <a:r>
              <a:rPr lang="en-GB" sz="1200">
                <a:solidFill>
                  <a:srgbClr val="223341"/>
                </a:solidFill>
                <a:latin typeface="Arial" panose="020B0604020202020204" pitchFamily="34" charset="0"/>
                <a:cs typeface="Arial" charset="0"/>
              </a:rPr>
              <a:t>OS (ITT population)</a:t>
            </a:r>
          </a:p>
        </p:txBody>
      </p:sp>
      <p:graphicFrame>
        <p:nvGraphicFramePr>
          <p:cNvPr id="351" name="Table 298">
            <a:extLst>
              <a:ext uri="{FF2B5EF4-FFF2-40B4-BE49-F238E27FC236}">
                <a16:creationId xmlns:a16="http://schemas.microsoft.com/office/drawing/2014/main" id="{FD4CE063-AA36-97E8-E8D9-8667D9B6F533}"/>
              </a:ext>
            </a:extLst>
          </p:cNvPr>
          <p:cNvGraphicFramePr>
            <a:graphicFrameLocks noGrp="1"/>
          </p:cNvGraphicFramePr>
          <p:nvPr>
            <p:extLst>
              <p:ext uri="{D42A27DB-BD31-4B8C-83A1-F6EECF244321}">
                <p14:modId xmlns:p14="http://schemas.microsoft.com/office/powerpoint/2010/main" val="1516073029"/>
              </p:ext>
            </p:extLst>
          </p:nvPr>
        </p:nvGraphicFramePr>
        <p:xfrm>
          <a:off x="6216303" y="3774523"/>
          <a:ext cx="4661247" cy="932273"/>
        </p:xfrm>
        <a:graphic>
          <a:graphicData uri="http://schemas.openxmlformats.org/drawingml/2006/table">
            <a:tbl>
              <a:tblPr firstRow="1" bandRow="1">
                <a:tableStyleId>{5C22544A-7EE6-4342-B048-85BDC9FD1C3A}</a:tableStyleId>
              </a:tblPr>
              <a:tblGrid>
                <a:gridCol w="675591">
                  <a:extLst>
                    <a:ext uri="{9D8B030D-6E8A-4147-A177-3AD203B41FA5}">
                      <a16:colId xmlns:a16="http://schemas.microsoft.com/office/drawing/2014/main" val="527445645"/>
                    </a:ext>
                  </a:extLst>
                </a:gridCol>
                <a:gridCol w="767816">
                  <a:extLst>
                    <a:ext uri="{9D8B030D-6E8A-4147-A177-3AD203B41FA5}">
                      <a16:colId xmlns:a16="http://schemas.microsoft.com/office/drawing/2014/main" val="2011125100"/>
                    </a:ext>
                  </a:extLst>
                </a:gridCol>
                <a:gridCol w="701737">
                  <a:extLst>
                    <a:ext uri="{9D8B030D-6E8A-4147-A177-3AD203B41FA5}">
                      <a16:colId xmlns:a16="http://schemas.microsoft.com/office/drawing/2014/main" val="309683763"/>
                    </a:ext>
                  </a:extLst>
                </a:gridCol>
                <a:gridCol w="725574">
                  <a:extLst>
                    <a:ext uri="{9D8B030D-6E8A-4147-A177-3AD203B41FA5}">
                      <a16:colId xmlns:a16="http://schemas.microsoft.com/office/drawing/2014/main" val="1164290598"/>
                    </a:ext>
                  </a:extLst>
                </a:gridCol>
                <a:gridCol w="632458">
                  <a:extLst>
                    <a:ext uri="{9D8B030D-6E8A-4147-A177-3AD203B41FA5}">
                      <a16:colId xmlns:a16="http://schemas.microsoft.com/office/drawing/2014/main" val="3652510341"/>
                    </a:ext>
                  </a:extLst>
                </a:gridCol>
                <a:gridCol w="544400">
                  <a:extLst>
                    <a:ext uri="{9D8B030D-6E8A-4147-A177-3AD203B41FA5}">
                      <a16:colId xmlns:a16="http://schemas.microsoft.com/office/drawing/2014/main" val="2980413483"/>
                    </a:ext>
                  </a:extLst>
                </a:gridCol>
                <a:gridCol w="613671">
                  <a:extLst>
                    <a:ext uri="{9D8B030D-6E8A-4147-A177-3AD203B41FA5}">
                      <a16:colId xmlns:a16="http://schemas.microsoft.com/office/drawing/2014/main" val="2382282761"/>
                    </a:ext>
                  </a:extLst>
                </a:gridCol>
              </a:tblGrid>
              <a:tr h="0">
                <a:tc>
                  <a:txBody>
                    <a:bodyPr/>
                    <a:lstStyle/>
                    <a:p>
                      <a:pPr algn="ctr"/>
                      <a:endParaRPr lang="en-GB" sz="700" b="0" i="0">
                        <a:solidFill>
                          <a:schemeClr val="bg1"/>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700" b="0" i="0">
                          <a:solidFill>
                            <a:schemeClr val="tx1"/>
                          </a:solidFill>
                          <a:latin typeface="Arial" panose="020B0604020202020204" pitchFamily="34" charset="0"/>
                        </a:rPr>
                        <a:t>PD-L1 TPS ≥50%</a:t>
                      </a:r>
                    </a:p>
                  </a:txBody>
                  <a:tcPr marL="87658" marR="87658" marT="43829" marB="438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r>
                        <a:rPr lang="en-GB" sz="1050">
                          <a:solidFill>
                            <a:schemeClr val="bg1"/>
                          </a:solidFill>
                        </a:rPr>
                        <a:t>Arm C</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gridSpan="2">
                  <a:txBody>
                    <a:bodyPr/>
                    <a:lstStyle/>
                    <a:p>
                      <a:pPr algn="ctr"/>
                      <a:r>
                        <a:rPr lang="en-GB" sz="700" b="0" i="0">
                          <a:solidFill>
                            <a:schemeClr val="tx1"/>
                          </a:solidFill>
                          <a:latin typeface="Arial" panose="020B0604020202020204" pitchFamily="34" charset="0"/>
                        </a:rPr>
                        <a:t>PD-L1 TPS 1% - 49%</a:t>
                      </a:r>
                    </a:p>
                  </a:txBody>
                  <a:tcPr marL="87658" marR="87658" marT="43829" marB="438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r>
                        <a:rPr lang="en-GB" sz="1050">
                          <a:solidFill>
                            <a:schemeClr val="bg1"/>
                          </a:solidFill>
                        </a:rPr>
                        <a:t>HR &amp; CI</a:t>
                      </a:r>
                      <a:br>
                        <a:rPr lang="en-GB" sz="1050">
                          <a:solidFill>
                            <a:schemeClr val="bg1"/>
                          </a:solidFill>
                        </a:rPr>
                      </a:br>
                      <a:r>
                        <a:rPr lang="en-GB" sz="1050">
                          <a:solidFill>
                            <a:schemeClr val="bg1"/>
                          </a:solidFill>
                        </a:rPr>
                        <a:t>(Arm B : Arm C</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gridSpan="2">
                  <a:txBody>
                    <a:bodyPr/>
                    <a:lstStyle/>
                    <a:p>
                      <a:pPr algn="ctr"/>
                      <a:r>
                        <a:rPr lang="en-GB" sz="700" b="0" i="0">
                          <a:solidFill>
                            <a:schemeClr val="tx1"/>
                          </a:solidFill>
                          <a:latin typeface="Arial" panose="020B0604020202020204" pitchFamily="34" charset="0"/>
                        </a:rPr>
                        <a:t>PD-L1 TPS &lt;1%</a:t>
                      </a:r>
                    </a:p>
                  </a:txBody>
                  <a:tcPr marL="0" marR="0" marT="43829" marB="438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50">
                        <a:solidFill>
                          <a:schemeClr val="bg1"/>
                        </a:solidFill>
                      </a:endParaRPr>
                    </a:p>
                  </a:txBody>
                  <a:tcPr marL="0" marR="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506928291"/>
                  </a:ext>
                </a:extLst>
              </a:tr>
              <a:tr h="306802">
                <a:tc>
                  <a:txBody>
                    <a:bodyPr/>
                    <a:lstStyle/>
                    <a:p>
                      <a:pPr algn="ctr"/>
                      <a:endParaRPr lang="en-GB" sz="700" b="0" i="0">
                        <a:solidFill>
                          <a:schemeClr val="bg1"/>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700" b="0" i="0" err="1">
                          <a:solidFill>
                            <a:schemeClr val="accent3"/>
                          </a:solidFill>
                          <a:latin typeface="Arial" panose="020B0604020202020204" pitchFamily="34" charset="0"/>
                        </a:rPr>
                        <a:t>Pembro</a:t>
                      </a:r>
                      <a:r>
                        <a:rPr lang="en-GB" sz="700" b="0" i="0">
                          <a:solidFill>
                            <a:schemeClr val="accent3"/>
                          </a:solidFill>
                          <a:latin typeface="Arial" panose="020B0604020202020204" pitchFamily="34" charset="0"/>
                        </a:rPr>
                        <a:t> + </a:t>
                      </a:r>
                      <a:br>
                        <a:rPr lang="en-GB" sz="700" b="0" i="0">
                          <a:solidFill>
                            <a:schemeClr val="accent3"/>
                          </a:solidFill>
                          <a:latin typeface="Arial" panose="020B0604020202020204" pitchFamily="34" charset="0"/>
                        </a:rPr>
                      </a:br>
                      <a:r>
                        <a:rPr lang="en-GB" sz="700" b="0" i="0">
                          <a:solidFill>
                            <a:schemeClr val="accent3"/>
                          </a:solidFill>
                          <a:latin typeface="Arial" panose="020B0604020202020204" pitchFamily="34" charset="0"/>
                        </a:rPr>
                        <a:t>chemo </a:t>
                      </a:r>
                      <a:br>
                        <a:rPr lang="en-GB" sz="700" b="0" i="0">
                          <a:solidFill>
                            <a:schemeClr val="accent3"/>
                          </a:solidFill>
                          <a:latin typeface="Arial" panose="020B0604020202020204" pitchFamily="34" charset="0"/>
                        </a:rPr>
                      </a:br>
                      <a:r>
                        <a:rPr lang="en-GB" sz="700" b="0" i="0">
                          <a:solidFill>
                            <a:schemeClr val="accent3"/>
                          </a:solidFill>
                          <a:latin typeface="Arial" panose="020B0604020202020204" pitchFamily="34" charset="0"/>
                        </a:rPr>
                        <a:t>(n=132)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700" b="0" i="0" kern="1200">
                          <a:solidFill>
                            <a:schemeClr val="bg1">
                              <a:lumMod val="50000"/>
                            </a:schemeClr>
                          </a:solidFill>
                          <a:latin typeface="Arial" panose="020B0604020202020204" pitchFamily="34" charset="0"/>
                          <a:ea typeface="+mn-ea"/>
                          <a:cs typeface="+mn-cs"/>
                        </a:rPr>
                        <a:t>Placebo + </a:t>
                      </a:r>
                      <a:br>
                        <a:rPr lang="en-GB" sz="700" b="0" i="0" kern="1200">
                          <a:solidFill>
                            <a:schemeClr val="bg1">
                              <a:lumMod val="50000"/>
                            </a:schemeClr>
                          </a:solidFill>
                          <a:latin typeface="Arial" panose="020B0604020202020204" pitchFamily="34" charset="0"/>
                          <a:ea typeface="+mn-ea"/>
                          <a:cs typeface="+mn-cs"/>
                        </a:rPr>
                      </a:br>
                      <a:r>
                        <a:rPr lang="en-GB" sz="700" b="0" i="0" kern="1200">
                          <a:solidFill>
                            <a:schemeClr val="bg1">
                              <a:lumMod val="50000"/>
                            </a:schemeClr>
                          </a:solidFill>
                          <a:latin typeface="Arial" panose="020B0604020202020204" pitchFamily="34" charset="0"/>
                          <a:ea typeface="+mn-ea"/>
                          <a:cs typeface="+mn-cs"/>
                        </a:rPr>
                        <a:t>chemo </a:t>
                      </a:r>
                      <a:br>
                        <a:rPr lang="en-GB" sz="700" b="0" i="0" kern="1200">
                          <a:solidFill>
                            <a:schemeClr val="bg1">
                              <a:lumMod val="50000"/>
                            </a:schemeClr>
                          </a:solidFill>
                          <a:latin typeface="Arial" panose="020B0604020202020204" pitchFamily="34" charset="0"/>
                          <a:ea typeface="+mn-ea"/>
                          <a:cs typeface="+mn-cs"/>
                        </a:rPr>
                      </a:br>
                      <a:r>
                        <a:rPr lang="en-GB" sz="700" b="0" i="0" kern="1200">
                          <a:solidFill>
                            <a:schemeClr val="bg1">
                              <a:lumMod val="50000"/>
                            </a:schemeClr>
                          </a:solidFill>
                          <a:latin typeface="Arial" panose="020B0604020202020204" pitchFamily="34" charset="0"/>
                          <a:ea typeface="+mn-ea"/>
                          <a:cs typeface="+mn-cs"/>
                        </a:rPr>
                        <a:t>(n=70)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700" b="0" i="0" err="1">
                          <a:solidFill>
                            <a:schemeClr val="accent3"/>
                          </a:solidFill>
                          <a:latin typeface="Arial" panose="020B0604020202020204" pitchFamily="34" charset="0"/>
                        </a:rPr>
                        <a:t>Pembro</a:t>
                      </a:r>
                      <a:r>
                        <a:rPr lang="en-GB" sz="700" b="0" i="0">
                          <a:solidFill>
                            <a:schemeClr val="accent3"/>
                          </a:solidFill>
                          <a:latin typeface="Arial" panose="020B0604020202020204" pitchFamily="34" charset="0"/>
                        </a:rPr>
                        <a:t> + </a:t>
                      </a:r>
                      <a:br>
                        <a:rPr lang="en-GB" sz="700" b="0" i="0">
                          <a:solidFill>
                            <a:schemeClr val="accent3"/>
                          </a:solidFill>
                          <a:latin typeface="Arial" panose="020B0604020202020204" pitchFamily="34" charset="0"/>
                        </a:rPr>
                      </a:br>
                      <a:r>
                        <a:rPr lang="en-GB" sz="700" b="0" i="0">
                          <a:solidFill>
                            <a:schemeClr val="accent3"/>
                          </a:solidFill>
                          <a:latin typeface="Arial" panose="020B0604020202020204" pitchFamily="34" charset="0"/>
                        </a:rPr>
                        <a:t>chemo </a:t>
                      </a:r>
                      <a:br>
                        <a:rPr lang="en-GB" sz="700" b="0" i="0">
                          <a:solidFill>
                            <a:schemeClr val="accent3"/>
                          </a:solidFill>
                          <a:latin typeface="Arial" panose="020B0604020202020204" pitchFamily="34" charset="0"/>
                        </a:rPr>
                      </a:br>
                      <a:r>
                        <a:rPr lang="en-GB" sz="700" b="0" i="0">
                          <a:solidFill>
                            <a:schemeClr val="accent3"/>
                          </a:solidFill>
                          <a:latin typeface="Arial" panose="020B0604020202020204" pitchFamily="34" charset="0"/>
                        </a:rPr>
                        <a:t>(n=128)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700" b="0" i="0" kern="1200">
                          <a:solidFill>
                            <a:schemeClr val="bg1">
                              <a:lumMod val="50000"/>
                            </a:schemeClr>
                          </a:solidFill>
                          <a:latin typeface="Arial" panose="020B0604020202020204" pitchFamily="34" charset="0"/>
                          <a:ea typeface="+mn-ea"/>
                          <a:cs typeface="+mn-cs"/>
                        </a:rPr>
                        <a:t>Placebo + chemo </a:t>
                      </a:r>
                      <a:br>
                        <a:rPr lang="en-GB" sz="700" b="0" i="0" kern="1200">
                          <a:solidFill>
                            <a:schemeClr val="bg1">
                              <a:lumMod val="50000"/>
                            </a:schemeClr>
                          </a:solidFill>
                          <a:latin typeface="Arial" panose="020B0604020202020204" pitchFamily="34" charset="0"/>
                          <a:ea typeface="+mn-ea"/>
                          <a:cs typeface="+mn-cs"/>
                        </a:rPr>
                      </a:br>
                      <a:r>
                        <a:rPr lang="en-GB" sz="700" b="0" i="0" kern="1200">
                          <a:solidFill>
                            <a:schemeClr val="bg1">
                              <a:lumMod val="50000"/>
                            </a:schemeClr>
                          </a:solidFill>
                          <a:latin typeface="Arial" panose="020B0604020202020204" pitchFamily="34" charset="0"/>
                          <a:ea typeface="+mn-ea"/>
                          <a:cs typeface="+mn-cs"/>
                        </a:rPr>
                        <a:t>(n=58)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700" b="0" i="0" err="1">
                          <a:solidFill>
                            <a:schemeClr val="accent3"/>
                          </a:solidFill>
                          <a:latin typeface="Arial" panose="020B0604020202020204" pitchFamily="34" charset="0"/>
                        </a:rPr>
                        <a:t>Pembro</a:t>
                      </a:r>
                      <a:r>
                        <a:rPr lang="en-GB" sz="700" b="0" i="0">
                          <a:solidFill>
                            <a:schemeClr val="accent3"/>
                          </a:solidFill>
                          <a:latin typeface="Arial" panose="020B0604020202020204" pitchFamily="34" charset="0"/>
                        </a:rPr>
                        <a:t> + chemo </a:t>
                      </a:r>
                      <a:br>
                        <a:rPr lang="en-GB" sz="700" b="0" i="0">
                          <a:solidFill>
                            <a:schemeClr val="accent3"/>
                          </a:solidFill>
                          <a:latin typeface="Arial" panose="020B0604020202020204" pitchFamily="34" charset="0"/>
                        </a:rPr>
                      </a:br>
                      <a:r>
                        <a:rPr lang="en-GB" sz="700" b="0" i="0">
                          <a:solidFill>
                            <a:schemeClr val="accent3"/>
                          </a:solidFill>
                          <a:latin typeface="Arial" panose="020B0604020202020204" pitchFamily="34" charset="0"/>
                        </a:rPr>
                        <a:t>(n=127)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700" b="0" i="0" kern="1200">
                          <a:solidFill>
                            <a:schemeClr val="bg1">
                              <a:lumMod val="50000"/>
                            </a:schemeClr>
                          </a:solidFill>
                          <a:latin typeface="Arial" panose="020B0604020202020204" pitchFamily="34" charset="0"/>
                          <a:ea typeface="+mn-ea"/>
                          <a:cs typeface="+mn-cs"/>
                        </a:rPr>
                        <a:t>Placebo + chemo </a:t>
                      </a:r>
                      <a:br>
                        <a:rPr lang="en-GB" sz="700" b="0" i="0" kern="1200">
                          <a:solidFill>
                            <a:schemeClr val="bg1">
                              <a:lumMod val="50000"/>
                            </a:schemeClr>
                          </a:solidFill>
                          <a:latin typeface="Arial" panose="020B0604020202020204" pitchFamily="34" charset="0"/>
                          <a:ea typeface="+mn-ea"/>
                          <a:cs typeface="+mn-cs"/>
                        </a:rPr>
                      </a:br>
                      <a:r>
                        <a:rPr lang="en-GB" sz="700" b="0" i="0" kern="1200">
                          <a:solidFill>
                            <a:schemeClr val="bg1">
                              <a:lumMod val="50000"/>
                            </a:schemeClr>
                          </a:solidFill>
                          <a:latin typeface="Arial" panose="020B0604020202020204" pitchFamily="34" charset="0"/>
                          <a:ea typeface="+mn-ea"/>
                          <a:cs typeface="+mn-cs"/>
                        </a:rPr>
                        <a:t>(n=63)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0761007"/>
                  </a:ext>
                </a:extLst>
              </a:tr>
              <a:tr h="204535">
                <a:tc>
                  <a:txBody>
                    <a:bodyPr/>
                    <a:lstStyle/>
                    <a:p>
                      <a:pPr algn="r"/>
                      <a:r>
                        <a:rPr lang="en-GB" sz="700" b="0" i="0">
                          <a:solidFill>
                            <a:schemeClr val="tx1"/>
                          </a:solidFill>
                          <a:latin typeface="Arial" panose="020B0604020202020204" pitchFamily="34" charset="0"/>
                        </a:rPr>
                        <a:t>PFS HR (95% CI)</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GB" sz="700" b="0" i="0">
                          <a:solidFill>
                            <a:schemeClr val="tx1"/>
                          </a:solidFill>
                          <a:latin typeface="Arial" panose="020B0604020202020204" pitchFamily="34" charset="0"/>
                        </a:rPr>
                        <a:t>0.35 (0.25, 0.49)</a:t>
                      </a:r>
                    </a:p>
                  </a:txBody>
                  <a:tcPr marL="87658" marR="87658" marT="43829" marB="438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br>
                        <a:rPr lang="en-GB" sz="1000">
                          <a:solidFill>
                            <a:schemeClr val="tx1"/>
                          </a:solidFill>
                        </a:rPr>
                      </a:br>
                      <a:r>
                        <a:rPr lang="en-GB" sz="1000">
                          <a:solidFill>
                            <a:schemeClr val="tx1"/>
                          </a:solidFill>
                        </a:rPr>
                        <a:t>11/24</a:t>
                      </a:r>
                      <a:br>
                        <a:rPr lang="en-GB" sz="1000">
                          <a:solidFill>
                            <a:schemeClr val="tx1"/>
                          </a:solidFill>
                        </a:rPr>
                      </a:br>
                      <a:r>
                        <a:rPr lang="en-GB" sz="1000">
                          <a:solidFill>
                            <a:schemeClr val="tx1"/>
                          </a:solidFill>
                        </a:rPr>
                        <a:t>17/20</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gridSpan="2">
                  <a:txBody>
                    <a:bodyPr/>
                    <a:lstStyle/>
                    <a:p>
                      <a:pPr algn="ctr"/>
                      <a:r>
                        <a:rPr lang="en-GB" sz="700" b="0" i="0">
                          <a:solidFill>
                            <a:schemeClr val="tx1"/>
                          </a:solidFill>
                          <a:latin typeface="Arial" panose="020B0604020202020204" pitchFamily="34" charset="0"/>
                        </a:rPr>
                        <a:t>0.57 (0.41, 0.80)</a:t>
                      </a:r>
                    </a:p>
                  </a:txBody>
                  <a:tcPr marL="87658" marR="87658" marT="43829" marB="438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1000">
                        <a:solidFill>
                          <a:schemeClr val="tx1"/>
                        </a:solidFil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gridSpan="2">
                  <a:txBody>
                    <a:bodyPr/>
                    <a:lstStyle/>
                    <a:p>
                      <a:pPr algn="ctr"/>
                      <a:r>
                        <a:rPr lang="en-GB" sz="700" b="0" i="0">
                          <a:solidFill>
                            <a:schemeClr val="tx1"/>
                          </a:solidFill>
                          <a:latin typeface="Arial" panose="020B0604020202020204" pitchFamily="34" charset="0"/>
                        </a:rPr>
                        <a:t>0.67 (0.49, 0.92)</a:t>
                      </a:r>
                    </a:p>
                  </a:txBody>
                  <a:tcPr marL="0" marR="0" marT="43829" marB="438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1000">
                        <a:solidFill>
                          <a:schemeClr val="tx1"/>
                        </a:solidFill>
                      </a:endParaRPr>
                    </a:p>
                  </a:txBody>
                  <a:tcPr marL="0" marR="0" anchor="ctr">
                    <a:lnL w="12700" cap="flat" cmpd="sng" algn="ctr">
                      <a:solidFill>
                        <a:schemeClr val="accent1"/>
                      </a:solidFill>
                      <a:prstDash val="solid"/>
                      <a:round/>
                      <a:headEnd type="none" w="med" len="med"/>
                      <a:tailEnd type="none" w="med" len="med"/>
                    </a:lnL>
                    <a:lnR w="12700" cap="flat" cmpd="sng" algn="ctr">
                      <a:solidFill>
                        <a:srgbClr val="43658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711248895"/>
                  </a:ext>
                </a:extLst>
              </a:tr>
              <a:tr h="204535">
                <a:tc>
                  <a:txBody>
                    <a:bodyPr/>
                    <a:lstStyle/>
                    <a:p>
                      <a:pPr marL="0" indent="0" algn="r"/>
                      <a:r>
                        <a:rPr lang="en-GB" sz="700" b="0" i="0">
                          <a:solidFill>
                            <a:schemeClr val="tx1"/>
                          </a:solidFill>
                          <a:latin typeface="Arial" panose="020B0604020202020204" pitchFamily="34" charset="0"/>
                        </a:rPr>
                        <a:t>5-y PFS </a:t>
                      </a:r>
                      <a:r>
                        <a:rPr lang="en-GB" sz="700" b="0" i="0" err="1">
                          <a:solidFill>
                            <a:schemeClr val="tx1"/>
                          </a:solidFill>
                          <a:latin typeface="Arial" panose="020B0604020202020204" pitchFamily="34" charset="0"/>
                        </a:rPr>
                        <a:t>rate</a:t>
                      </a:r>
                      <a:r>
                        <a:rPr lang="en-GB" sz="700" b="0" i="0" baseline="30000" err="1">
                          <a:solidFill>
                            <a:schemeClr val="tx1"/>
                          </a:solidFill>
                          <a:latin typeface="Arial" panose="020B0604020202020204" pitchFamily="34" charset="0"/>
                        </a:rPr>
                        <a:t>b</a:t>
                      </a:r>
                      <a:r>
                        <a:rPr lang="en-GB" sz="700" b="0" i="0">
                          <a:solidFill>
                            <a:schemeClr val="tx1"/>
                          </a:solidFill>
                          <a:latin typeface="Arial" panose="020B0604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700" b="0" i="0">
                          <a:solidFill>
                            <a:schemeClr val="tx1"/>
                          </a:solidFill>
                          <a:latin typeface="Arial" panose="020B0604020202020204" pitchFamily="34" charset="0"/>
                        </a:rPr>
                        <a:t>12.8</a:t>
                      </a:r>
                      <a:endParaRPr lang="en-GB" sz="700" b="0" i="0">
                        <a:solidFill>
                          <a:schemeClr val="accent2"/>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700" b="0" i="0">
                          <a:solidFill>
                            <a:schemeClr val="tx1"/>
                          </a:solidFill>
                          <a:latin typeface="Arial" panose="020B0604020202020204" pitchFamily="34" charset="0"/>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700" b="0" i="0">
                          <a:solidFill>
                            <a:schemeClr val="tx1"/>
                          </a:solidFill>
                          <a:latin typeface="Arial" panose="020B0604020202020204" pitchFamily="34" charset="0"/>
                        </a:rPr>
                        <a:t>6.5</a:t>
                      </a:r>
                      <a:endParaRPr lang="en-GB" sz="700" b="0" i="0">
                        <a:solidFill>
                          <a:schemeClr val="accent2"/>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700" b="0" i="0">
                          <a:solidFill>
                            <a:schemeClr val="tx1"/>
                          </a:solidFill>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700" b="0" i="0">
                          <a:solidFill>
                            <a:schemeClr val="tx1"/>
                          </a:solidFill>
                          <a:latin typeface="Arial" panose="020B0604020202020204" pitchFamily="34" charset="0"/>
                        </a:rPr>
                        <a:t>2.4</a:t>
                      </a:r>
                      <a:endParaRPr lang="en-GB" sz="700" b="0" i="0">
                        <a:solidFill>
                          <a:schemeClr val="accent2"/>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700" b="0" i="0">
                          <a:solidFill>
                            <a:schemeClr val="tx1"/>
                          </a:solidFill>
                          <a:latin typeface="Arial" panose="020B0604020202020204" pitchFamily="34" charset="0"/>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68269889"/>
                  </a:ext>
                </a:extLst>
              </a:tr>
            </a:tbl>
          </a:graphicData>
        </a:graphic>
      </p:graphicFrame>
      <p:graphicFrame>
        <p:nvGraphicFramePr>
          <p:cNvPr id="524" name="Table 298">
            <a:extLst>
              <a:ext uri="{FF2B5EF4-FFF2-40B4-BE49-F238E27FC236}">
                <a16:creationId xmlns:a16="http://schemas.microsoft.com/office/drawing/2014/main" id="{1CD22325-B48E-1F54-C5E8-DE189363567C}"/>
              </a:ext>
            </a:extLst>
          </p:cNvPr>
          <p:cNvGraphicFramePr>
            <a:graphicFrameLocks noGrp="1"/>
          </p:cNvGraphicFramePr>
          <p:nvPr>
            <p:extLst>
              <p:ext uri="{D42A27DB-BD31-4B8C-83A1-F6EECF244321}">
                <p14:modId xmlns:p14="http://schemas.microsoft.com/office/powerpoint/2010/main" val="2474268506"/>
              </p:ext>
            </p:extLst>
          </p:nvPr>
        </p:nvGraphicFramePr>
        <p:xfrm>
          <a:off x="8560136" y="1721602"/>
          <a:ext cx="2782925" cy="621033"/>
        </p:xfrm>
        <a:graphic>
          <a:graphicData uri="http://schemas.openxmlformats.org/drawingml/2006/table">
            <a:tbl>
              <a:tblPr firstRow="1" bandRow="1">
                <a:tableStyleId>{5C22544A-7EE6-4342-B048-85BDC9FD1C3A}</a:tableStyleId>
              </a:tblPr>
              <a:tblGrid>
                <a:gridCol w="1228091">
                  <a:extLst>
                    <a:ext uri="{9D8B030D-6E8A-4147-A177-3AD203B41FA5}">
                      <a16:colId xmlns:a16="http://schemas.microsoft.com/office/drawing/2014/main" val="527445645"/>
                    </a:ext>
                  </a:extLst>
                </a:gridCol>
                <a:gridCol w="790303">
                  <a:extLst>
                    <a:ext uri="{9D8B030D-6E8A-4147-A177-3AD203B41FA5}">
                      <a16:colId xmlns:a16="http://schemas.microsoft.com/office/drawing/2014/main" val="2011125100"/>
                    </a:ext>
                  </a:extLst>
                </a:gridCol>
                <a:gridCol w="764531">
                  <a:extLst>
                    <a:ext uri="{9D8B030D-6E8A-4147-A177-3AD203B41FA5}">
                      <a16:colId xmlns:a16="http://schemas.microsoft.com/office/drawing/2014/main" val="1164290598"/>
                    </a:ext>
                  </a:extLst>
                </a:gridCol>
              </a:tblGrid>
              <a:tr h="243840">
                <a:tc>
                  <a:txBody>
                    <a:bodyPr/>
                    <a:lstStyle/>
                    <a:p>
                      <a:endParaRPr lang="en-GB" sz="800" b="0" i="0">
                        <a:solidFill>
                          <a:schemeClr val="tx1"/>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algn="ctr"/>
                      <a:r>
                        <a:rPr lang="en-GB" sz="800" b="0" i="0" err="1">
                          <a:solidFill>
                            <a:schemeClr val="accent3"/>
                          </a:solidFill>
                          <a:latin typeface="Arial" panose="020B0604020202020204" pitchFamily="34" charset="0"/>
                        </a:rPr>
                        <a:t>Pembro</a:t>
                      </a:r>
                      <a:r>
                        <a:rPr lang="en-GB" sz="800" b="0" i="0">
                          <a:solidFill>
                            <a:schemeClr val="accent3"/>
                          </a:solidFill>
                          <a:latin typeface="Arial" panose="020B0604020202020204" pitchFamily="34" charset="0"/>
                        </a:rPr>
                        <a:t> + chemo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algn="ctr"/>
                      <a:r>
                        <a:rPr lang="en-GB" sz="800" b="0" i="0">
                          <a:solidFill>
                            <a:srgbClr val="6B6B6B"/>
                          </a:solidFill>
                          <a:latin typeface="Arial" panose="020B0604020202020204" pitchFamily="34" charset="0"/>
                        </a:rPr>
                        <a:t>Placebo + chemo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711248895"/>
                  </a:ext>
                </a:extLst>
              </a:tr>
              <a:tr h="125731">
                <a:tc>
                  <a:txBody>
                    <a:bodyPr/>
                    <a:lstStyle/>
                    <a:p>
                      <a:pPr marL="0" indent="0"/>
                      <a:r>
                        <a:rPr lang="en-GB" sz="800" b="0" i="0">
                          <a:solidFill>
                            <a:schemeClr val="tx2"/>
                          </a:solidFill>
                          <a:latin typeface="Arial" panose="020B0604020202020204" pitchFamily="34" charset="0"/>
                        </a:rPr>
                        <a:t>Events, n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i="0">
                          <a:solidFill>
                            <a:schemeClr val="accent3"/>
                          </a:solidFill>
                          <a:latin typeface="Arial" panose="020B0604020202020204" pitchFamily="34" charset="0"/>
                        </a:rPr>
                        <a:t>369 (90.0)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algn="ctr"/>
                      <a:r>
                        <a:rPr lang="en-GB" sz="800" b="0" i="0">
                          <a:solidFill>
                            <a:srgbClr val="6B6B6B"/>
                          </a:solidFill>
                          <a:latin typeface="Arial" panose="020B0604020202020204" pitchFamily="34" charset="0"/>
                        </a:rPr>
                        <a:t>201 (97.6)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072645332"/>
                  </a:ext>
                </a:extLst>
              </a:tr>
              <a:tr h="125731">
                <a:tc>
                  <a:txBody>
                    <a:bodyPr/>
                    <a:lstStyle/>
                    <a:p>
                      <a:pPr marL="0" indent="0"/>
                      <a:r>
                        <a:rPr lang="en-GB" sz="800" b="0" i="0">
                          <a:solidFill>
                            <a:schemeClr val="tx2"/>
                          </a:solidFill>
                          <a:latin typeface="Arial" panose="020B0604020202020204" pitchFamily="34" charset="0"/>
                        </a:rPr>
                        <a:t>Median , months (95% CI)</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i="0">
                          <a:solidFill>
                            <a:schemeClr val="accent3"/>
                          </a:solidFill>
                          <a:latin typeface="Arial" panose="020B0604020202020204" pitchFamily="34" charset="0"/>
                        </a:rPr>
                        <a:t>9.0 (8.1, 10.4)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algn="ctr"/>
                      <a:r>
                        <a:rPr lang="en-GB" sz="800" b="0" i="0">
                          <a:solidFill>
                            <a:srgbClr val="6B6B6B"/>
                          </a:solidFill>
                          <a:latin typeface="Arial" panose="020B0604020202020204" pitchFamily="34" charset="0"/>
                        </a:rPr>
                        <a:t>4.9 (4.7, 5.5)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2268269889"/>
                  </a:ext>
                </a:extLst>
              </a:tr>
              <a:tr h="125731">
                <a:tc>
                  <a:txBody>
                    <a:bodyPr/>
                    <a:lstStyle/>
                    <a:p>
                      <a:pPr marL="87313" indent="-87313"/>
                      <a:r>
                        <a:rPr lang="en-GB" sz="800" b="0" i="0">
                          <a:solidFill>
                            <a:schemeClr val="tx2"/>
                          </a:solidFill>
                          <a:latin typeface="Arial" panose="020B0604020202020204" pitchFamily="34" charset="0"/>
                        </a:rPr>
                        <a:t>HR (95% CI)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i="0">
                          <a:solidFill>
                            <a:schemeClr val="tx1"/>
                          </a:solidFill>
                          <a:latin typeface="Arial" panose="020B0604020202020204" pitchFamily="34" charset="0"/>
                        </a:rPr>
                        <a:t>0.50 (0.42, 0.60)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en-GB" sz="1000">
                        <a:solidFill>
                          <a:schemeClr val="accent2"/>
                        </a:solidFill>
                      </a:endParaRPr>
                    </a:p>
                  </a:txBody>
                  <a:tcPr anchor="ctr">
                    <a:lnL w="952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617318501"/>
                  </a:ext>
                </a:extLst>
              </a:tr>
            </a:tbl>
          </a:graphicData>
        </a:graphic>
      </p:graphicFrame>
      <p:sp>
        <p:nvSpPr>
          <p:cNvPr id="10" name="TextBox 9">
            <a:extLst>
              <a:ext uri="{FF2B5EF4-FFF2-40B4-BE49-F238E27FC236}">
                <a16:creationId xmlns:a16="http://schemas.microsoft.com/office/drawing/2014/main" id="{E66D6DC9-BC2A-A9AF-1AFF-6D86BA5B2F60}"/>
              </a:ext>
            </a:extLst>
          </p:cNvPr>
          <p:cNvSpPr txBox="1"/>
          <p:nvPr/>
        </p:nvSpPr>
        <p:spPr>
          <a:xfrm>
            <a:off x="7982621" y="1554515"/>
            <a:ext cx="1608582" cy="276999"/>
          </a:xfrm>
          <a:prstGeom prst="rect">
            <a:avLst/>
          </a:prstGeom>
          <a:noFill/>
        </p:spPr>
        <p:txBody>
          <a:bodyPr wrap="none" rtlCol="0">
            <a:spAutoFit/>
          </a:bodyPr>
          <a:lstStyle/>
          <a:p>
            <a:pPr defTabSz="685783">
              <a:spcBef>
                <a:spcPts val="900"/>
              </a:spcBef>
              <a:buClr>
                <a:srgbClr val="A5B839"/>
              </a:buClr>
              <a:defRPr/>
            </a:pPr>
            <a:r>
              <a:rPr lang="en-GB" sz="1200">
                <a:solidFill>
                  <a:srgbClr val="223341"/>
                </a:solidFill>
                <a:latin typeface="Arial" panose="020B0604020202020204" pitchFamily="34" charset="0"/>
                <a:cs typeface="Arial" charset="0"/>
              </a:rPr>
              <a:t>PFS (ITT population)</a:t>
            </a:r>
          </a:p>
        </p:txBody>
      </p:sp>
      <p:grpSp>
        <p:nvGrpSpPr>
          <p:cNvPr id="59" name="Group 58">
            <a:extLst>
              <a:ext uri="{FF2B5EF4-FFF2-40B4-BE49-F238E27FC236}">
                <a16:creationId xmlns:a16="http://schemas.microsoft.com/office/drawing/2014/main" id="{FCCE5B4B-6F25-9432-A4AE-94281E63583F}"/>
              </a:ext>
            </a:extLst>
          </p:cNvPr>
          <p:cNvGrpSpPr/>
          <p:nvPr/>
        </p:nvGrpSpPr>
        <p:grpSpPr>
          <a:xfrm>
            <a:off x="331331" y="2235341"/>
            <a:ext cx="5504285" cy="2264362"/>
            <a:chOff x="321853" y="1319940"/>
            <a:chExt cx="4811960" cy="1751193"/>
          </a:xfrm>
        </p:grpSpPr>
        <p:pic>
          <p:nvPicPr>
            <p:cNvPr id="60" name="Graphic 59">
              <a:extLst>
                <a:ext uri="{FF2B5EF4-FFF2-40B4-BE49-F238E27FC236}">
                  <a16:creationId xmlns:a16="http://schemas.microsoft.com/office/drawing/2014/main" id="{015FEF0F-600D-3094-C39A-EBE22E80A2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05487" y="1340722"/>
              <a:ext cx="3370423" cy="1072003"/>
            </a:xfrm>
            <a:prstGeom prst="rect">
              <a:avLst/>
            </a:prstGeom>
          </p:spPr>
        </p:pic>
        <p:pic>
          <p:nvPicPr>
            <p:cNvPr id="61" name="Graphic 60">
              <a:extLst>
                <a:ext uri="{FF2B5EF4-FFF2-40B4-BE49-F238E27FC236}">
                  <a16:creationId xmlns:a16="http://schemas.microsoft.com/office/drawing/2014/main" id="{721E5284-8AD8-2623-68A2-C1651B34DE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05486" y="1355029"/>
              <a:ext cx="3417347" cy="952455"/>
            </a:xfrm>
            <a:prstGeom prst="rect">
              <a:avLst/>
            </a:prstGeom>
          </p:spPr>
        </p:pic>
        <p:grpSp>
          <p:nvGrpSpPr>
            <p:cNvPr id="62" name="Group 61">
              <a:extLst>
                <a:ext uri="{FF2B5EF4-FFF2-40B4-BE49-F238E27FC236}">
                  <a16:creationId xmlns:a16="http://schemas.microsoft.com/office/drawing/2014/main" id="{D912C592-8B12-720B-1D63-2687CE93F41F}"/>
                </a:ext>
              </a:extLst>
            </p:cNvPr>
            <p:cNvGrpSpPr/>
            <p:nvPr/>
          </p:nvGrpSpPr>
          <p:grpSpPr>
            <a:xfrm>
              <a:off x="321853" y="2649610"/>
              <a:ext cx="4811960" cy="421523"/>
              <a:chOff x="213048" y="2836877"/>
              <a:chExt cx="4811960" cy="421523"/>
            </a:xfrm>
          </p:grpSpPr>
          <p:grpSp>
            <p:nvGrpSpPr>
              <p:cNvPr id="551" name="Group 550">
                <a:extLst>
                  <a:ext uri="{FF2B5EF4-FFF2-40B4-BE49-F238E27FC236}">
                    <a16:creationId xmlns:a16="http://schemas.microsoft.com/office/drawing/2014/main" id="{C2AE6498-E74E-8557-83E4-4139C738CFF5}"/>
                  </a:ext>
                </a:extLst>
              </p:cNvPr>
              <p:cNvGrpSpPr/>
              <p:nvPr/>
            </p:nvGrpSpPr>
            <p:grpSpPr>
              <a:xfrm>
                <a:off x="213048" y="3032871"/>
                <a:ext cx="4811960" cy="225529"/>
                <a:chOff x="375677" y="3617732"/>
                <a:chExt cx="4440172" cy="225529"/>
              </a:xfrm>
            </p:grpSpPr>
            <p:grpSp>
              <p:nvGrpSpPr>
                <p:cNvPr id="553" name="Group 552">
                  <a:extLst>
                    <a:ext uri="{FF2B5EF4-FFF2-40B4-BE49-F238E27FC236}">
                      <a16:creationId xmlns:a16="http://schemas.microsoft.com/office/drawing/2014/main" id="{BE963D2B-1631-E8B0-0678-008C2D9232D4}"/>
                    </a:ext>
                  </a:extLst>
                </p:cNvPr>
                <p:cNvGrpSpPr/>
                <p:nvPr/>
              </p:nvGrpSpPr>
              <p:grpSpPr>
                <a:xfrm>
                  <a:off x="1406215" y="3617732"/>
                  <a:ext cx="3409634" cy="80336"/>
                  <a:chOff x="1282671" y="3234827"/>
                  <a:chExt cx="3409634" cy="80336"/>
                </a:xfrm>
              </p:grpSpPr>
              <p:sp>
                <p:nvSpPr>
                  <p:cNvPr id="564" name="TextBox 563">
                    <a:extLst>
                      <a:ext uri="{FF2B5EF4-FFF2-40B4-BE49-F238E27FC236}">
                        <a16:creationId xmlns:a16="http://schemas.microsoft.com/office/drawing/2014/main" id="{EE8D6D0D-0ADC-3C38-7DB0-B9C4C1C91122}"/>
                      </a:ext>
                    </a:extLst>
                  </p:cNvPr>
                  <p:cNvSpPr txBox="1"/>
                  <p:nvPr/>
                </p:nvSpPr>
                <p:spPr>
                  <a:xfrm>
                    <a:off x="1282671" y="3234829"/>
                    <a:ext cx="322982"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410</a:t>
                    </a:r>
                  </a:p>
                </p:txBody>
              </p:sp>
              <p:sp>
                <p:nvSpPr>
                  <p:cNvPr id="565" name="TextBox 564">
                    <a:extLst>
                      <a:ext uri="{FF2B5EF4-FFF2-40B4-BE49-F238E27FC236}">
                        <a16:creationId xmlns:a16="http://schemas.microsoft.com/office/drawing/2014/main" id="{A92A32CB-7DB5-D583-DB50-FD462B24E26F}"/>
                      </a:ext>
                    </a:extLst>
                  </p:cNvPr>
                  <p:cNvSpPr txBox="1"/>
                  <p:nvPr/>
                </p:nvSpPr>
                <p:spPr>
                  <a:xfrm>
                    <a:off x="2398610" y="3234827"/>
                    <a:ext cx="194436"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184</a:t>
                    </a:r>
                  </a:p>
                </p:txBody>
              </p:sp>
              <p:sp>
                <p:nvSpPr>
                  <p:cNvPr id="566" name="TextBox 565">
                    <a:extLst>
                      <a:ext uri="{FF2B5EF4-FFF2-40B4-BE49-F238E27FC236}">
                        <a16:creationId xmlns:a16="http://schemas.microsoft.com/office/drawing/2014/main" id="{C7162391-BD15-F40C-3482-80BF7DC29E89}"/>
                      </a:ext>
                    </a:extLst>
                  </p:cNvPr>
                  <p:cNvSpPr txBox="1"/>
                  <p:nvPr/>
                </p:nvSpPr>
                <p:spPr>
                  <a:xfrm>
                    <a:off x="1834745" y="3234827"/>
                    <a:ext cx="266683"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283</a:t>
                    </a:r>
                  </a:p>
                </p:txBody>
              </p:sp>
              <p:sp>
                <p:nvSpPr>
                  <p:cNvPr id="567" name="TextBox 566">
                    <a:extLst>
                      <a:ext uri="{FF2B5EF4-FFF2-40B4-BE49-F238E27FC236}">
                        <a16:creationId xmlns:a16="http://schemas.microsoft.com/office/drawing/2014/main" id="{9A5D2910-B155-08A8-7964-C0EF7BCC0035}"/>
                      </a:ext>
                    </a:extLst>
                  </p:cNvPr>
                  <p:cNvSpPr txBox="1"/>
                  <p:nvPr/>
                </p:nvSpPr>
                <p:spPr>
                  <a:xfrm>
                    <a:off x="3445311" y="3234827"/>
                    <a:ext cx="196088"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95</a:t>
                    </a:r>
                  </a:p>
                </p:txBody>
              </p:sp>
              <p:sp>
                <p:nvSpPr>
                  <p:cNvPr id="568" name="TextBox 567">
                    <a:extLst>
                      <a:ext uri="{FF2B5EF4-FFF2-40B4-BE49-F238E27FC236}">
                        <a16:creationId xmlns:a16="http://schemas.microsoft.com/office/drawing/2014/main" id="{46E976BB-F734-8CC2-7C39-3C689243677B}"/>
                      </a:ext>
                    </a:extLst>
                  </p:cNvPr>
                  <p:cNvSpPr txBox="1"/>
                  <p:nvPr/>
                </p:nvSpPr>
                <p:spPr>
                  <a:xfrm>
                    <a:off x="2927672" y="3234827"/>
                    <a:ext cx="179252"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126</a:t>
                    </a:r>
                  </a:p>
                </p:txBody>
              </p:sp>
              <p:sp>
                <p:nvSpPr>
                  <p:cNvPr id="569" name="TextBox 568">
                    <a:extLst>
                      <a:ext uri="{FF2B5EF4-FFF2-40B4-BE49-F238E27FC236}">
                        <a16:creationId xmlns:a16="http://schemas.microsoft.com/office/drawing/2014/main" id="{464E6BF8-204D-DD40-D473-F952969E8864}"/>
                      </a:ext>
                    </a:extLst>
                  </p:cNvPr>
                  <p:cNvSpPr txBox="1"/>
                  <p:nvPr/>
                </p:nvSpPr>
                <p:spPr>
                  <a:xfrm>
                    <a:off x="3980010" y="3234828"/>
                    <a:ext cx="159936"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77</a:t>
                    </a:r>
                  </a:p>
                </p:txBody>
              </p:sp>
              <p:sp>
                <p:nvSpPr>
                  <p:cNvPr id="570" name="TextBox 569">
                    <a:extLst>
                      <a:ext uri="{FF2B5EF4-FFF2-40B4-BE49-F238E27FC236}">
                        <a16:creationId xmlns:a16="http://schemas.microsoft.com/office/drawing/2014/main" id="{02A0EECC-D515-4BDB-16EB-C3CCF8D979B4}"/>
                      </a:ext>
                    </a:extLst>
                  </p:cNvPr>
                  <p:cNvSpPr txBox="1"/>
                  <p:nvPr/>
                </p:nvSpPr>
                <p:spPr>
                  <a:xfrm>
                    <a:off x="4498283" y="3234828"/>
                    <a:ext cx="194022"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0</a:t>
                    </a:r>
                  </a:p>
                </p:txBody>
              </p:sp>
            </p:grpSp>
            <p:grpSp>
              <p:nvGrpSpPr>
                <p:cNvPr id="554" name="Group 553">
                  <a:extLst>
                    <a:ext uri="{FF2B5EF4-FFF2-40B4-BE49-F238E27FC236}">
                      <a16:creationId xmlns:a16="http://schemas.microsoft.com/office/drawing/2014/main" id="{8307E79C-F1F9-3FA0-647C-8F955A0EE43A}"/>
                    </a:ext>
                  </a:extLst>
                </p:cNvPr>
                <p:cNvGrpSpPr/>
                <p:nvPr/>
              </p:nvGrpSpPr>
              <p:grpSpPr>
                <a:xfrm>
                  <a:off x="1421389" y="3762927"/>
                  <a:ext cx="3390723" cy="80334"/>
                  <a:chOff x="1301582" y="3195356"/>
                  <a:chExt cx="3390723" cy="80334"/>
                </a:xfrm>
              </p:grpSpPr>
              <p:sp>
                <p:nvSpPr>
                  <p:cNvPr id="557" name="TextBox 556">
                    <a:extLst>
                      <a:ext uri="{FF2B5EF4-FFF2-40B4-BE49-F238E27FC236}">
                        <a16:creationId xmlns:a16="http://schemas.microsoft.com/office/drawing/2014/main" id="{88367C35-757D-B38F-0E6C-30CE10302FC8}"/>
                      </a:ext>
                    </a:extLst>
                  </p:cNvPr>
                  <p:cNvSpPr txBox="1"/>
                  <p:nvPr/>
                </p:nvSpPr>
                <p:spPr>
                  <a:xfrm>
                    <a:off x="1301582" y="3195356"/>
                    <a:ext cx="285159"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206</a:t>
                    </a:r>
                  </a:p>
                </p:txBody>
              </p:sp>
              <p:sp>
                <p:nvSpPr>
                  <p:cNvPr id="558" name="TextBox 557">
                    <a:extLst>
                      <a:ext uri="{FF2B5EF4-FFF2-40B4-BE49-F238E27FC236}">
                        <a16:creationId xmlns:a16="http://schemas.microsoft.com/office/drawing/2014/main" id="{23525877-B9EC-25C3-63A8-53F159CEC980}"/>
                      </a:ext>
                    </a:extLst>
                  </p:cNvPr>
                  <p:cNvSpPr txBox="1"/>
                  <p:nvPr/>
                </p:nvSpPr>
                <p:spPr>
                  <a:xfrm>
                    <a:off x="2398610" y="3195356"/>
                    <a:ext cx="194436"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55</a:t>
                    </a:r>
                  </a:p>
                </p:txBody>
              </p:sp>
              <p:sp>
                <p:nvSpPr>
                  <p:cNvPr id="559" name="TextBox 558">
                    <a:extLst>
                      <a:ext uri="{FF2B5EF4-FFF2-40B4-BE49-F238E27FC236}">
                        <a16:creationId xmlns:a16="http://schemas.microsoft.com/office/drawing/2014/main" id="{EFA84A44-333B-20A0-DBF2-7FA555851B21}"/>
                      </a:ext>
                    </a:extLst>
                  </p:cNvPr>
                  <p:cNvSpPr txBox="1"/>
                  <p:nvPr/>
                </p:nvSpPr>
                <p:spPr>
                  <a:xfrm>
                    <a:off x="1875754" y="3195356"/>
                    <a:ext cx="184662"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96</a:t>
                    </a:r>
                  </a:p>
                </p:txBody>
              </p:sp>
              <p:sp>
                <p:nvSpPr>
                  <p:cNvPr id="560" name="TextBox 559">
                    <a:extLst>
                      <a:ext uri="{FF2B5EF4-FFF2-40B4-BE49-F238E27FC236}">
                        <a16:creationId xmlns:a16="http://schemas.microsoft.com/office/drawing/2014/main" id="{97F27569-AD55-0480-D645-33C4FF3435A5}"/>
                      </a:ext>
                    </a:extLst>
                  </p:cNvPr>
                  <p:cNvSpPr txBox="1"/>
                  <p:nvPr/>
                </p:nvSpPr>
                <p:spPr>
                  <a:xfrm>
                    <a:off x="3445315" y="3195356"/>
                    <a:ext cx="196088"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27</a:t>
                    </a:r>
                  </a:p>
                </p:txBody>
              </p:sp>
              <p:sp>
                <p:nvSpPr>
                  <p:cNvPr id="561" name="TextBox 560">
                    <a:extLst>
                      <a:ext uri="{FF2B5EF4-FFF2-40B4-BE49-F238E27FC236}">
                        <a16:creationId xmlns:a16="http://schemas.microsoft.com/office/drawing/2014/main" id="{5AFCB70C-C27C-5E2C-4D2E-65FC70928D47}"/>
                      </a:ext>
                    </a:extLst>
                  </p:cNvPr>
                  <p:cNvSpPr txBox="1"/>
                  <p:nvPr/>
                </p:nvSpPr>
                <p:spPr>
                  <a:xfrm>
                    <a:off x="2927673" y="3195356"/>
                    <a:ext cx="179252"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34</a:t>
                    </a:r>
                  </a:p>
                </p:txBody>
              </p:sp>
              <p:sp>
                <p:nvSpPr>
                  <p:cNvPr id="562" name="TextBox 561">
                    <a:extLst>
                      <a:ext uri="{FF2B5EF4-FFF2-40B4-BE49-F238E27FC236}">
                        <a16:creationId xmlns:a16="http://schemas.microsoft.com/office/drawing/2014/main" id="{59140EF5-08F5-C692-03F9-1DEAA47A96B6}"/>
                      </a:ext>
                    </a:extLst>
                  </p:cNvPr>
                  <p:cNvSpPr txBox="1"/>
                  <p:nvPr/>
                </p:nvSpPr>
                <p:spPr>
                  <a:xfrm>
                    <a:off x="3980010" y="3195356"/>
                    <a:ext cx="159936"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22</a:t>
                    </a:r>
                  </a:p>
                </p:txBody>
              </p:sp>
              <p:sp>
                <p:nvSpPr>
                  <p:cNvPr id="563" name="TextBox 562">
                    <a:extLst>
                      <a:ext uri="{FF2B5EF4-FFF2-40B4-BE49-F238E27FC236}">
                        <a16:creationId xmlns:a16="http://schemas.microsoft.com/office/drawing/2014/main" id="{71388E1C-97C3-D64D-6FD7-B5C5105392DE}"/>
                      </a:ext>
                    </a:extLst>
                  </p:cNvPr>
                  <p:cNvSpPr txBox="1"/>
                  <p:nvPr/>
                </p:nvSpPr>
                <p:spPr>
                  <a:xfrm>
                    <a:off x="4498283" y="3195356"/>
                    <a:ext cx="194022"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0</a:t>
                    </a:r>
                  </a:p>
                </p:txBody>
              </p:sp>
            </p:grpSp>
            <p:sp>
              <p:nvSpPr>
                <p:cNvPr id="555" name="TextBox 554">
                  <a:extLst>
                    <a:ext uri="{FF2B5EF4-FFF2-40B4-BE49-F238E27FC236}">
                      <a16:creationId xmlns:a16="http://schemas.microsoft.com/office/drawing/2014/main" id="{78D07688-EA1F-A66F-5D59-E9FCEBDB2084}"/>
                    </a:ext>
                  </a:extLst>
                </p:cNvPr>
                <p:cNvSpPr txBox="1"/>
                <p:nvPr/>
              </p:nvSpPr>
              <p:spPr>
                <a:xfrm>
                  <a:off x="561696" y="3617733"/>
                  <a:ext cx="822699" cy="80334"/>
                </a:xfrm>
                <a:prstGeom prst="rect">
                  <a:avLst/>
                </a:prstGeom>
                <a:noFill/>
              </p:spPr>
              <p:txBody>
                <a:bodyPr wrap="square" lIns="0" tIns="0" rIns="0" bIns="0" rtlCol="0" anchor="ctr">
                  <a:spAutoFit/>
                </a:bodyPr>
                <a:lstStyle/>
                <a:p>
                  <a:pPr algn="r">
                    <a:spcBef>
                      <a:spcPts val="900"/>
                    </a:spcBef>
                    <a:buClr>
                      <a:srgbClr val="A5B839"/>
                    </a:buClr>
                  </a:pPr>
                  <a:r>
                    <a:rPr lang="en-GB" sz="675" err="1">
                      <a:solidFill>
                        <a:schemeClr val="accent3"/>
                      </a:solidFill>
                      <a:latin typeface="Arial" panose="020B0604020202020204" pitchFamily="34" charset="0"/>
                    </a:rPr>
                    <a:t>Pembro</a:t>
                  </a:r>
                  <a:r>
                    <a:rPr lang="en-GB" sz="675">
                      <a:solidFill>
                        <a:schemeClr val="accent3"/>
                      </a:solidFill>
                      <a:latin typeface="Arial" panose="020B0604020202020204" pitchFamily="34" charset="0"/>
                    </a:rPr>
                    <a:t> + chemo</a:t>
                  </a:r>
                </a:p>
              </p:txBody>
            </p:sp>
            <p:sp>
              <p:nvSpPr>
                <p:cNvPr id="556" name="TextBox 555">
                  <a:extLst>
                    <a:ext uri="{FF2B5EF4-FFF2-40B4-BE49-F238E27FC236}">
                      <a16:creationId xmlns:a16="http://schemas.microsoft.com/office/drawing/2014/main" id="{ECEB0FD6-913B-B56A-67E1-E3C93F72F292}"/>
                    </a:ext>
                  </a:extLst>
                </p:cNvPr>
                <p:cNvSpPr txBox="1"/>
                <p:nvPr/>
              </p:nvSpPr>
              <p:spPr>
                <a:xfrm>
                  <a:off x="375677" y="3762927"/>
                  <a:ext cx="1000858" cy="80334"/>
                </a:xfrm>
                <a:prstGeom prst="rect">
                  <a:avLst/>
                </a:prstGeom>
                <a:noFill/>
              </p:spPr>
              <p:txBody>
                <a:bodyPr wrap="square" lIns="0" tIns="0" rIns="0" bIns="0" rtlCol="0" anchor="ctr">
                  <a:spAutoFit/>
                </a:bodyPr>
                <a:lstStyle/>
                <a:p>
                  <a:pPr algn="r">
                    <a:spcBef>
                      <a:spcPts val="900"/>
                    </a:spcBef>
                    <a:buClr>
                      <a:srgbClr val="A5B839"/>
                    </a:buClr>
                  </a:pPr>
                  <a:r>
                    <a:rPr lang="en-GB" sz="675">
                      <a:solidFill>
                        <a:srgbClr val="7F7F7F"/>
                      </a:solidFill>
                      <a:latin typeface="Arial" panose="020B0604020202020204" pitchFamily="34" charset="0"/>
                    </a:rPr>
                    <a:t>Placebo + chemo</a:t>
                  </a:r>
                </a:p>
              </p:txBody>
            </p:sp>
          </p:grpSp>
          <p:sp>
            <p:nvSpPr>
              <p:cNvPr id="552" name="TextBox 551">
                <a:extLst>
                  <a:ext uri="{FF2B5EF4-FFF2-40B4-BE49-F238E27FC236}">
                    <a16:creationId xmlns:a16="http://schemas.microsoft.com/office/drawing/2014/main" id="{B5FE9849-9328-83A7-C4CA-D5270CCED366}"/>
                  </a:ext>
                </a:extLst>
              </p:cNvPr>
              <p:cNvSpPr txBox="1"/>
              <p:nvPr/>
            </p:nvSpPr>
            <p:spPr>
              <a:xfrm>
                <a:off x="454911" y="2836877"/>
                <a:ext cx="945658" cy="151742"/>
              </a:xfrm>
              <a:prstGeom prst="rect">
                <a:avLst/>
              </a:prstGeom>
              <a:noFill/>
            </p:spPr>
            <p:txBody>
              <a:bodyPr wrap="square">
                <a:spAutoFit/>
              </a:bodyPr>
              <a:lstStyle/>
              <a:p>
                <a:pPr algn="r"/>
                <a:r>
                  <a:rPr lang="en-GB" sz="675">
                    <a:solidFill>
                      <a:srgbClr val="223341"/>
                    </a:solidFill>
                    <a:latin typeface="Arial" panose="020B0604020202020204" pitchFamily="34" charset="0"/>
                  </a:rPr>
                  <a:t>No. at risk</a:t>
                </a:r>
                <a:endParaRPr lang="en-GB" sz="525">
                  <a:latin typeface="Arial" panose="020B0604020202020204" pitchFamily="34" charset="0"/>
                </a:endParaRPr>
              </a:p>
            </p:txBody>
          </p:sp>
        </p:grpSp>
        <p:grpSp>
          <p:nvGrpSpPr>
            <p:cNvPr id="63" name="Group 62">
              <a:extLst>
                <a:ext uri="{FF2B5EF4-FFF2-40B4-BE49-F238E27FC236}">
                  <a16:creationId xmlns:a16="http://schemas.microsoft.com/office/drawing/2014/main" id="{C82358F6-7CE3-2D46-DB43-DB46A6D3762D}"/>
                </a:ext>
              </a:extLst>
            </p:cNvPr>
            <p:cNvGrpSpPr/>
            <p:nvPr/>
          </p:nvGrpSpPr>
          <p:grpSpPr>
            <a:xfrm>
              <a:off x="1218197" y="1319940"/>
              <a:ext cx="3914865" cy="1451726"/>
              <a:chOff x="1110276" y="1151755"/>
              <a:chExt cx="3920564" cy="1739198"/>
            </a:xfrm>
          </p:grpSpPr>
          <p:sp>
            <p:nvSpPr>
              <p:cNvPr id="448" name="TextBox 447">
                <a:extLst>
                  <a:ext uri="{FF2B5EF4-FFF2-40B4-BE49-F238E27FC236}">
                    <a16:creationId xmlns:a16="http://schemas.microsoft.com/office/drawing/2014/main" id="{34D10726-A1CD-C3B9-93F5-02A40029512C}"/>
                  </a:ext>
                </a:extLst>
              </p:cNvPr>
              <p:cNvSpPr txBox="1"/>
              <p:nvPr/>
            </p:nvSpPr>
            <p:spPr>
              <a:xfrm>
                <a:off x="2593581" y="2750104"/>
                <a:ext cx="945659" cy="140849"/>
              </a:xfrm>
              <a:prstGeom prst="rect">
                <a:avLst/>
              </a:prstGeom>
              <a:noFill/>
            </p:spPr>
            <p:txBody>
              <a:bodyPr wrap="square" tIns="0" bIns="0">
                <a:noAutofit/>
              </a:bodyPr>
              <a:lstStyle/>
              <a:p>
                <a:pPr algn="ctr"/>
                <a:r>
                  <a:rPr lang="en-GB" sz="675">
                    <a:solidFill>
                      <a:srgbClr val="223341"/>
                    </a:solidFill>
                    <a:latin typeface="Arial" panose="020B0604020202020204" pitchFamily="34" charset="0"/>
                  </a:rPr>
                  <a:t>Time, months</a:t>
                </a:r>
                <a:endParaRPr lang="en-GB" sz="525">
                  <a:latin typeface="Arial" panose="020B0604020202020204" pitchFamily="34" charset="0"/>
                </a:endParaRPr>
              </a:p>
            </p:txBody>
          </p:sp>
          <p:grpSp>
            <p:nvGrpSpPr>
              <p:cNvPr id="449" name="Group 448">
                <a:extLst>
                  <a:ext uri="{FF2B5EF4-FFF2-40B4-BE49-F238E27FC236}">
                    <a16:creationId xmlns:a16="http://schemas.microsoft.com/office/drawing/2014/main" id="{4A414946-DD3E-FA6A-8D0A-28E4C9BEEA9C}"/>
                  </a:ext>
                </a:extLst>
              </p:cNvPr>
              <p:cNvGrpSpPr/>
              <p:nvPr/>
            </p:nvGrpSpPr>
            <p:grpSpPr>
              <a:xfrm>
                <a:off x="1489908" y="1351570"/>
                <a:ext cx="3403825" cy="1221768"/>
                <a:chOff x="1489908" y="1351570"/>
                <a:chExt cx="3403825" cy="1221768"/>
              </a:xfrm>
            </p:grpSpPr>
            <p:cxnSp>
              <p:nvCxnSpPr>
                <p:cNvPr id="545" name="Straight Connector 544">
                  <a:extLst>
                    <a:ext uri="{FF2B5EF4-FFF2-40B4-BE49-F238E27FC236}">
                      <a16:creationId xmlns:a16="http://schemas.microsoft.com/office/drawing/2014/main" id="{89CEFFF7-D04E-5791-2C67-F90991282236}"/>
                    </a:ext>
                  </a:extLst>
                </p:cNvPr>
                <p:cNvCxnSpPr/>
                <p:nvPr/>
              </p:nvCxnSpPr>
              <p:spPr>
                <a:xfrm>
                  <a:off x="1489908" y="1893603"/>
                  <a:ext cx="3403825" cy="0"/>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237ABA1B-FFEF-5754-52E1-9CC8D4F6A0B6}"/>
                    </a:ext>
                  </a:extLst>
                </p:cNvPr>
                <p:cNvCxnSpPr>
                  <a:cxnSpLocks/>
                </p:cNvCxnSpPr>
                <p:nvPr/>
              </p:nvCxnSpPr>
              <p:spPr>
                <a:xfrm>
                  <a:off x="2064637" y="1351570"/>
                  <a:ext cx="0" cy="1221768"/>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DC4F6FBF-305F-71F9-4929-269A94ECA28A}"/>
                    </a:ext>
                  </a:extLst>
                </p:cNvPr>
                <p:cNvCxnSpPr>
                  <a:cxnSpLocks/>
                </p:cNvCxnSpPr>
                <p:nvPr/>
              </p:nvCxnSpPr>
              <p:spPr>
                <a:xfrm>
                  <a:off x="2634949" y="1749972"/>
                  <a:ext cx="0" cy="823366"/>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3F89216B-7BA1-1B76-3F3E-667AFC62958E}"/>
                    </a:ext>
                  </a:extLst>
                </p:cNvPr>
                <p:cNvCxnSpPr>
                  <a:cxnSpLocks/>
                </p:cNvCxnSpPr>
                <p:nvPr/>
              </p:nvCxnSpPr>
              <p:spPr>
                <a:xfrm>
                  <a:off x="3204634" y="1893603"/>
                  <a:ext cx="0" cy="679735"/>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0BB7AB25-971F-1EA0-F36B-F34DA0B37C80}"/>
                    </a:ext>
                  </a:extLst>
                </p:cNvPr>
                <p:cNvCxnSpPr>
                  <a:cxnSpLocks/>
                </p:cNvCxnSpPr>
                <p:nvPr/>
              </p:nvCxnSpPr>
              <p:spPr>
                <a:xfrm>
                  <a:off x="3773593" y="1893603"/>
                  <a:ext cx="0" cy="679735"/>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4E2BEBC5-365B-F188-90D6-79F8FA93F3F1}"/>
                    </a:ext>
                  </a:extLst>
                </p:cNvPr>
                <p:cNvCxnSpPr>
                  <a:cxnSpLocks/>
                </p:cNvCxnSpPr>
                <p:nvPr/>
              </p:nvCxnSpPr>
              <p:spPr>
                <a:xfrm>
                  <a:off x="4343506" y="1893603"/>
                  <a:ext cx="0" cy="679735"/>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grpSp>
          <p:grpSp>
            <p:nvGrpSpPr>
              <p:cNvPr id="450" name="Group 449">
                <a:extLst>
                  <a:ext uri="{FF2B5EF4-FFF2-40B4-BE49-F238E27FC236}">
                    <a16:creationId xmlns:a16="http://schemas.microsoft.com/office/drawing/2014/main" id="{E8E96230-FD36-C957-CC33-9E57C0024008}"/>
                  </a:ext>
                </a:extLst>
              </p:cNvPr>
              <p:cNvGrpSpPr/>
              <p:nvPr/>
            </p:nvGrpSpPr>
            <p:grpSpPr>
              <a:xfrm>
                <a:off x="1110276" y="1151755"/>
                <a:ext cx="3920564" cy="1605132"/>
                <a:chOff x="1102259" y="1237962"/>
                <a:chExt cx="3920564" cy="1596369"/>
              </a:xfrm>
            </p:grpSpPr>
            <p:sp>
              <p:nvSpPr>
                <p:cNvPr id="456" name="Freeform: Shape 455">
                  <a:extLst>
                    <a:ext uri="{FF2B5EF4-FFF2-40B4-BE49-F238E27FC236}">
                      <a16:creationId xmlns:a16="http://schemas.microsoft.com/office/drawing/2014/main" id="{3F09CF4C-7625-5C03-7719-AD51491E7AF4}"/>
                    </a:ext>
                  </a:extLst>
                </p:cNvPr>
                <p:cNvSpPr/>
                <p:nvPr/>
              </p:nvSpPr>
              <p:spPr>
                <a:xfrm>
                  <a:off x="1486417" y="1289351"/>
                  <a:ext cx="3423721" cy="1358880"/>
                </a:xfrm>
                <a:custGeom>
                  <a:avLst/>
                  <a:gdLst>
                    <a:gd name="connsiteX0" fmla="*/ 0 w 4888867"/>
                    <a:gd name="connsiteY0" fmla="*/ 0 h 2209500"/>
                    <a:gd name="connsiteX1" fmla="*/ 0 w 4888867"/>
                    <a:gd name="connsiteY1" fmla="*/ 2209500 h 2209500"/>
                    <a:gd name="connsiteX2" fmla="*/ 4888868 w 4888867"/>
                    <a:gd name="connsiteY2" fmla="*/ 2209500 h 2209500"/>
                  </a:gdLst>
                  <a:ahLst/>
                  <a:cxnLst>
                    <a:cxn ang="0">
                      <a:pos x="connsiteX0" y="connsiteY0"/>
                    </a:cxn>
                    <a:cxn ang="0">
                      <a:pos x="connsiteX1" y="connsiteY1"/>
                    </a:cxn>
                    <a:cxn ang="0">
                      <a:pos x="connsiteX2" y="connsiteY2"/>
                    </a:cxn>
                  </a:cxnLst>
                  <a:rect l="l" t="t" r="r" b="b"/>
                  <a:pathLst>
                    <a:path w="4888867" h="2209500">
                      <a:moveTo>
                        <a:pt x="0" y="0"/>
                      </a:moveTo>
                      <a:lnTo>
                        <a:pt x="0" y="2209500"/>
                      </a:lnTo>
                      <a:lnTo>
                        <a:pt x="4888868" y="2209500"/>
                      </a:lnTo>
                    </a:path>
                  </a:pathLst>
                </a:custGeom>
                <a:noFill/>
                <a:ln w="10685" cap="flat">
                  <a:solidFill>
                    <a:schemeClr val="tx1"/>
                  </a:solidFill>
                  <a:prstDash val="solid"/>
                  <a:miter/>
                </a:ln>
              </p:spPr>
              <p:txBody>
                <a:bodyPr rtlCol="0" anchor="ctr"/>
                <a:lstStyle/>
                <a:p>
                  <a:r>
                    <a:rPr lang="en-GB" sz="675">
                      <a:latin typeface="Arial" panose="020B0604020202020204" pitchFamily="34" charset="0"/>
                    </a:rPr>
                    <a:t> </a:t>
                  </a:r>
                </a:p>
              </p:txBody>
            </p:sp>
            <p:grpSp>
              <p:nvGrpSpPr>
                <p:cNvPr id="457" name="Group 456">
                  <a:extLst>
                    <a:ext uri="{FF2B5EF4-FFF2-40B4-BE49-F238E27FC236}">
                      <a16:creationId xmlns:a16="http://schemas.microsoft.com/office/drawing/2014/main" id="{A1A3EC40-F1C3-6F38-CA3E-3D1F77405F3D}"/>
                    </a:ext>
                  </a:extLst>
                </p:cNvPr>
                <p:cNvGrpSpPr/>
                <p:nvPr/>
              </p:nvGrpSpPr>
              <p:grpSpPr>
                <a:xfrm rot="5400000">
                  <a:off x="1236218" y="2456822"/>
                  <a:ext cx="111729" cy="379647"/>
                  <a:chOff x="1400205" y="5076431"/>
                  <a:chExt cx="111729" cy="350315"/>
                </a:xfrm>
              </p:grpSpPr>
              <p:sp>
                <p:nvSpPr>
                  <p:cNvPr id="543" name="Freeform: Shape 542">
                    <a:extLst>
                      <a:ext uri="{FF2B5EF4-FFF2-40B4-BE49-F238E27FC236}">
                        <a16:creationId xmlns:a16="http://schemas.microsoft.com/office/drawing/2014/main" id="{81868855-CF08-A662-CCAB-E388AC8972EE}"/>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544" name="TextBox 543">
                    <a:extLst>
                      <a:ext uri="{FF2B5EF4-FFF2-40B4-BE49-F238E27FC236}">
                        <a16:creationId xmlns:a16="http://schemas.microsoft.com/office/drawing/2014/main" id="{0AEB7CF3-633E-CF68-C8BF-F20ACC76C375}"/>
                      </a:ext>
                    </a:extLst>
                  </p:cNvPr>
                  <p:cNvSpPr txBox="1"/>
                  <p:nvPr/>
                </p:nvSpPr>
                <p:spPr>
                  <a:xfrm rot="16200000">
                    <a:off x="1331805" y="5246617"/>
                    <a:ext cx="248529" cy="11172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0</a:t>
                    </a:r>
                    <a:endParaRPr lang="en-GB" sz="825">
                      <a:solidFill>
                        <a:srgbClr val="223341"/>
                      </a:solidFill>
                      <a:latin typeface="Arial" panose="020B0604020202020204" pitchFamily="34" charset="0"/>
                    </a:endParaRPr>
                  </a:p>
                </p:txBody>
              </p:sp>
            </p:grpSp>
            <p:grpSp>
              <p:nvGrpSpPr>
                <p:cNvPr id="459" name="Group 458">
                  <a:extLst>
                    <a:ext uri="{FF2B5EF4-FFF2-40B4-BE49-F238E27FC236}">
                      <a16:creationId xmlns:a16="http://schemas.microsoft.com/office/drawing/2014/main" id="{A3D63718-2B2E-DE5E-F71A-0800FCCFDD30}"/>
                    </a:ext>
                  </a:extLst>
                </p:cNvPr>
                <p:cNvGrpSpPr/>
                <p:nvPr/>
              </p:nvGrpSpPr>
              <p:grpSpPr>
                <a:xfrm rot="5400000">
                  <a:off x="1236218" y="2188962"/>
                  <a:ext cx="111729" cy="379647"/>
                  <a:chOff x="1400205" y="5076431"/>
                  <a:chExt cx="111729" cy="350315"/>
                </a:xfrm>
              </p:grpSpPr>
              <p:sp>
                <p:nvSpPr>
                  <p:cNvPr id="539" name="Freeform: Shape 538">
                    <a:extLst>
                      <a:ext uri="{FF2B5EF4-FFF2-40B4-BE49-F238E27FC236}">
                        <a16:creationId xmlns:a16="http://schemas.microsoft.com/office/drawing/2014/main" id="{2E3629CC-0AFF-BE13-4AF8-E210125F5636}"/>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540" name="TextBox 539">
                    <a:extLst>
                      <a:ext uri="{FF2B5EF4-FFF2-40B4-BE49-F238E27FC236}">
                        <a16:creationId xmlns:a16="http://schemas.microsoft.com/office/drawing/2014/main" id="{5A6C4D5F-F72B-B559-E2AF-31A9912EC7E1}"/>
                      </a:ext>
                    </a:extLst>
                  </p:cNvPr>
                  <p:cNvSpPr txBox="1"/>
                  <p:nvPr/>
                </p:nvSpPr>
                <p:spPr>
                  <a:xfrm rot="16200000">
                    <a:off x="1331805" y="5246617"/>
                    <a:ext cx="248529" cy="11172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20</a:t>
                    </a:r>
                    <a:endParaRPr lang="en-GB" sz="825">
                      <a:solidFill>
                        <a:srgbClr val="223341"/>
                      </a:solidFill>
                      <a:latin typeface="Arial" panose="020B0604020202020204" pitchFamily="34" charset="0"/>
                    </a:endParaRPr>
                  </a:p>
                </p:txBody>
              </p:sp>
            </p:grpSp>
            <p:grpSp>
              <p:nvGrpSpPr>
                <p:cNvPr id="461" name="Group 460">
                  <a:extLst>
                    <a:ext uri="{FF2B5EF4-FFF2-40B4-BE49-F238E27FC236}">
                      <a16:creationId xmlns:a16="http://schemas.microsoft.com/office/drawing/2014/main" id="{D5E50B4E-85CB-7C40-7B36-F8F36F2E4248}"/>
                    </a:ext>
                  </a:extLst>
                </p:cNvPr>
                <p:cNvGrpSpPr/>
                <p:nvPr/>
              </p:nvGrpSpPr>
              <p:grpSpPr>
                <a:xfrm rot="5400000">
                  <a:off x="1236218" y="1914990"/>
                  <a:ext cx="111729" cy="379647"/>
                  <a:chOff x="1400205" y="5076431"/>
                  <a:chExt cx="111729" cy="350315"/>
                </a:xfrm>
              </p:grpSpPr>
              <p:sp>
                <p:nvSpPr>
                  <p:cNvPr id="535" name="Freeform: Shape 534">
                    <a:extLst>
                      <a:ext uri="{FF2B5EF4-FFF2-40B4-BE49-F238E27FC236}">
                        <a16:creationId xmlns:a16="http://schemas.microsoft.com/office/drawing/2014/main" id="{A571B67E-E6A3-3B9D-32D0-0AE0A3059477}"/>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536" name="TextBox 535">
                    <a:extLst>
                      <a:ext uri="{FF2B5EF4-FFF2-40B4-BE49-F238E27FC236}">
                        <a16:creationId xmlns:a16="http://schemas.microsoft.com/office/drawing/2014/main" id="{B56E822E-55AD-6AAE-A7D8-8680B3D2B1E5}"/>
                      </a:ext>
                    </a:extLst>
                  </p:cNvPr>
                  <p:cNvSpPr txBox="1"/>
                  <p:nvPr/>
                </p:nvSpPr>
                <p:spPr>
                  <a:xfrm rot="16200000">
                    <a:off x="1331805" y="5246617"/>
                    <a:ext cx="248529" cy="11172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40</a:t>
                    </a:r>
                    <a:endParaRPr lang="en-GB" sz="825">
                      <a:solidFill>
                        <a:srgbClr val="223341"/>
                      </a:solidFill>
                      <a:latin typeface="Arial" panose="020B0604020202020204" pitchFamily="34" charset="0"/>
                    </a:endParaRPr>
                  </a:p>
                </p:txBody>
              </p:sp>
            </p:grpSp>
            <p:grpSp>
              <p:nvGrpSpPr>
                <p:cNvPr id="463" name="Group 462">
                  <a:extLst>
                    <a:ext uri="{FF2B5EF4-FFF2-40B4-BE49-F238E27FC236}">
                      <a16:creationId xmlns:a16="http://schemas.microsoft.com/office/drawing/2014/main" id="{209533CF-16DC-D54A-5F58-A25D9A37D3B2}"/>
                    </a:ext>
                  </a:extLst>
                </p:cNvPr>
                <p:cNvGrpSpPr/>
                <p:nvPr/>
              </p:nvGrpSpPr>
              <p:grpSpPr>
                <a:xfrm rot="5400000">
                  <a:off x="1236218" y="1646192"/>
                  <a:ext cx="111729" cy="379647"/>
                  <a:chOff x="1400205" y="5076431"/>
                  <a:chExt cx="111729" cy="350315"/>
                </a:xfrm>
              </p:grpSpPr>
              <p:sp>
                <p:nvSpPr>
                  <p:cNvPr id="531" name="Freeform: Shape 530">
                    <a:extLst>
                      <a:ext uri="{FF2B5EF4-FFF2-40B4-BE49-F238E27FC236}">
                        <a16:creationId xmlns:a16="http://schemas.microsoft.com/office/drawing/2014/main" id="{84788D2B-C6F9-8892-24EC-7532409219B2}"/>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532" name="TextBox 531">
                    <a:extLst>
                      <a:ext uri="{FF2B5EF4-FFF2-40B4-BE49-F238E27FC236}">
                        <a16:creationId xmlns:a16="http://schemas.microsoft.com/office/drawing/2014/main" id="{65E15F71-FEFE-BA1A-BAE5-2D91049FDC7D}"/>
                      </a:ext>
                    </a:extLst>
                  </p:cNvPr>
                  <p:cNvSpPr txBox="1"/>
                  <p:nvPr/>
                </p:nvSpPr>
                <p:spPr>
                  <a:xfrm rot="16200000">
                    <a:off x="1331805" y="5246617"/>
                    <a:ext cx="248529" cy="11172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60</a:t>
                    </a:r>
                    <a:endParaRPr lang="en-GB" sz="825">
                      <a:solidFill>
                        <a:srgbClr val="223341"/>
                      </a:solidFill>
                      <a:latin typeface="Arial" panose="020B0604020202020204" pitchFamily="34" charset="0"/>
                    </a:endParaRPr>
                  </a:p>
                </p:txBody>
              </p:sp>
            </p:grpSp>
            <p:grpSp>
              <p:nvGrpSpPr>
                <p:cNvPr id="465" name="Group 464">
                  <a:extLst>
                    <a:ext uri="{FF2B5EF4-FFF2-40B4-BE49-F238E27FC236}">
                      <a16:creationId xmlns:a16="http://schemas.microsoft.com/office/drawing/2014/main" id="{B9C6D0AA-A3AA-13FC-DE6D-134C62ABFA94}"/>
                    </a:ext>
                  </a:extLst>
                </p:cNvPr>
                <p:cNvGrpSpPr/>
                <p:nvPr/>
              </p:nvGrpSpPr>
              <p:grpSpPr>
                <a:xfrm rot="5400000">
                  <a:off x="1236218" y="1372220"/>
                  <a:ext cx="111729" cy="379647"/>
                  <a:chOff x="1400205" y="5076431"/>
                  <a:chExt cx="111729" cy="350315"/>
                </a:xfrm>
              </p:grpSpPr>
              <p:sp>
                <p:nvSpPr>
                  <p:cNvPr id="522" name="Freeform: Shape 521">
                    <a:extLst>
                      <a:ext uri="{FF2B5EF4-FFF2-40B4-BE49-F238E27FC236}">
                        <a16:creationId xmlns:a16="http://schemas.microsoft.com/office/drawing/2014/main" id="{B0E13883-97B5-55E7-28B7-4AB966D66D54}"/>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523" name="TextBox 522">
                    <a:extLst>
                      <a:ext uri="{FF2B5EF4-FFF2-40B4-BE49-F238E27FC236}">
                        <a16:creationId xmlns:a16="http://schemas.microsoft.com/office/drawing/2014/main" id="{4C706336-3F8E-4492-DD98-2DB2C8DF0E0D}"/>
                      </a:ext>
                    </a:extLst>
                  </p:cNvPr>
                  <p:cNvSpPr txBox="1"/>
                  <p:nvPr/>
                </p:nvSpPr>
                <p:spPr>
                  <a:xfrm rot="16200000">
                    <a:off x="1331805" y="5246617"/>
                    <a:ext cx="248529" cy="11172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80</a:t>
                    </a:r>
                    <a:endParaRPr lang="en-GB" sz="825">
                      <a:solidFill>
                        <a:srgbClr val="223341"/>
                      </a:solidFill>
                      <a:latin typeface="Arial" panose="020B0604020202020204" pitchFamily="34" charset="0"/>
                    </a:endParaRPr>
                  </a:p>
                </p:txBody>
              </p:sp>
            </p:grpSp>
            <p:grpSp>
              <p:nvGrpSpPr>
                <p:cNvPr id="467" name="Group 466">
                  <a:extLst>
                    <a:ext uri="{FF2B5EF4-FFF2-40B4-BE49-F238E27FC236}">
                      <a16:creationId xmlns:a16="http://schemas.microsoft.com/office/drawing/2014/main" id="{55DE6579-0C70-1EE0-0287-DC84679330B6}"/>
                    </a:ext>
                  </a:extLst>
                </p:cNvPr>
                <p:cNvGrpSpPr/>
                <p:nvPr/>
              </p:nvGrpSpPr>
              <p:grpSpPr>
                <a:xfrm rot="5400000">
                  <a:off x="1236219" y="1104003"/>
                  <a:ext cx="111729" cy="379648"/>
                  <a:chOff x="1400203" y="5076431"/>
                  <a:chExt cx="111729" cy="350316"/>
                </a:xfrm>
              </p:grpSpPr>
              <p:sp>
                <p:nvSpPr>
                  <p:cNvPr id="518" name="Freeform: Shape 517">
                    <a:extLst>
                      <a:ext uri="{FF2B5EF4-FFF2-40B4-BE49-F238E27FC236}">
                        <a16:creationId xmlns:a16="http://schemas.microsoft.com/office/drawing/2014/main" id="{B375398F-F8AD-0625-35CA-3D1DEC8D0900}"/>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519" name="TextBox 518">
                    <a:extLst>
                      <a:ext uri="{FF2B5EF4-FFF2-40B4-BE49-F238E27FC236}">
                        <a16:creationId xmlns:a16="http://schemas.microsoft.com/office/drawing/2014/main" id="{7AF65B34-18A6-7F31-5F61-E715D428417D}"/>
                      </a:ext>
                    </a:extLst>
                  </p:cNvPr>
                  <p:cNvSpPr txBox="1"/>
                  <p:nvPr/>
                </p:nvSpPr>
                <p:spPr>
                  <a:xfrm rot="16200000">
                    <a:off x="1331804" y="5246618"/>
                    <a:ext cx="248528" cy="11172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100</a:t>
                    </a:r>
                    <a:endParaRPr lang="en-GB" sz="825">
                      <a:solidFill>
                        <a:srgbClr val="223341"/>
                      </a:solidFill>
                      <a:latin typeface="Arial" panose="020B0604020202020204" pitchFamily="34" charset="0"/>
                    </a:endParaRPr>
                  </a:p>
                </p:txBody>
              </p:sp>
            </p:grpSp>
            <p:grpSp>
              <p:nvGrpSpPr>
                <p:cNvPr id="468" name="Group 467">
                  <a:extLst>
                    <a:ext uri="{FF2B5EF4-FFF2-40B4-BE49-F238E27FC236}">
                      <a16:creationId xmlns:a16="http://schemas.microsoft.com/office/drawing/2014/main" id="{DC655D3B-2992-2062-2968-BADA04C45E42}"/>
                    </a:ext>
                  </a:extLst>
                </p:cNvPr>
                <p:cNvGrpSpPr/>
                <p:nvPr/>
              </p:nvGrpSpPr>
              <p:grpSpPr>
                <a:xfrm>
                  <a:off x="1460747" y="2651661"/>
                  <a:ext cx="48642" cy="182670"/>
                  <a:chOff x="1522751" y="8999245"/>
                  <a:chExt cx="48642" cy="182670"/>
                </a:xfrm>
              </p:grpSpPr>
              <p:sp>
                <p:nvSpPr>
                  <p:cNvPr id="487" name="Freeform: Shape 486">
                    <a:extLst>
                      <a:ext uri="{FF2B5EF4-FFF2-40B4-BE49-F238E27FC236}">
                        <a16:creationId xmlns:a16="http://schemas.microsoft.com/office/drawing/2014/main" id="{7BCE0141-658E-5C22-C1D0-0A635032E05C}"/>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515" name="TextBox 514">
                    <a:extLst>
                      <a:ext uri="{FF2B5EF4-FFF2-40B4-BE49-F238E27FC236}">
                        <a16:creationId xmlns:a16="http://schemas.microsoft.com/office/drawing/2014/main" id="{CAD029CF-1B50-EBD7-7FA7-A6D8141CD20C}"/>
                      </a:ext>
                    </a:extLst>
                  </p:cNvPr>
                  <p:cNvSpPr txBox="1"/>
                  <p:nvPr/>
                </p:nvSpPr>
                <p:spPr>
                  <a:xfrm>
                    <a:off x="1522751" y="9075446"/>
                    <a:ext cx="48642" cy="106469"/>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0</a:t>
                    </a:r>
                  </a:p>
                </p:txBody>
              </p:sp>
            </p:grpSp>
            <p:grpSp>
              <p:nvGrpSpPr>
                <p:cNvPr id="469" name="Group 468">
                  <a:extLst>
                    <a:ext uri="{FF2B5EF4-FFF2-40B4-BE49-F238E27FC236}">
                      <a16:creationId xmlns:a16="http://schemas.microsoft.com/office/drawing/2014/main" id="{608E37EB-7230-183C-15E1-B320E9A19A40}"/>
                    </a:ext>
                  </a:extLst>
                </p:cNvPr>
                <p:cNvGrpSpPr/>
                <p:nvPr/>
              </p:nvGrpSpPr>
              <p:grpSpPr>
                <a:xfrm>
                  <a:off x="1997568" y="2651660"/>
                  <a:ext cx="132649" cy="182669"/>
                  <a:chOff x="1483197" y="8999245"/>
                  <a:chExt cx="132649" cy="182669"/>
                </a:xfrm>
              </p:grpSpPr>
              <p:sp>
                <p:nvSpPr>
                  <p:cNvPr id="485" name="Freeform: Shape 484">
                    <a:extLst>
                      <a:ext uri="{FF2B5EF4-FFF2-40B4-BE49-F238E27FC236}">
                        <a16:creationId xmlns:a16="http://schemas.microsoft.com/office/drawing/2014/main" id="{C3003ECE-20B7-DCEB-5D3A-451216FB8DAA}"/>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486" name="TextBox 485">
                    <a:extLst>
                      <a:ext uri="{FF2B5EF4-FFF2-40B4-BE49-F238E27FC236}">
                        <a16:creationId xmlns:a16="http://schemas.microsoft.com/office/drawing/2014/main" id="{D7FD5386-6832-9A02-FEDB-8A85257C2005}"/>
                      </a:ext>
                    </a:extLst>
                  </p:cNvPr>
                  <p:cNvSpPr txBox="1"/>
                  <p:nvPr/>
                </p:nvSpPr>
                <p:spPr>
                  <a:xfrm>
                    <a:off x="1483197" y="9075445"/>
                    <a:ext cx="132649" cy="106469"/>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12</a:t>
                    </a:r>
                  </a:p>
                </p:txBody>
              </p:sp>
            </p:grpSp>
            <p:grpSp>
              <p:nvGrpSpPr>
                <p:cNvPr id="470" name="Group 469">
                  <a:extLst>
                    <a:ext uri="{FF2B5EF4-FFF2-40B4-BE49-F238E27FC236}">
                      <a16:creationId xmlns:a16="http://schemas.microsoft.com/office/drawing/2014/main" id="{D574ABB4-075C-7656-6EF3-A691D8FF41AE}"/>
                    </a:ext>
                  </a:extLst>
                </p:cNvPr>
                <p:cNvGrpSpPr/>
                <p:nvPr/>
              </p:nvGrpSpPr>
              <p:grpSpPr>
                <a:xfrm>
                  <a:off x="2569044" y="2651660"/>
                  <a:ext cx="132649" cy="182669"/>
                  <a:chOff x="1483197" y="8999245"/>
                  <a:chExt cx="132649" cy="182669"/>
                </a:xfrm>
              </p:grpSpPr>
              <p:sp>
                <p:nvSpPr>
                  <p:cNvPr id="483" name="Freeform: Shape 482">
                    <a:extLst>
                      <a:ext uri="{FF2B5EF4-FFF2-40B4-BE49-F238E27FC236}">
                        <a16:creationId xmlns:a16="http://schemas.microsoft.com/office/drawing/2014/main" id="{4096BF06-71A4-4BD5-DEAA-F15E8CC2325E}"/>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484" name="TextBox 483">
                    <a:extLst>
                      <a:ext uri="{FF2B5EF4-FFF2-40B4-BE49-F238E27FC236}">
                        <a16:creationId xmlns:a16="http://schemas.microsoft.com/office/drawing/2014/main" id="{E1CDB17B-5C04-9E68-4E13-29A863523056}"/>
                      </a:ext>
                    </a:extLst>
                  </p:cNvPr>
                  <p:cNvSpPr txBox="1"/>
                  <p:nvPr/>
                </p:nvSpPr>
                <p:spPr>
                  <a:xfrm>
                    <a:off x="1483197" y="9075445"/>
                    <a:ext cx="132649" cy="106469"/>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24</a:t>
                    </a:r>
                  </a:p>
                </p:txBody>
              </p:sp>
            </p:grpSp>
            <p:grpSp>
              <p:nvGrpSpPr>
                <p:cNvPr id="471" name="Group 470">
                  <a:extLst>
                    <a:ext uri="{FF2B5EF4-FFF2-40B4-BE49-F238E27FC236}">
                      <a16:creationId xmlns:a16="http://schemas.microsoft.com/office/drawing/2014/main" id="{F78B3B96-2CC0-38CE-AC9B-4164A0C6A85C}"/>
                    </a:ext>
                  </a:extLst>
                </p:cNvPr>
                <p:cNvGrpSpPr/>
                <p:nvPr/>
              </p:nvGrpSpPr>
              <p:grpSpPr>
                <a:xfrm>
                  <a:off x="3141506" y="2651660"/>
                  <a:ext cx="132649" cy="182669"/>
                  <a:chOff x="1483197" y="8999245"/>
                  <a:chExt cx="132649" cy="182669"/>
                </a:xfrm>
              </p:grpSpPr>
              <p:sp>
                <p:nvSpPr>
                  <p:cNvPr id="481" name="Freeform: Shape 480">
                    <a:extLst>
                      <a:ext uri="{FF2B5EF4-FFF2-40B4-BE49-F238E27FC236}">
                        <a16:creationId xmlns:a16="http://schemas.microsoft.com/office/drawing/2014/main" id="{100D4A4A-2CF5-C752-8B3D-CC62AAE2784B}"/>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482" name="TextBox 481">
                    <a:extLst>
                      <a:ext uri="{FF2B5EF4-FFF2-40B4-BE49-F238E27FC236}">
                        <a16:creationId xmlns:a16="http://schemas.microsoft.com/office/drawing/2014/main" id="{602B94E3-2EF4-4432-56F2-5B9BDB19D690}"/>
                      </a:ext>
                    </a:extLst>
                  </p:cNvPr>
                  <p:cNvSpPr txBox="1"/>
                  <p:nvPr/>
                </p:nvSpPr>
                <p:spPr>
                  <a:xfrm>
                    <a:off x="1483197" y="9075445"/>
                    <a:ext cx="132649" cy="106469"/>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36</a:t>
                    </a:r>
                  </a:p>
                </p:txBody>
              </p:sp>
            </p:grpSp>
            <p:grpSp>
              <p:nvGrpSpPr>
                <p:cNvPr id="472" name="Group 471">
                  <a:extLst>
                    <a:ext uri="{FF2B5EF4-FFF2-40B4-BE49-F238E27FC236}">
                      <a16:creationId xmlns:a16="http://schemas.microsoft.com/office/drawing/2014/main" id="{1E371161-EB62-F57F-DCA2-EC8494561ADA}"/>
                    </a:ext>
                  </a:extLst>
                </p:cNvPr>
                <p:cNvGrpSpPr/>
                <p:nvPr/>
              </p:nvGrpSpPr>
              <p:grpSpPr>
                <a:xfrm>
                  <a:off x="3710410" y="2651660"/>
                  <a:ext cx="132649" cy="182669"/>
                  <a:chOff x="1483197" y="8999245"/>
                  <a:chExt cx="132649" cy="182669"/>
                </a:xfrm>
              </p:grpSpPr>
              <p:sp>
                <p:nvSpPr>
                  <p:cNvPr id="479" name="Freeform: Shape 478">
                    <a:extLst>
                      <a:ext uri="{FF2B5EF4-FFF2-40B4-BE49-F238E27FC236}">
                        <a16:creationId xmlns:a16="http://schemas.microsoft.com/office/drawing/2014/main" id="{F34C41FC-531C-F73E-95E0-B0DA786679FD}"/>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480" name="TextBox 479">
                    <a:extLst>
                      <a:ext uri="{FF2B5EF4-FFF2-40B4-BE49-F238E27FC236}">
                        <a16:creationId xmlns:a16="http://schemas.microsoft.com/office/drawing/2014/main" id="{8E8515B8-14DE-37D9-9DE9-34A22E7C3613}"/>
                      </a:ext>
                    </a:extLst>
                  </p:cNvPr>
                  <p:cNvSpPr txBox="1"/>
                  <p:nvPr/>
                </p:nvSpPr>
                <p:spPr>
                  <a:xfrm>
                    <a:off x="1483197" y="9075445"/>
                    <a:ext cx="132649" cy="106469"/>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48</a:t>
                    </a:r>
                  </a:p>
                </p:txBody>
              </p:sp>
            </p:grpSp>
            <p:grpSp>
              <p:nvGrpSpPr>
                <p:cNvPr id="473" name="Group 472">
                  <a:extLst>
                    <a:ext uri="{FF2B5EF4-FFF2-40B4-BE49-F238E27FC236}">
                      <a16:creationId xmlns:a16="http://schemas.microsoft.com/office/drawing/2014/main" id="{5619B1A2-3683-4AB6-7227-8CB0B56D9F28}"/>
                    </a:ext>
                  </a:extLst>
                </p:cNvPr>
                <p:cNvGrpSpPr/>
                <p:nvPr/>
              </p:nvGrpSpPr>
              <p:grpSpPr>
                <a:xfrm>
                  <a:off x="4284012" y="2651660"/>
                  <a:ext cx="132649" cy="182669"/>
                  <a:chOff x="1483197" y="8999245"/>
                  <a:chExt cx="132649" cy="182669"/>
                </a:xfrm>
              </p:grpSpPr>
              <p:sp>
                <p:nvSpPr>
                  <p:cNvPr id="477" name="Freeform: Shape 476">
                    <a:extLst>
                      <a:ext uri="{FF2B5EF4-FFF2-40B4-BE49-F238E27FC236}">
                        <a16:creationId xmlns:a16="http://schemas.microsoft.com/office/drawing/2014/main" id="{E9D680C6-A033-5EA6-C096-3E05DCD5302A}"/>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478" name="TextBox 477">
                    <a:extLst>
                      <a:ext uri="{FF2B5EF4-FFF2-40B4-BE49-F238E27FC236}">
                        <a16:creationId xmlns:a16="http://schemas.microsoft.com/office/drawing/2014/main" id="{0AAF4F31-C60D-17AD-5B50-C3296BDA2A41}"/>
                      </a:ext>
                    </a:extLst>
                  </p:cNvPr>
                  <p:cNvSpPr txBox="1"/>
                  <p:nvPr/>
                </p:nvSpPr>
                <p:spPr>
                  <a:xfrm>
                    <a:off x="1483197" y="9075445"/>
                    <a:ext cx="132649" cy="106469"/>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60</a:t>
                    </a:r>
                  </a:p>
                </p:txBody>
              </p:sp>
            </p:grpSp>
            <p:grpSp>
              <p:nvGrpSpPr>
                <p:cNvPr id="474" name="Group 473">
                  <a:extLst>
                    <a:ext uri="{FF2B5EF4-FFF2-40B4-BE49-F238E27FC236}">
                      <a16:creationId xmlns:a16="http://schemas.microsoft.com/office/drawing/2014/main" id="{7F1A29C7-0791-1AE8-79C6-C6020D46985E}"/>
                    </a:ext>
                  </a:extLst>
                </p:cNvPr>
                <p:cNvGrpSpPr/>
                <p:nvPr/>
              </p:nvGrpSpPr>
              <p:grpSpPr>
                <a:xfrm>
                  <a:off x="4803638" y="2651660"/>
                  <a:ext cx="219185" cy="167444"/>
                  <a:chOff x="1445817" y="8999245"/>
                  <a:chExt cx="219185" cy="167444"/>
                </a:xfrm>
              </p:grpSpPr>
              <p:sp>
                <p:nvSpPr>
                  <p:cNvPr id="475" name="Freeform: Shape 474">
                    <a:extLst>
                      <a:ext uri="{FF2B5EF4-FFF2-40B4-BE49-F238E27FC236}">
                        <a16:creationId xmlns:a16="http://schemas.microsoft.com/office/drawing/2014/main" id="{3992E757-828E-9064-26DE-4FC67FC6F3BC}"/>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476" name="TextBox 475">
                    <a:extLst>
                      <a:ext uri="{FF2B5EF4-FFF2-40B4-BE49-F238E27FC236}">
                        <a16:creationId xmlns:a16="http://schemas.microsoft.com/office/drawing/2014/main" id="{247E34D8-A818-D402-BA8E-26268CA1025C}"/>
                      </a:ext>
                    </a:extLst>
                  </p:cNvPr>
                  <p:cNvSpPr txBox="1"/>
                  <p:nvPr/>
                </p:nvSpPr>
                <p:spPr>
                  <a:xfrm>
                    <a:off x="1445817" y="9060220"/>
                    <a:ext cx="219185" cy="106469"/>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72</a:t>
                    </a:r>
                  </a:p>
                </p:txBody>
              </p:sp>
            </p:grpSp>
          </p:grpSp>
          <p:sp>
            <p:nvSpPr>
              <p:cNvPr id="451" name="TextBox 450">
                <a:extLst>
                  <a:ext uri="{FF2B5EF4-FFF2-40B4-BE49-F238E27FC236}">
                    <a16:creationId xmlns:a16="http://schemas.microsoft.com/office/drawing/2014/main" id="{EF2CD9B4-9C83-FD0D-179F-F9CDB4DB27CC}"/>
                  </a:ext>
                </a:extLst>
              </p:cNvPr>
              <p:cNvSpPr txBox="1"/>
              <p:nvPr/>
            </p:nvSpPr>
            <p:spPr>
              <a:xfrm>
                <a:off x="2064636" y="1354190"/>
                <a:ext cx="409506" cy="192483"/>
              </a:xfrm>
              <a:prstGeom prst="rect">
                <a:avLst/>
              </a:prstGeom>
              <a:noFill/>
            </p:spPr>
            <p:txBody>
              <a:bodyPr wrap="square" lIns="0" tIns="0" rIns="0" bIns="0" rtlCol="0" anchor="ctr">
                <a:spAutoFit/>
              </a:bodyPr>
              <a:lstStyle/>
              <a:p>
                <a:pPr>
                  <a:buClr>
                    <a:srgbClr val="A5B839"/>
                  </a:buClr>
                </a:pPr>
                <a:r>
                  <a:rPr lang="en-GB" sz="675">
                    <a:solidFill>
                      <a:schemeClr val="accent3"/>
                    </a:solidFill>
                    <a:latin typeface="Arial" panose="020B0604020202020204" pitchFamily="34" charset="0"/>
                  </a:rPr>
                  <a:t>69.8%</a:t>
                </a:r>
                <a:br>
                  <a:rPr lang="en-GB" sz="675">
                    <a:solidFill>
                      <a:srgbClr val="223341"/>
                    </a:solidFill>
                    <a:latin typeface="Arial" panose="020B0604020202020204" pitchFamily="34" charset="0"/>
                  </a:rPr>
                </a:br>
                <a:r>
                  <a:rPr lang="en-GB" sz="675">
                    <a:solidFill>
                      <a:srgbClr val="7F7F7F"/>
                    </a:solidFill>
                    <a:latin typeface="Arial" panose="020B0604020202020204" pitchFamily="34" charset="0"/>
                  </a:rPr>
                  <a:t>48.0%</a:t>
                </a:r>
              </a:p>
            </p:txBody>
          </p:sp>
          <p:sp>
            <p:nvSpPr>
              <p:cNvPr id="452" name="TextBox 451">
                <a:extLst>
                  <a:ext uri="{FF2B5EF4-FFF2-40B4-BE49-F238E27FC236}">
                    <a16:creationId xmlns:a16="http://schemas.microsoft.com/office/drawing/2014/main" id="{AF75A756-04BE-073F-9FB4-18458FE74B8E}"/>
                  </a:ext>
                </a:extLst>
              </p:cNvPr>
              <p:cNvSpPr txBox="1"/>
              <p:nvPr/>
            </p:nvSpPr>
            <p:spPr>
              <a:xfrm>
                <a:off x="2703648" y="1724423"/>
                <a:ext cx="376351" cy="192483"/>
              </a:xfrm>
              <a:prstGeom prst="rect">
                <a:avLst/>
              </a:prstGeom>
              <a:noFill/>
            </p:spPr>
            <p:txBody>
              <a:bodyPr wrap="square" lIns="0" tIns="0" rIns="0" bIns="0" rtlCol="0" anchor="ctr">
                <a:spAutoFit/>
              </a:bodyPr>
              <a:lstStyle/>
              <a:p>
                <a:pPr>
                  <a:buClr>
                    <a:srgbClr val="A5B839"/>
                  </a:buClr>
                </a:pPr>
                <a:r>
                  <a:rPr lang="en-GB" sz="675">
                    <a:solidFill>
                      <a:schemeClr val="accent3"/>
                    </a:solidFill>
                    <a:latin typeface="Arial" panose="020B0604020202020204" pitchFamily="34" charset="0"/>
                  </a:rPr>
                  <a:t>45.7%</a:t>
                </a:r>
                <a:br>
                  <a:rPr lang="en-GB" sz="675">
                    <a:solidFill>
                      <a:srgbClr val="223341"/>
                    </a:solidFill>
                    <a:latin typeface="Arial" panose="020B0604020202020204" pitchFamily="34" charset="0"/>
                  </a:rPr>
                </a:br>
                <a:r>
                  <a:rPr lang="en-GB" sz="675">
                    <a:solidFill>
                      <a:srgbClr val="7F7F7F"/>
                    </a:solidFill>
                    <a:latin typeface="Arial" panose="020B0604020202020204" pitchFamily="34" charset="0"/>
                  </a:rPr>
                  <a:t>27.3%</a:t>
                </a:r>
              </a:p>
            </p:txBody>
          </p:sp>
          <p:sp>
            <p:nvSpPr>
              <p:cNvPr id="453" name="TextBox 452">
                <a:extLst>
                  <a:ext uri="{FF2B5EF4-FFF2-40B4-BE49-F238E27FC236}">
                    <a16:creationId xmlns:a16="http://schemas.microsoft.com/office/drawing/2014/main" id="{52AD0BA7-73DE-5462-C8F6-CBAE115DCDCC}"/>
                  </a:ext>
                </a:extLst>
              </p:cNvPr>
              <p:cNvSpPr txBox="1"/>
              <p:nvPr/>
            </p:nvSpPr>
            <p:spPr>
              <a:xfrm>
                <a:off x="3240805" y="1920207"/>
                <a:ext cx="359890" cy="192483"/>
              </a:xfrm>
              <a:prstGeom prst="rect">
                <a:avLst/>
              </a:prstGeom>
              <a:noFill/>
            </p:spPr>
            <p:txBody>
              <a:bodyPr wrap="square" lIns="0" tIns="0" rIns="0" bIns="0" rtlCol="0" anchor="ctr">
                <a:spAutoFit/>
              </a:bodyPr>
              <a:lstStyle/>
              <a:p>
                <a:pPr>
                  <a:buClr>
                    <a:srgbClr val="A5B839"/>
                  </a:buClr>
                </a:pPr>
                <a:r>
                  <a:rPr lang="en-GB" sz="675">
                    <a:solidFill>
                      <a:schemeClr val="accent3"/>
                    </a:solidFill>
                    <a:latin typeface="Arial" panose="020B0604020202020204" pitchFamily="34" charset="0"/>
                  </a:rPr>
                  <a:t>31.3%</a:t>
                </a:r>
                <a:br>
                  <a:rPr lang="en-GB" sz="675">
                    <a:solidFill>
                      <a:srgbClr val="223341"/>
                    </a:solidFill>
                    <a:latin typeface="Arial" panose="020B0604020202020204" pitchFamily="34" charset="0"/>
                  </a:rPr>
                </a:br>
                <a:r>
                  <a:rPr lang="en-GB" sz="675">
                    <a:solidFill>
                      <a:srgbClr val="7F7F7F"/>
                    </a:solidFill>
                    <a:latin typeface="Arial" panose="020B0604020202020204" pitchFamily="34" charset="0"/>
                  </a:rPr>
                  <a:t>17.4%</a:t>
                </a:r>
              </a:p>
            </p:txBody>
          </p:sp>
          <p:sp>
            <p:nvSpPr>
              <p:cNvPr id="454" name="TextBox 453">
                <a:extLst>
                  <a:ext uri="{FF2B5EF4-FFF2-40B4-BE49-F238E27FC236}">
                    <a16:creationId xmlns:a16="http://schemas.microsoft.com/office/drawing/2014/main" id="{E639CB48-B475-818C-E361-A1A712DA13F7}"/>
                  </a:ext>
                </a:extLst>
              </p:cNvPr>
              <p:cNvSpPr txBox="1"/>
              <p:nvPr/>
            </p:nvSpPr>
            <p:spPr>
              <a:xfrm>
                <a:off x="3802165" y="1984329"/>
                <a:ext cx="359888" cy="192483"/>
              </a:xfrm>
              <a:prstGeom prst="rect">
                <a:avLst/>
              </a:prstGeom>
              <a:noFill/>
            </p:spPr>
            <p:txBody>
              <a:bodyPr wrap="square" lIns="0" tIns="0" rIns="0" bIns="0" rtlCol="0" anchor="ctr">
                <a:spAutoFit/>
              </a:bodyPr>
              <a:lstStyle/>
              <a:p>
                <a:pPr>
                  <a:buClr>
                    <a:srgbClr val="A5B839"/>
                  </a:buClr>
                </a:pPr>
                <a:r>
                  <a:rPr lang="en-GB" sz="675">
                    <a:solidFill>
                      <a:schemeClr val="accent3"/>
                    </a:solidFill>
                    <a:latin typeface="Arial" panose="020B0604020202020204" pitchFamily="34" charset="0"/>
                  </a:rPr>
                  <a:t>23.6%</a:t>
                </a:r>
                <a:br>
                  <a:rPr lang="en-GB" sz="675">
                    <a:solidFill>
                      <a:srgbClr val="223341"/>
                    </a:solidFill>
                    <a:latin typeface="Arial" panose="020B0604020202020204" pitchFamily="34" charset="0"/>
                  </a:rPr>
                </a:br>
                <a:r>
                  <a:rPr lang="en-GB" sz="675">
                    <a:solidFill>
                      <a:srgbClr val="7F7F7F"/>
                    </a:solidFill>
                    <a:latin typeface="Arial" panose="020B0604020202020204" pitchFamily="34" charset="0"/>
                  </a:rPr>
                  <a:t>13.8%</a:t>
                </a:r>
              </a:p>
            </p:txBody>
          </p:sp>
          <p:sp>
            <p:nvSpPr>
              <p:cNvPr id="455" name="TextBox 454">
                <a:extLst>
                  <a:ext uri="{FF2B5EF4-FFF2-40B4-BE49-F238E27FC236}">
                    <a16:creationId xmlns:a16="http://schemas.microsoft.com/office/drawing/2014/main" id="{2D4AF995-F3F6-0F76-B649-D76D5CF4C10C}"/>
                  </a:ext>
                </a:extLst>
              </p:cNvPr>
              <p:cNvSpPr txBox="1"/>
              <p:nvPr/>
            </p:nvSpPr>
            <p:spPr>
              <a:xfrm>
                <a:off x="4398676" y="1671854"/>
                <a:ext cx="422828" cy="547873"/>
              </a:xfrm>
              <a:prstGeom prst="rect">
                <a:avLst/>
              </a:prstGeom>
              <a:noFill/>
              <a:ln>
                <a:solidFill>
                  <a:schemeClr val="accent5"/>
                </a:solidFill>
              </a:ln>
            </p:spPr>
            <p:txBody>
              <a:bodyPr wrap="square" lIns="0" tIns="0" rIns="0" bIns="0" rtlCol="0" anchor="ctr">
                <a:noAutofit/>
              </a:bodyPr>
              <a:lstStyle/>
              <a:p>
                <a:pPr algn="ctr">
                  <a:buClr>
                    <a:srgbClr val="A5B839"/>
                  </a:buClr>
                </a:pPr>
                <a:r>
                  <a:rPr lang="en-GB" sz="675">
                    <a:latin typeface="Arial" panose="020B0604020202020204" pitchFamily="34" charset="0"/>
                  </a:rPr>
                  <a:t>5-y OS</a:t>
                </a:r>
                <a:br>
                  <a:rPr lang="en-GB" sz="675">
                    <a:solidFill>
                      <a:schemeClr val="accent3"/>
                    </a:solidFill>
                    <a:latin typeface="Arial" panose="020B0604020202020204" pitchFamily="34" charset="0"/>
                  </a:rPr>
                </a:br>
                <a:r>
                  <a:rPr lang="en-GB" sz="675">
                    <a:solidFill>
                      <a:schemeClr val="accent3"/>
                    </a:solidFill>
                    <a:latin typeface="Arial" panose="020B0604020202020204" pitchFamily="34" charset="0"/>
                  </a:rPr>
                  <a:t>19.4%</a:t>
                </a:r>
                <a:br>
                  <a:rPr lang="en-GB" sz="675">
                    <a:solidFill>
                      <a:srgbClr val="223341"/>
                    </a:solidFill>
                    <a:latin typeface="Arial" panose="020B0604020202020204" pitchFamily="34" charset="0"/>
                  </a:rPr>
                </a:br>
                <a:r>
                  <a:rPr lang="en-GB" sz="675">
                    <a:solidFill>
                      <a:srgbClr val="7F7F7F"/>
                    </a:solidFill>
                    <a:latin typeface="Arial" panose="020B0604020202020204" pitchFamily="34" charset="0"/>
                  </a:rPr>
                  <a:t>11.3%</a:t>
                </a:r>
              </a:p>
            </p:txBody>
          </p:sp>
        </p:grpSp>
      </p:grpSp>
      <p:grpSp>
        <p:nvGrpSpPr>
          <p:cNvPr id="571" name="Group 570">
            <a:extLst>
              <a:ext uri="{FF2B5EF4-FFF2-40B4-BE49-F238E27FC236}">
                <a16:creationId xmlns:a16="http://schemas.microsoft.com/office/drawing/2014/main" id="{39E81873-A128-DEA2-E9C2-C9DECA33110E}"/>
              </a:ext>
            </a:extLst>
          </p:cNvPr>
          <p:cNvGrpSpPr/>
          <p:nvPr/>
        </p:nvGrpSpPr>
        <p:grpSpPr>
          <a:xfrm>
            <a:off x="6367957" y="1930793"/>
            <a:ext cx="3981705" cy="1720666"/>
            <a:chOff x="5933050" y="1307041"/>
            <a:chExt cx="4811960" cy="1775296"/>
          </a:xfrm>
        </p:grpSpPr>
        <p:grpSp>
          <p:nvGrpSpPr>
            <p:cNvPr id="572" name="Group 571">
              <a:extLst>
                <a:ext uri="{FF2B5EF4-FFF2-40B4-BE49-F238E27FC236}">
                  <a16:creationId xmlns:a16="http://schemas.microsoft.com/office/drawing/2014/main" id="{34856106-19BA-7292-901A-25B6293E16A3}"/>
                </a:ext>
              </a:extLst>
            </p:cNvPr>
            <p:cNvGrpSpPr/>
            <p:nvPr/>
          </p:nvGrpSpPr>
          <p:grpSpPr>
            <a:xfrm>
              <a:off x="6802281" y="1307041"/>
              <a:ext cx="3900296" cy="1448597"/>
              <a:chOff x="7046511" y="1213317"/>
              <a:chExt cx="3900296" cy="1735451"/>
            </a:xfrm>
          </p:grpSpPr>
          <p:sp>
            <p:nvSpPr>
              <p:cNvPr id="258" name="TextBox 257">
                <a:extLst>
                  <a:ext uri="{FF2B5EF4-FFF2-40B4-BE49-F238E27FC236}">
                    <a16:creationId xmlns:a16="http://schemas.microsoft.com/office/drawing/2014/main" id="{D55CC5CC-A8AC-BC31-E972-7DAC2C5318D7}"/>
                  </a:ext>
                </a:extLst>
              </p:cNvPr>
              <p:cNvSpPr txBox="1"/>
              <p:nvPr/>
            </p:nvSpPr>
            <p:spPr>
              <a:xfrm>
                <a:off x="8667582" y="2807919"/>
                <a:ext cx="945659" cy="140849"/>
              </a:xfrm>
              <a:prstGeom prst="rect">
                <a:avLst/>
              </a:prstGeom>
              <a:noFill/>
            </p:spPr>
            <p:txBody>
              <a:bodyPr wrap="square" tIns="0" bIns="0">
                <a:noAutofit/>
              </a:bodyPr>
              <a:lstStyle/>
              <a:p>
                <a:pPr algn="ctr"/>
                <a:r>
                  <a:rPr lang="en-GB" sz="675">
                    <a:solidFill>
                      <a:srgbClr val="223341"/>
                    </a:solidFill>
                    <a:latin typeface="Arial" panose="020B0604020202020204" pitchFamily="34" charset="0"/>
                  </a:rPr>
                  <a:t>Time, months</a:t>
                </a:r>
                <a:endParaRPr lang="en-GB" sz="525">
                  <a:latin typeface="Arial" panose="020B0604020202020204" pitchFamily="34" charset="0"/>
                </a:endParaRPr>
              </a:p>
            </p:txBody>
          </p:sp>
          <p:grpSp>
            <p:nvGrpSpPr>
              <p:cNvPr id="259" name="Group 258">
                <a:extLst>
                  <a:ext uri="{FF2B5EF4-FFF2-40B4-BE49-F238E27FC236}">
                    <a16:creationId xmlns:a16="http://schemas.microsoft.com/office/drawing/2014/main" id="{EE67E591-FBFA-3582-C1BF-C3FABE92CAEE}"/>
                  </a:ext>
                </a:extLst>
              </p:cNvPr>
              <p:cNvGrpSpPr/>
              <p:nvPr/>
            </p:nvGrpSpPr>
            <p:grpSpPr>
              <a:xfrm>
                <a:off x="7425815" y="1811364"/>
                <a:ext cx="3403825" cy="832493"/>
                <a:chOff x="1489908" y="1740845"/>
                <a:chExt cx="3403825" cy="832493"/>
              </a:xfrm>
            </p:grpSpPr>
            <p:cxnSp>
              <p:nvCxnSpPr>
                <p:cNvPr id="355" name="Straight Connector 354">
                  <a:extLst>
                    <a:ext uri="{FF2B5EF4-FFF2-40B4-BE49-F238E27FC236}">
                      <a16:creationId xmlns:a16="http://schemas.microsoft.com/office/drawing/2014/main" id="{1FE94485-AC40-27CC-007B-F9E6E1A3FB9C}"/>
                    </a:ext>
                  </a:extLst>
                </p:cNvPr>
                <p:cNvCxnSpPr/>
                <p:nvPr/>
              </p:nvCxnSpPr>
              <p:spPr>
                <a:xfrm>
                  <a:off x="1489908" y="1893603"/>
                  <a:ext cx="3403825" cy="0"/>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B64D148D-B71A-A702-3CB1-37E972D883BD}"/>
                    </a:ext>
                  </a:extLst>
                </p:cNvPr>
                <p:cNvCxnSpPr>
                  <a:cxnSpLocks/>
                </p:cNvCxnSpPr>
                <p:nvPr/>
              </p:nvCxnSpPr>
              <p:spPr>
                <a:xfrm>
                  <a:off x="2064637" y="1740845"/>
                  <a:ext cx="0" cy="832493"/>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0C2B3183-4662-62BA-A263-260A6A220B0F}"/>
                    </a:ext>
                  </a:extLst>
                </p:cNvPr>
                <p:cNvCxnSpPr>
                  <a:cxnSpLocks/>
                </p:cNvCxnSpPr>
                <p:nvPr/>
              </p:nvCxnSpPr>
              <p:spPr>
                <a:xfrm>
                  <a:off x="2634949" y="1893603"/>
                  <a:ext cx="0" cy="679735"/>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81CE25E9-E04D-3B53-4609-E67979E2E540}"/>
                    </a:ext>
                  </a:extLst>
                </p:cNvPr>
                <p:cNvCxnSpPr>
                  <a:cxnSpLocks/>
                </p:cNvCxnSpPr>
                <p:nvPr/>
              </p:nvCxnSpPr>
              <p:spPr>
                <a:xfrm>
                  <a:off x="3204634" y="1893603"/>
                  <a:ext cx="0" cy="679735"/>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B7E29D0C-1B91-3FDB-BB99-49DF9666963E}"/>
                    </a:ext>
                  </a:extLst>
                </p:cNvPr>
                <p:cNvCxnSpPr>
                  <a:cxnSpLocks/>
                </p:cNvCxnSpPr>
                <p:nvPr/>
              </p:nvCxnSpPr>
              <p:spPr>
                <a:xfrm>
                  <a:off x="3773593" y="1893603"/>
                  <a:ext cx="0" cy="679735"/>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D5301652-9816-B19C-2B6D-EF4A58A0E152}"/>
                    </a:ext>
                  </a:extLst>
                </p:cNvPr>
                <p:cNvCxnSpPr>
                  <a:cxnSpLocks/>
                </p:cNvCxnSpPr>
                <p:nvPr/>
              </p:nvCxnSpPr>
              <p:spPr>
                <a:xfrm>
                  <a:off x="4343506" y="1893603"/>
                  <a:ext cx="0" cy="679735"/>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grpSp>
          <p:grpSp>
            <p:nvGrpSpPr>
              <p:cNvPr id="262" name="Group 261">
                <a:extLst>
                  <a:ext uri="{FF2B5EF4-FFF2-40B4-BE49-F238E27FC236}">
                    <a16:creationId xmlns:a16="http://schemas.microsoft.com/office/drawing/2014/main" id="{FA3E6FE9-D921-9C1B-8653-66DDC6442528}"/>
                  </a:ext>
                </a:extLst>
              </p:cNvPr>
              <p:cNvGrpSpPr/>
              <p:nvPr/>
            </p:nvGrpSpPr>
            <p:grpSpPr>
              <a:xfrm>
                <a:off x="7046511" y="1213317"/>
                <a:ext cx="3900296" cy="1626587"/>
                <a:chOff x="7044394" y="1221943"/>
                <a:chExt cx="3900296" cy="1627650"/>
              </a:xfrm>
            </p:grpSpPr>
            <p:sp>
              <p:nvSpPr>
                <p:cNvPr id="268" name="Freeform: Shape 267">
                  <a:extLst>
                    <a:ext uri="{FF2B5EF4-FFF2-40B4-BE49-F238E27FC236}">
                      <a16:creationId xmlns:a16="http://schemas.microsoft.com/office/drawing/2014/main" id="{C6394FFB-1693-CE1A-4908-46DB8FEBD31B}"/>
                    </a:ext>
                  </a:extLst>
                </p:cNvPr>
                <p:cNvSpPr/>
                <p:nvPr/>
              </p:nvSpPr>
              <p:spPr>
                <a:xfrm>
                  <a:off x="7428552" y="1289351"/>
                  <a:ext cx="3423721" cy="1358879"/>
                </a:xfrm>
                <a:custGeom>
                  <a:avLst/>
                  <a:gdLst>
                    <a:gd name="connsiteX0" fmla="*/ 0 w 4888867"/>
                    <a:gd name="connsiteY0" fmla="*/ 0 h 2209500"/>
                    <a:gd name="connsiteX1" fmla="*/ 0 w 4888867"/>
                    <a:gd name="connsiteY1" fmla="*/ 2209500 h 2209500"/>
                    <a:gd name="connsiteX2" fmla="*/ 4888868 w 4888867"/>
                    <a:gd name="connsiteY2" fmla="*/ 2209500 h 2209500"/>
                  </a:gdLst>
                  <a:ahLst/>
                  <a:cxnLst>
                    <a:cxn ang="0">
                      <a:pos x="connsiteX0" y="connsiteY0"/>
                    </a:cxn>
                    <a:cxn ang="0">
                      <a:pos x="connsiteX1" y="connsiteY1"/>
                    </a:cxn>
                    <a:cxn ang="0">
                      <a:pos x="connsiteX2" y="connsiteY2"/>
                    </a:cxn>
                  </a:cxnLst>
                  <a:rect l="l" t="t" r="r" b="b"/>
                  <a:pathLst>
                    <a:path w="4888867" h="2209500">
                      <a:moveTo>
                        <a:pt x="0" y="0"/>
                      </a:moveTo>
                      <a:lnTo>
                        <a:pt x="0" y="2209500"/>
                      </a:lnTo>
                      <a:lnTo>
                        <a:pt x="4888868" y="2209500"/>
                      </a:lnTo>
                    </a:path>
                  </a:pathLst>
                </a:custGeom>
                <a:noFill/>
                <a:ln w="10685" cap="flat">
                  <a:solidFill>
                    <a:schemeClr val="tx1"/>
                  </a:solidFill>
                  <a:prstDash val="solid"/>
                  <a:miter/>
                </a:ln>
              </p:spPr>
              <p:txBody>
                <a:bodyPr rtlCol="0" anchor="ctr"/>
                <a:lstStyle/>
                <a:p>
                  <a:r>
                    <a:rPr lang="en-GB" sz="675">
                      <a:latin typeface="Arial" panose="020B0604020202020204" pitchFamily="34" charset="0"/>
                    </a:rPr>
                    <a:t> </a:t>
                  </a:r>
                </a:p>
              </p:txBody>
            </p:sp>
            <p:grpSp>
              <p:nvGrpSpPr>
                <p:cNvPr id="269" name="Group 268">
                  <a:extLst>
                    <a:ext uri="{FF2B5EF4-FFF2-40B4-BE49-F238E27FC236}">
                      <a16:creationId xmlns:a16="http://schemas.microsoft.com/office/drawing/2014/main" id="{509F3D9E-FE79-949E-9EFF-E0B01342BC9D}"/>
                    </a:ext>
                  </a:extLst>
                </p:cNvPr>
                <p:cNvGrpSpPr/>
                <p:nvPr/>
              </p:nvGrpSpPr>
              <p:grpSpPr>
                <a:xfrm rot="5400000">
                  <a:off x="7162334" y="2456820"/>
                  <a:ext cx="143769" cy="379649"/>
                  <a:chOff x="1384185" y="5076431"/>
                  <a:chExt cx="143769" cy="350317"/>
                </a:xfrm>
              </p:grpSpPr>
              <p:sp>
                <p:nvSpPr>
                  <p:cNvPr id="353" name="Freeform: Shape 352">
                    <a:extLst>
                      <a:ext uri="{FF2B5EF4-FFF2-40B4-BE49-F238E27FC236}">
                        <a16:creationId xmlns:a16="http://schemas.microsoft.com/office/drawing/2014/main" id="{ABE287FC-5025-F121-38BB-0A4A418E333B}"/>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354" name="TextBox 353">
                    <a:extLst>
                      <a:ext uri="{FF2B5EF4-FFF2-40B4-BE49-F238E27FC236}">
                        <a16:creationId xmlns:a16="http://schemas.microsoft.com/office/drawing/2014/main" id="{DAC24791-65A4-0735-653A-14BDE8330BE3}"/>
                      </a:ext>
                    </a:extLst>
                  </p:cNvPr>
                  <p:cNvSpPr txBox="1"/>
                  <p:nvPr/>
                </p:nvSpPr>
                <p:spPr>
                  <a:xfrm rot="16200000">
                    <a:off x="1331805" y="5230599"/>
                    <a:ext cx="248529" cy="14376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0</a:t>
                    </a:r>
                    <a:endParaRPr lang="en-GB" sz="825">
                      <a:solidFill>
                        <a:srgbClr val="223341"/>
                      </a:solidFill>
                      <a:latin typeface="Arial" panose="020B0604020202020204" pitchFamily="34" charset="0"/>
                    </a:endParaRPr>
                  </a:p>
                </p:txBody>
              </p:sp>
            </p:grpSp>
            <p:grpSp>
              <p:nvGrpSpPr>
                <p:cNvPr id="271" name="Group 270">
                  <a:extLst>
                    <a:ext uri="{FF2B5EF4-FFF2-40B4-BE49-F238E27FC236}">
                      <a16:creationId xmlns:a16="http://schemas.microsoft.com/office/drawing/2014/main" id="{7EA6C37E-639F-B0A8-A468-4048EE28E690}"/>
                    </a:ext>
                  </a:extLst>
                </p:cNvPr>
                <p:cNvGrpSpPr/>
                <p:nvPr/>
              </p:nvGrpSpPr>
              <p:grpSpPr>
                <a:xfrm rot="5400000">
                  <a:off x="7162334" y="2188959"/>
                  <a:ext cx="143769" cy="379649"/>
                  <a:chOff x="1384185" y="5076431"/>
                  <a:chExt cx="143769" cy="350317"/>
                </a:xfrm>
              </p:grpSpPr>
              <p:sp>
                <p:nvSpPr>
                  <p:cNvPr id="326" name="Freeform: Shape 325">
                    <a:extLst>
                      <a:ext uri="{FF2B5EF4-FFF2-40B4-BE49-F238E27FC236}">
                        <a16:creationId xmlns:a16="http://schemas.microsoft.com/office/drawing/2014/main" id="{23444994-22E1-2AE8-8114-608FD1566A91}"/>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327" name="TextBox 326">
                    <a:extLst>
                      <a:ext uri="{FF2B5EF4-FFF2-40B4-BE49-F238E27FC236}">
                        <a16:creationId xmlns:a16="http://schemas.microsoft.com/office/drawing/2014/main" id="{1B298C14-88CB-4C03-A5B0-AB2C4DEFC176}"/>
                      </a:ext>
                    </a:extLst>
                  </p:cNvPr>
                  <p:cNvSpPr txBox="1"/>
                  <p:nvPr/>
                </p:nvSpPr>
                <p:spPr>
                  <a:xfrm rot="16200000">
                    <a:off x="1331805" y="5230599"/>
                    <a:ext cx="248529" cy="14376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20</a:t>
                    </a:r>
                    <a:endParaRPr lang="en-GB" sz="825">
                      <a:solidFill>
                        <a:srgbClr val="223341"/>
                      </a:solidFill>
                      <a:latin typeface="Arial" panose="020B0604020202020204" pitchFamily="34" charset="0"/>
                    </a:endParaRPr>
                  </a:p>
                </p:txBody>
              </p:sp>
            </p:grpSp>
            <p:grpSp>
              <p:nvGrpSpPr>
                <p:cNvPr id="274" name="Group 273">
                  <a:extLst>
                    <a:ext uri="{FF2B5EF4-FFF2-40B4-BE49-F238E27FC236}">
                      <a16:creationId xmlns:a16="http://schemas.microsoft.com/office/drawing/2014/main" id="{6000746F-7663-EF06-0D39-77EC65A0692B}"/>
                    </a:ext>
                  </a:extLst>
                </p:cNvPr>
                <p:cNvGrpSpPr/>
                <p:nvPr/>
              </p:nvGrpSpPr>
              <p:grpSpPr>
                <a:xfrm rot="5400000">
                  <a:off x="7162334" y="1914987"/>
                  <a:ext cx="143769" cy="379649"/>
                  <a:chOff x="1384185" y="5076431"/>
                  <a:chExt cx="143769" cy="350317"/>
                </a:xfrm>
              </p:grpSpPr>
              <p:sp>
                <p:nvSpPr>
                  <p:cNvPr id="322" name="Freeform: Shape 321">
                    <a:extLst>
                      <a:ext uri="{FF2B5EF4-FFF2-40B4-BE49-F238E27FC236}">
                        <a16:creationId xmlns:a16="http://schemas.microsoft.com/office/drawing/2014/main" id="{4900A9B9-B3C9-F2E5-3344-CC9A3FDCC38A}"/>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323" name="TextBox 322">
                    <a:extLst>
                      <a:ext uri="{FF2B5EF4-FFF2-40B4-BE49-F238E27FC236}">
                        <a16:creationId xmlns:a16="http://schemas.microsoft.com/office/drawing/2014/main" id="{55EFED60-5287-4D6A-ED79-476F1B06024C}"/>
                      </a:ext>
                    </a:extLst>
                  </p:cNvPr>
                  <p:cNvSpPr txBox="1"/>
                  <p:nvPr/>
                </p:nvSpPr>
                <p:spPr>
                  <a:xfrm rot="16200000">
                    <a:off x="1331805" y="5230599"/>
                    <a:ext cx="248529" cy="14376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40</a:t>
                    </a:r>
                    <a:endParaRPr lang="en-GB" sz="825">
                      <a:solidFill>
                        <a:srgbClr val="223341"/>
                      </a:solidFill>
                      <a:latin typeface="Arial" panose="020B0604020202020204" pitchFamily="34" charset="0"/>
                    </a:endParaRPr>
                  </a:p>
                </p:txBody>
              </p:sp>
            </p:grpSp>
            <p:grpSp>
              <p:nvGrpSpPr>
                <p:cNvPr id="276" name="Group 275">
                  <a:extLst>
                    <a:ext uri="{FF2B5EF4-FFF2-40B4-BE49-F238E27FC236}">
                      <a16:creationId xmlns:a16="http://schemas.microsoft.com/office/drawing/2014/main" id="{4BF9DF13-EF39-FD27-D6B3-A30678DE3E77}"/>
                    </a:ext>
                  </a:extLst>
                </p:cNvPr>
                <p:cNvGrpSpPr/>
                <p:nvPr/>
              </p:nvGrpSpPr>
              <p:grpSpPr>
                <a:xfrm rot="5400000">
                  <a:off x="7162334" y="1646190"/>
                  <a:ext cx="143769" cy="379649"/>
                  <a:chOff x="1384185" y="5076431"/>
                  <a:chExt cx="143769" cy="350317"/>
                </a:xfrm>
              </p:grpSpPr>
              <p:sp>
                <p:nvSpPr>
                  <p:cNvPr id="318" name="Freeform: Shape 317">
                    <a:extLst>
                      <a:ext uri="{FF2B5EF4-FFF2-40B4-BE49-F238E27FC236}">
                        <a16:creationId xmlns:a16="http://schemas.microsoft.com/office/drawing/2014/main" id="{BDFA2E41-BD8E-7BB1-5C3A-3DBC2E5C5AA6}"/>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319" name="TextBox 318">
                    <a:extLst>
                      <a:ext uri="{FF2B5EF4-FFF2-40B4-BE49-F238E27FC236}">
                        <a16:creationId xmlns:a16="http://schemas.microsoft.com/office/drawing/2014/main" id="{DF23A48F-CCD5-6113-B7B0-BE2B54A7BAC4}"/>
                      </a:ext>
                    </a:extLst>
                  </p:cNvPr>
                  <p:cNvSpPr txBox="1"/>
                  <p:nvPr/>
                </p:nvSpPr>
                <p:spPr>
                  <a:xfrm rot="16200000">
                    <a:off x="1331805" y="5230599"/>
                    <a:ext cx="248529" cy="14376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60</a:t>
                    </a:r>
                    <a:endParaRPr lang="en-GB" sz="825">
                      <a:solidFill>
                        <a:srgbClr val="223341"/>
                      </a:solidFill>
                      <a:latin typeface="Arial" panose="020B0604020202020204" pitchFamily="34" charset="0"/>
                    </a:endParaRPr>
                  </a:p>
                </p:txBody>
              </p:sp>
            </p:grpSp>
            <p:grpSp>
              <p:nvGrpSpPr>
                <p:cNvPr id="280" name="Group 279">
                  <a:extLst>
                    <a:ext uri="{FF2B5EF4-FFF2-40B4-BE49-F238E27FC236}">
                      <a16:creationId xmlns:a16="http://schemas.microsoft.com/office/drawing/2014/main" id="{FE975700-D5CA-60EE-8A85-B3AC2DFA3A58}"/>
                    </a:ext>
                  </a:extLst>
                </p:cNvPr>
                <p:cNvGrpSpPr/>
                <p:nvPr/>
              </p:nvGrpSpPr>
              <p:grpSpPr>
                <a:xfrm rot="5400000">
                  <a:off x="7162334" y="1372218"/>
                  <a:ext cx="143769" cy="379649"/>
                  <a:chOff x="1384185" y="5076431"/>
                  <a:chExt cx="143769" cy="350317"/>
                </a:xfrm>
              </p:grpSpPr>
              <p:sp>
                <p:nvSpPr>
                  <p:cNvPr id="314" name="Freeform: Shape 313">
                    <a:extLst>
                      <a:ext uri="{FF2B5EF4-FFF2-40B4-BE49-F238E27FC236}">
                        <a16:creationId xmlns:a16="http://schemas.microsoft.com/office/drawing/2014/main" id="{8855EF53-334F-8FBD-B026-B3778935896F}"/>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315" name="TextBox 314">
                    <a:extLst>
                      <a:ext uri="{FF2B5EF4-FFF2-40B4-BE49-F238E27FC236}">
                        <a16:creationId xmlns:a16="http://schemas.microsoft.com/office/drawing/2014/main" id="{EFD0464A-0634-8451-DE83-5AC544004301}"/>
                      </a:ext>
                    </a:extLst>
                  </p:cNvPr>
                  <p:cNvSpPr txBox="1"/>
                  <p:nvPr/>
                </p:nvSpPr>
                <p:spPr>
                  <a:xfrm rot="16200000">
                    <a:off x="1331805" y="5230599"/>
                    <a:ext cx="248529" cy="14376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80</a:t>
                    </a:r>
                    <a:endParaRPr lang="en-GB" sz="825">
                      <a:solidFill>
                        <a:srgbClr val="223341"/>
                      </a:solidFill>
                      <a:latin typeface="Arial" panose="020B0604020202020204" pitchFamily="34" charset="0"/>
                    </a:endParaRPr>
                  </a:p>
                </p:txBody>
              </p:sp>
            </p:grpSp>
            <p:grpSp>
              <p:nvGrpSpPr>
                <p:cNvPr id="283" name="Group 282">
                  <a:extLst>
                    <a:ext uri="{FF2B5EF4-FFF2-40B4-BE49-F238E27FC236}">
                      <a16:creationId xmlns:a16="http://schemas.microsoft.com/office/drawing/2014/main" id="{2022F9F7-3710-645A-6D84-3081266A4E22}"/>
                    </a:ext>
                  </a:extLst>
                </p:cNvPr>
                <p:cNvGrpSpPr/>
                <p:nvPr/>
              </p:nvGrpSpPr>
              <p:grpSpPr>
                <a:xfrm rot="5400000">
                  <a:off x="7162334" y="1104003"/>
                  <a:ext cx="143769" cy="379649"/>
                  <a:chOff x="1384185" y="5076431"/>
                  <a:chExt cx="143769" cy="350317"/>
                </a:xfrm>
              </p:grpSpPr>
              <p:sp>
                <p:nvSpPr>
                  <p:cNvPr id="310" name="Freeform: Shape 309">
                    <a:extLst>
                      <a:ext uri="{FF2B5EF4-FFF2-40B4-BE49-F238E27FC236}">
                        <a16:creationId xmlns:a16="http://schemas.microsoft.com/office/drawing/2014/main" id="{B0B7D1CA-DAE5-83AE-CDD5-41E8C37E6850}"/>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311" name="TextBox 310">
                    <a:extLst>
                      <a:ext uri="{FF2B5EF4-FFF2-40B4-BE49-F238E27FC236}">
                        <a16:creationId xmlns:a16="http://schemas.microsoft.com/office/drawing/2014/main" id="{F7D2CE07-1905-999E-3983-0A4695F66B6A}"/>
                      </a:ext>
                    </a:extLst>
                  </p:cNvPr>
                  <p:cNvSpPr txBox="1"/>
                  <p:nvPr/>
                </p:nvSpPr>
                <p:spPr>
                  <a:xfrm rot="16200000">
                    <a:off x="1331805" y="5230599"/>
                    <a:ext cx="248529" cy="14376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100</a:t>
                    </a:r>
                    <a:endParaRPr lang="en-GB" sz="825">
                      <a:solidFill>
                        <a:srgbClr val="223341"/>
                      </a:solidFill>
                      <a:latin typeface="Arial" panose="020B0604020202020204" pitchFamily="34" charset="0"/>
                    </a:endParaRPr>
                  </a:p>
                </p:txBody>
              </p:sp>
            </p:grpSp>
            <p:grpSp>
              <p:nvGrpSpPr>
                <p:cNvPr id="285" name="Group 284">
                  <a:extLst>
                    <a:ext uri="{FF2B5EF4-FFF2-40B4-BE49-F238E27FC236}">
                      <a16:creationId xmlns:a16="http://schemas.microsoft.com/office/drawing/2014/main" id="{05EE4546-E1CD-B206-83A0-24DD0190C655}"/>
                    </a:ext>
                  </a:extLst>
                </p:cNvPr>
                <p:cNvGrpSpPr/>
                <p:nvPr/>
              </p:nvGrpSpPr>
              <p:grpSpPr>
                <a:xfrm>
                  <a:off x="7402882" y="2651660"/>
                  <a:ext cx="48642" cy="197933"/>
                  <a:chOff x="1522751" y="8999245"/>
                  <a:chExt cx="48642" cy="197933"/>
                </a:xfrm>
              </p:grpSpPr>
              <p:sp>
                <p:nvSpPr>
                  <p:cNvPr id="308" name="Freeform: Shape 307">
                    <a:extLst>
                      <a:ext uri="{FF2B5EF4-FFF2-40B4-BE49-F238E27FC236}">
                        <a16:creationId xmlns:a16="http://schemas.microsoft.com/office/drawing/2014/main" id="{9994ABA2-6FE1-A1C9-CBA5-7B3C1E12EB77}"/>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309" name="TextBox 308">
                    <a:extLst>
                      <a:ext uri="{FF2B5EF4-FFF2-40B4-BE49-F238E27FC236}">
                        <a16:creationId xmlns:a16="http://schemas.microsoft.com/office/drawing/2014/main" id="{590ECC27-28BC-7E03-7DB5-2B9C83CADF1B}"/>
                      </a:ext>
                    </a:extLst>
                  </p:cNvPr>
                  <p:cNvSpPr txBox="1"/>
                  <p:nvPr/>
                </p:nvSpPr>
                <p:spPr>
                  <a:xfrm>
                    <a:off x="1522751" y="9060177"/>
                    <a:ext cx="48642" cy="137001"/>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0</a:t>
                    </a:r>
                  </a:p>
                </p:txBody>
              </p:sp>
            </p:grpSp>
            <p:grpSp>
              <p:nvGrpSpPr>
                <p:cNvPr id="286" name="Group 285">
                  <a:extLst>
                    <a:ext uri="{FF2B5EF4-FFF2-40B4-BE49-F238E27FC236}">
                      <a16:creationId xmlns:a16="http://schemas.microsoft.com/office/drawing/2014/main" id="{CB21B392-4B17-4E8B-6128-6D85B496611F}"/>
                    </a:ext>
                  </a:extLst>
                </p:cNvPr>
                <p:cNvGrpSpPr/>
                <p:nvPr/>
              </p:nvGrpSpPr>
              <p:grpSpPr>
                <a:xfrm>
                  <a:off x="7939703" y="2651660"/>
                  <a:ext cx="132649" cy="197933"/>
                  <a:chOff x="1483197" y="8999245"/>
                  <a:chExt cx="132649" cy="197933"/>
                </a:xfrm>
              </p:grpSpPr>
              <p:sp>
                <p:nvSpPr>
                  <p:cNvPr id="306" name="Freeform: Shape 305">
                    <a:extLst>
                      <a:ext uri="{FF2B5EF4-FFF2-40B4-BE49-F238E27FC236}">
                        <a16:creationId xmlns:a16="http://schemas.microsoft.com/office/drawing/2014/main" id="{35B5D301-6EAB-BD45-4EAE-0F56C9DEF0DE}"/>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307" name="TextBox 306">
                    <a:extLst>
                      <a:ext uri="{FF2B5EF4-FFF2-40B4-BE49-F238E27FC236}">
                        <a16:creationId xmlns:a16="http://schemas.microsoft.com/office/drawing/2014/main" id="{90D10CF9-0D04-0DA3-D9F6-F3EB225C1B19}"/>
                      </a:ext>
                    </a:extLst>
                  </p:cNvPr>
                  <p:cNvSpPr txBox="1"/>
                  <p:nvPr/>
                </p:nvSpPr>
                <p:spPr>
                  <a:xfrm>
                    <a:off x="1483197" y="9060177"/>
                    <a:ext cx="132649" cy="137001"/>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12</a:t>
                    </a:r>
                  </a:p>
                </p:txBody>
              </p:sp>
            </p:grpSp>
            <p:grpSp>
              <p:nvGrpSpPr>
                <p:cNvPr id="287" name="Group 286">
                  <a:extLst>
                    <a:ext uri="{FF2B5EF4-FFF2-40B4-BE49-F238E27FC236}">
                      <a16:creationId xmlns:a16="http://schemas.microsoft.com/office/drawing/2014/main" id="{B06F271C-3E19-45EF-86C0-B19BCA75321B}"/>
                    </a:ext>
                  </a:extLst>
                </p:cNvPr>
                <p:cNvGrpSpPr/>
                <p:nvPr/>
              </p:nvGrpSpPr>
              <p:grpSpPr>
                <a:xfrm>
                  <a:off x="8511179" y="2651660"/>
                  <a:ext cx="132649" cy="197933"/>
                  <a:chOff x="1483197" y="8999245"/>
                  <a:chExt cx="132649" cy="197933"/>
                </a:xfrm>
              </p:grpSpPr>
              <p:sp>
                <p:nvSpPr>
                  <p:cNvPr id="303" name="Freeform: Shape 302">
                    <a:extLst>
                      <a:ext uri="{FF2B5EF4-FFF2-40B4-BE49-F238E27FC236}">
                        <a16:creationId xmlns:a16="http://schemas.microsoft.com/office/drawing/2014/main" id="{32C61C48-0F7B-482C-9B6A-8F222A8C34A3}"/>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305" name="TextBox 304">
                    <a:extLst>
                      <a:ext uri="{FF2B5EF4-FFF2-40B4-BE49-F238E27FC236}">
                        <a16:creationId xmlns:a16="http://schemas.microsoft.com/office/drawing/2014/main" id="{19A1BA7C-7AB7-68B3-FBD5-46A039D5F606}"/>
                      </a:ext>
                    </a:extLst>
                  </p:cNvPr>
                  <p:cNvSpPr txBox="1"/>
                  <p:nvPr/>
                </p:nvSpPr>
                <p:spPr>
                  <a:xfrm>
                    <a:off x="1483197" y="9060177"/>
                    <a:ext cx="132649" cy="137001"/>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24</a:t>
                    </a:r>
                  </a:p>
                </p:txBody>
              </p:sp>
            </p:grpSp>
            <p:grpSp>
              <p:nvGrpSpPr>
                <p:cNvPr id="288" name="Group 287">
                  <a:extLst>
                    <a:ext uri="{FF2B5EF4-FFF2-40B4-BE49-F238E27FC236}">
                      <a16:creationId xmlns:a16="http://schemas.microsoft.com/office/drawing/2014/main" id="{499EF47B-396A-C9E9-340D-32A7A8E80318}"/>
                    </a:ext>
                  </a:extLst>
                </p:cNvPr>
                <p:cNvGrpSpPr/>
                <p:nvPr/>
              </p:nvGrpSpPr>
              <p:grpSpPr>
                <a:xfrm>
                  <a:off x="9083641" y="2651660"/>
                  <a:ext cx="132649" cy="197933"/>
                  <a:chOff x="1483197" y="8999245"/>
                  <a:chExt cx="132649" cy="197933"/>
                </a:xfrm>
              </p:grpSpPr>
              <p:sp>
                <p:nvSpPr>
                  <p:cNvPr id="300" name="Freeform: Shape 299">
                    <a:extLst>
                      <a:ext uri="{FF2B5EF4-FFF2-40B4-BE49-F238E27FC236}">
                        <a16:creationId xmlns:a16="http://schemas.microsoft.com/office/drawing/2014/main" id="{D0DF1C8C-7188-72C3-4257-CC9C1E281D73}"/>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301" name="TextBox 300">
                    <a:extLst>
                      <a:ext uri="{FF2B5EF4-FFF2-40B4-BE49-F238E27FC236}">
                        <a16:creationId xmlns:a16="http://schemas.microsoft.com/office/drawing/2014/main" id="{F2A144D8-C482-5679-95FF-7B8C2563BF95}"/>
                      </a:ext>
                    </a:extLst>
                  </p:cNvPr>
                  <p:cNvSpPr txBox="1"/>
                  <p:nvPr/>
                </p:nvSpPr>
                <p:spPr>
                  <a:xfrm>
                    <a:off x="1483197" y="9060177"/>
                    <a:ext cx="132649" cy="137001"/>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36</a:t>
                    </a:r>
                  </a:p>
                </p:txBody>
              </p:sp>
            </p:grpSp>
            <p:grpSp>
              <p:nvGrpSpPr>
                <p:cNvPr id="291" name="Group 290">
                  <a:extLst>
                    <a:ext uri="{FF2B5EF4-FFF2-40B4-BE49-F238E27FC236}">
                      <a16:creationId xmlns:a16="http://schemas.microsoft.com/office/drawing/2014/main" id="{1DD4F504-8C09-E667-E743-D137F5C38FAF}"/>
                    </a:ext>
                  </a:extLst>
                </p:cNvPr>
                <p:cNvGrpSpPr/>
                <p:nvPr/>
              </p:nvGrpSpPr>
              <p:grpSpPr>
                <a:xfrm>
                  <a:off x="9652545" y="2651660"/>
                  <a:ext cx="132649" cy="197933"/>
                  <a:chOff x="1483197" y="8999245"/>
                  <a:chExt cx="132649" cy="197933"/>
                </a:xfrm>
              </p:grpSpPr>
              <p:sp>
                <p:nvSpPr>
                  <p:cNvPr id="298" name="Freeform: Shape 297">
                    <a:extLst>
                      <a:ext uri="{FF2B5EF4-FFF2-40B4-BE49-F238E27FC236}">
                        <a16:creationId xmlns:a16="http://schemas.microsoft.com/office/drawing/2014/main" id="{12748B12-AF69-032E-63EB-D6E3CD86AD40}"/>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299" name="TextBox 298">
                    <a:extLst>
                      <a:ext uri="{FF2B5EF4-FFF2-40B4-BE49-F238E27FC236}">
                        <a16:creationId xmlns:a16="http://schemas.microsoft.com/office/drawing/2014/main" id="{C0D445E6-F850-118A-F27C-F61C91132BBB}"/>
                      </a:ext>
                    </a:extLst>
                  </p:cNvPr>
                  <p:cNvSpPr txBox="1"/>
                  <p:nvPr/>
                </p:nvSpPr>
                <p:spPr>
                  <a:xfrm>
                    <a:off x="1483197" y="9060177"/>
                    <a:ext cx="132649" cy="137001"/>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48</a:t>
                    </a:r>
                  </a:p>
                </p:txBody>
              </p:sp>
            </p:grpSp>
            <p:grpSp>
              <p:nvGrpSpPr>
                <p:cNvPr id="292" name="Group 291">
                  <a:extLst>
                    <a:ext uri="{FF2B5EF4-FFF2-40B4-BE49-F238E27FC236}">
                      <a16:creationId xmlns:a16="http://schemas.microsoft.com/office/drawing/2014/main" id="{1BE939E9-333E-5AC4-70EA-667E31D5087A}"/>
                    </a:ext>
                  </a:extLst>
                </p:cNvPr>
                <p:cNvGrpSpPr/>
                <p:nvPr/>
              </p:nvGrpSpPr>
              <p:grpSpPr>
                <a:xfrm>
                  <a:off x="10226147" y="2651660"/>
                  <a:ext cx="132649" cy="197933"/>
                  <a:chOff x="1483197" y="8999245"/>
                  <a:chExt cx="132649" cy="197933"/>
                </a:xfrm>
              </p:grpSpPr>
              <p:sp>
                <p:nvSpPr>
                  <p:cNvPr id="296" name="Freeform: Shape 295">
                    <a:extLst>
                      <a:ext uri="{FF2B5EF4-FFF2-40B4-BE49-F238E27FC236}">
                        <a16:creationId xmlns:a16="http://schemas.microsoft.com/office/drawing/2014/main" id="{025863F5-3C91-C413-A9D6-C50ED54C1697}"/>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297" name="TextBox 296">
                    <a:extLst>
                      <a:ext uri="{FF2B5EF4-FFF2-40B4-BE49-F238E27FC236}">
                        <a16:creationId xmlns:a16="http://schemas.microsoft.com/office/drawing/2014/main" id="{CB5D4019-07E4-DB0A-AB38-3B23092F4B98}"/>
                      </a:ext>
                    </a:extLst>
                  </p:cNvPr>
                  <p:cNvSpPr txBox="1"/>
                  <p:nvPr/>
                </p:nvSpPr>
                <p:spPr>
                  <a:xfrm>
                    <a:off x="1483197" y="9060177"/>
                    <a:ext cx="132649" cy="137001"/>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60</a:t>
                    </a:r>
                  </a:p>
                </p:txBody>
              </p:sp>
            </p:grpSp>
            <p:grpSp>
              <p:nvGrpSpPr>
                <p:cNvPr id="293" name="Group 292">
                  <a:extLst>
                    <a:ext uri="{FF2B5EF4-FFF2-40B4-BE49-F238E27FC236}">
                      <a16:creationId xmlns:a16="http://schemas.microsoft.com/office/drawing/2014/main" id="{0DC78EB9-5C05-E70D-4AC2-4A504A9555E5}"/>
                    </a:ext>
                  </a:extLst>
                </p:cNvPr>
                <p:cNvGrpSpPr/>
                <p:nvPr/>
              </p:nvGrpSpPr>
              <p:grpSpPr>
                <a:xfrm>
                  <a:off x="10736498" y="2651660"/>
                  <a:ext cx="208192" cy="196171"/>
                  <a:chOff x="1436542" y="8999245"/>
                  <a:chExt cx="208192" cy="196171"/>
                </a:xfrm>
              </p:grpSpPr>
              <p:sp>
                <p:nvSpPr>
                  <p:cNvPr id="294" name="Freeform: Shape 293">
                    <a:extLst>
                      <a:ext uri="{FF2B5EF4-FFF2-40B4-BE49-F238E27FC236}">
                        <a16:creationId xmlns:a16="http://schemas.microsoft.com/office/drawing/2014/main" id="{C7497A90-C3B5-309E-1699-197C8A7C2039}"/>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295" name="TextBox 294">
                    <a:extLst>
                      <a:ext uri="{FF2B5EF4-FFF2-40B4-BE49-F238E27FC236}">
                        <a16:creationId xmlns:a16="http://schemas.microsoft.com/office/drawing/2014/main" id="{835CEA45-51F2-45F6-FBC6-8402DFD8B3DB}"/>
                      </a:ext>
                    </a:extLst>
                  </p:cNvPr>
                  <p:cNvSpPr txBox="1"/>
                  <p:nvPr/>
                </p:nvSpPr>
                <p:spPr>
                  <a:xfrm>
                    <a:off x="1436542" y="9058415"/>
                    <a:ext cx="208192" cy="137001"/>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72</a:t>
                    </a:r>
                  </a:p>
                </p:txBody>
              </p:sp>
            </p:grpSp>
          </p:grpSp>
          <p:sp>
            <p:nvSpPr>
              <p:cNvPr id="263" name="TextBox 262">
                <a:extLst>
                  <a:ext uri="{FF2B5EF4-FFF2-40B4-BE49-F238E27FC236}">
                    <a16:creationId xmlns:a16="http://schemas.microsoft.com/office/drawing/2014/main" id="{AB0E6930-5737-6D88-0A2C-32FE49FD9F1D}"/>
                  </a:ext>
                </a:extLst>
              </p:cNvPr>
              <p:cNvSpPr txBox="1"/>
              <p:nvPr/>
            </p:nvSpPr>
            <p:spPr>
              <a:xfrm>
                <a:off x="8027224" y="1736767"/>
                <a:ext cx="378514" cy="246168"/>
              </a:xfrm>
              <a:prstGeom prst="rect">
                <a:avLst/>
              </a:prstGeom>
              <a:noFill/>
            </p:spPr>
            <p:txBody>
              <a:bodyPr wrap="square" lIns="0" tIns="0" rIns="0" bIns="0" rtlCol="0" anchor="ctr">
                <a:spAutoFit/>
              </a:bodyPr>
              <a:lstStyle/>
              <a:p>
                <a:pPr>
                  <a:buClr>
                    <a:srgbClr val="A5B839"/>
                  </a:buClr>
                </a:pPr>
                <a:r>
                  <a:rPr lang="en-GB" sz="675">
                    <a:solidFill>
                      <a:schemeClr val="accent3"/>
                    </a:solidFill>
                    <a:latin typeface="Arial" panose="020B0604020202020204" pitchFamily="34" charset="0"/>
                  </a:rPr>
                  <a:t>39.8%</a:t>
                </a:r>
                <a:br>
                  <a:rPr lang="en-GB" sz="675">
                    <a:solidFill>
                      <a:srgbClr val="223341"/>
                    </a:solidFill>
                    <a:latin typeface="Arial" panose="020B0604020202020204" pitchFamily="34" charset="0"/>
                  </a:rPr>
                </a:br>
                <a:r>
                  <a:rPr lang="en-GB" sz="675">
                    <a:solidFill>
                      <a:srgbClr val="7F7F7F"/>
                    </a:solidFill>
                    <a:latin typeface="Arial" panose="020B0604020202020204" pitchFamily="34" charset="0"/>
                  </a:rPr>
                  <a:t>17.7%</a:t>
                </a:r>
              </a:p>
            </p:txBody>
          </p:sp>
          <p:sp>
            <p:nvSpPr>
              <p:cNvPr id="264" name="TextBox 263">
                <a:extLst>
                  <a:ext uri="{FF2B5EF4-FFF2-40B4-BE49-F238E27FC236}">
                    <a16:creationId xmlns:a16="http://schemas.microsoft.com/office/drawing/2014/main" id="{A85B52DC-41B0-C9D4-46FC-63E1465409BD}"/>
                  </a:ext>
                </a:extLst>
              </p:cNvPr>
              <p:cNvSpPr txBox="1"/>
              <p:nvPr/>
            </p:nvSpPr>
            <p:spPr>
              <a:xfrm>
                <a:off x="8598653" y="1989360"/>
                <a:ext cx="363051" cy="246168"/>
              </a:xfrm>
              <a:prstGeom prst="rect">
                <a:avLst/>
              </a:prstGeom>
              <a:noFill/>
            </p:spPr>
            <p:txBody>
              <a:bodyPr wrap="square" lIns="0" tIns="0" rIns="0" bIns="0" rtlCol="0" anchor="ctr">
                <a:spAutoFit/>
              </a:bodyPr>
              <a:lstStyle/>
              <a:p>
                <a:pPr>
                  <a:buClr>
                    <a:srgbClr val="A5B839"/>
                  </a:buClr>
                </a:pPr>
                <a:r>
                  <a:rPr lang="en-GB" sz="675">
                    <a:solidFill>
                      <a:schemeClr val="accent3"/>
                    </a:solidFill>
                    <a:latin typeface="Arial" panose="020B0604020202020204" pitchFamily="34" charset="0"/>
                  </a:rPr>
                  <a:t>23.1%</a:t>
                </a:r>
                <a:br>
                  <a:rPr lang="en-GB" sz="675">
                    <a:solidFill>
                      <a:srgbClr val="223341"/>
                    </a:solidFill>
                    <a:latin typeface="Arial" panose="020B0604020202020204" pitchFamily="34" charset="0"/>
                  </a:rPr>
                </a:br>
                <a:r>
                  <a:rPr lang="en-GB" sz="675">
                    <a:solidFill>
                      <a:srgbClr val="7F7F7F"/>
                    </a:solidFill>
                    <a:latin typeface="Arial" panose="020B0604020202020204" pitchFamily="34" charset="0"/>
                  </a:rPr>
                  <a:t>4.3%</a:t>
                </a:r>
              </a:p>
            </p:txBody>
          </p:sp>
          <p:sp>
            <p:nvSpPr>
              <p:cNvPr id="265" name="TextBox 264">
                <a:extLst>
                  <a:ext uri="{FF2B5EF4-FFF2-40B4-BE49-F238E27FC236}">
                    <a16:creationId xmlns:a16="http://schemas.microsoft.com/office/drawing/2014/main" id="{F95FFA24-5BA6-D121-4A78-FEF4D94D04BB}"/>
                  </a:ext>
                </a:extLst>
              </p:cNvPr>
              <p:cNvSpPr txBox="1"/>
              <p:nvPr/>
            </p:nvSpPr>
            <p:spPr>
              <a:xfrm>
                <a:off x="9167609" y="2049620"/>
                <a:ext cx="313730" cy="246168"/>
              </a:xfrm>
              <a:prstGeom prst="rect">
                <a:avLst/>
              </a:prstGeom>
              <a:noFill/>
            </p:spPr>
            <p:txBody>
              <a:bodyPr wrap="square" lIns="0" tIns="0" rIns="0" bIns="0" rtlCol="0" anchor="ctr">
                <a:spAutoFit/>
              </a:bodyPr>
              <a:lstStyle/>
              <a:p>
                <a:pPr>
                  <a:buClr>
                    <a:srgbClr val="A5B839"/>
                  </a:buClr>
                </a:pPr>
                <a:r>
                  <a:rPr lang="en-GB" sz="675">
                    <a:solidFill>
                      <a:schemeClr val="accent3"/>
                    </a:solidFill>
                    <a:latin typeface="Arial" panose="020B0604020202020204" pitchFamily="34" charset="0"/>
                  </a:rPr>
                  <a:t>13.1%</a:t>
                </a:r>
                <a:br>
                  <a:rPr lang="en-GB" sz="675">
                    <a:solidFill>
                      <a:srgbClr val="223341"/>
                    </a:solidFill>
                    <a:latin typeface="Arial" panose="020B0604020202020204" pitchFamily="34" charset="0"/>
                  </a:rPr>
                </a:br>
                <a:r>
                  <a:rPr lang="en-GB" sz="675">
                    <a:solidFill>
                      <a:srgbClr val="7F7F7F"/>
                    </a:solidFill>
                    <a:latin typeface="Arial" panose="020B0604020202020204" pitchFamily="34" charset="0"/>
                  </a:rPr>
                  <a:t>1.9%</a:t>
                </a:r>
              </a:p>
            </p:txBody>
          </p:sp>
          <p:sp>
            <p:nvSpPr>
              <p:cNvPr id="266" name="TextBox 265">
                <a:extLst>
                  <a:ext uri="{FF2B5EF4-FFF2-40B4-BE49-F238E27FC236}">
                    <a16:creationId xmlns:a16="http://schemas.microsoft.com/office/drawing/2014/main" id="{756DDD10-12C3-56A3-B8E7-0194A7FABE13}"/>
                  </a:ext>
                </a:extLst>
              </p:cNvPr>
              <p:cNvSpPr txBox="1"/>
              <p:nvPr/>
            </p:nvSpPr>
            <p:spPr>
              <a:xfrm>
                <a:off x="9742374" y="2125628"/>
                <a:ext cx="350585" cy="246168"/>
              </a:xfrm>
              <a:prstGeom prst="rect">
                <a:avLst/>
              </a:prstGeom>
              <a:noFill/>
            </p:spPr>
            <p:txBody>
              <a:bodyPr wrap="square" lIns="0" tIns="0" rIns="0" bIns="0" rtlCol="0" anchor="ctr">
                <a:spAutoFit/>
              </a:bodyPr>
              <a:lstStyle/>
              <a:p>
                <a:pPr>
                  <a:buClr>
                    <a:srgbClr val="A5B839"/>
                  </a:buClr>
                </a:pPr>
                <a:r>
                  <a:rPr lang="en-GB" sz="675">
                    <a:solidFill>
                      <a:schemeClr val="accent3"/>
                    </a:solidFill>
                    <a:latin typeface="Arial" panose="020B0604020202020204" pitchFamily="34" charset="0"/>
                  </a:rPr>
                  <a:t>10.2%</a:t>
                </a:r>
                <a:br>
                  <a:rPr lang="en-GB" sz="675">
                    <a:solidFill>
                      <a:srgbClr val="223341"/>
                    </a:solidFill>
                    <a:latin typeface="Arial" panose="020B0604020202020204" pitchFamily="34" charset="0"/>
                  </a:rPr>
                </a:br>
                <a:r>
                  <a:rPr lang="en-GB" sz="675">
                    <a:solidFill>
                      <a:srgbClr val="7F7F7F"/>
                    </a:solidFill>
                    <a:latin typeface="Arial" panose="020B0604020202020204" pitchFamily="34" charset="0"/>
                  </a:rPr>
                  <a:t>1.3%</a:t>
                </a:r>
              </a:p>
            </p:txBody>
          </p:sp>
          <p:sp>
            <p:nvSpPr>
              <p:cNvPr id="267" name="TextBox 266">
                <a:extLst>
                  <a:ext uri="{FF2B5EF4-FFF2-40B4-BE49-F238E27FC236}">
                    <a16:creationId xmlns:a16="http://schemas.microsoft.com/office/drawing/2014/main" id="{980666B3-3548-CBC5-F77A-569D9A71073B}"/>
                  </a:ext>
                </a:extLst>
              </p:cNvPr>
              <p:cNvSpPr txBox="1"/>
              <p:nvPr/>
            </p:nvSpPr>
            <p:spPr>
              <a:xfrm>
                <a:off x="10313753" y="1927064"/>
                <a:ext cx="422828" cy="539073"/>
              </a:xfrm>
              <a:prstGeom prst="rect">
                <a:avLst/>
              </a:prstGeom>
              <a:noFill/>
              <a:ln>
                <a:solidFill>
                  <a:schemeClr val="accent5"/>
                </a:solidFill>
              </a:ln>
            </p:spPr>
            <p:txBody>
              <a:bodyPr wrap="square" lIns="0" tIns="0" rIns="0" bIns="0" rtlCol="0" anchor="ctr">
                <a:noAutofit/>
              </a:bodyPr>
              <a:lstStyle/>
              <a:p>
                <a:pPr algn="ctr">
                  <a:buClr>
                    <a:srgbClr val="A5B839"/>
                  </a:buClr>
                </a:pPr>
                <a:r>
                  <a:rPr lang="en-GB" sz="675">
                    <a:latin typeface="Arial" panose="020B0604020202020204" pitchFamily="34" charset="0"/>
                  </a:rPr>
                  <a:t>5-y PFS</a:t>
                </a:r>
                <a:br>
                  <a:rPr lang="en-GB" sz="675">
                    <a:solidFill>
                      <a:schemeClr val="accent3"/>
                    </a:solidFill>
                    <a:latin typeface="Arial" panose="020B0604020202020204" pitchFamily="34" charset="0"/>
                  </a:rPr>
                </a:br>
                <a:r>
                  <a:rPr lang="en-GB" sz="675">
                    <a:solidFill>
                      <a:schemeClr val="accent3"/>
                    </a:solidFill>
                    <a:latin typeface="Arial" panose="020B0604020202020204" pitchFamily="34" charset="0"/>
                  </a:rPr>
                  <a:t>7.5%</a:t>
                </a:r>
                <a:br>
                  <a:rPr lang="en-GB" sz="675">
                    <a:solidFill>
                      <a:srgbClr val="223341"/>
                    </a:solidFill>
                    <a:latin typeface="Arial" panose="020B0604020202020204" pitchFamily="34" charset="0"/>
                  </a:rPr>
                </a:br>
                <a:r>
                  <a:rPr lang="en-GB" sz="675">
                    <a:solidFill>
                      <a:srgbClr val="7F7F7F"/>
                    </a:solidFill>
                    <a:latin typeface="Arial" panose="020B0604020202020204" pitchFamily="34" charset="0"/>
                  </a:rPr>
                  <a:t>0.6%</a:t>
                </a:r>
              </a:p>
            </p:txBody>
          </p:sp>
        </p:grpSp>
        <p:grpSp>
          <p:nvGrpSpPr>
            <p:cNvPr id="573" name="Group 572">
              <a:extLst>
                <a:ext uri="{FF2B5EF4-FFF2-40B4-BE49-F238E27FC236}">
                  <a16:creationId xmlns:a16="http://schemas.microsoft.com/office/drawing/2014/main" id="{8E3E3C4B-2DA8-1E68-8DF1-150AACE2F9AD}"/>
                </a:ext>
              </a:extLst>
            </p:cNvPr>
            <p:cNvGrpSpPr/>
            <p:nvPr/>
          </p:nvGrpSpPr>
          <p:grpSpPr>
            <a:xfrm>
              <a:off x="5933050" y="2649610"/>
              <a:ext cx="4811960" cy="432727"/>
              <a:chOff x="213048" y="2836877"/>
              <a:chExt cx="4811960" cy="432727"/>
            </a:xfrm>
          </p:grpSpPr>
          <p:grpSp>
            <p:nvGrpSpPr>
              <p:cNvPr id="173" name="Group 172">
                <a:extLst>
                  <a:ext uri="{FF2B5EF4-FFF2-40B4-BE49-F238E27FC236}">
                    <a16:creationId xmlns:a16="http://schemas.microsoft.com/office/drawing/2014/main" id="{F98F4E6A-D812-6256-EA0F-51963EFD1D4A}"/>
                  </a:ext>
                </a:extLst>
              </p:cNvPr>
              <p:cNvGrpSpPr/>
              <p:nvPr/>
            </p:nvGrpSpPr>
            <p:grpSpPr>
              <a:xfrm>
                <a:off x="213048" y="3021668"/>
                <a:ext cx="4811960" cy="247936"/>
                <a:chOff x="375677" y="3606529"/>
                <a:chExt cx="4440172" cy="247936"/>
              </a:xfrm>
            </p:grpSpPr>
            <p:grpSp>
              <p:nvGrpSpPr>
                <p:cNvPr id="175" name="Group 174">
                  <a:extLst>
                    <a:ext uri="{FF2B5EF4-FFF2-40B4-BE49-F238E27FC236}">
                      <a16:creationId xmlns:a16="http://schemas.microsoft.com/office/drawing/2014/main" id="{59BC6B24-50DD-6744-38E0-9D04065F271C}"/>
                    </a:ext>
                  </a:extLst>
                </p:cNvPr>
                <p:cNvGrpSpPr/>
                <p:nvPr/>
              </p:nvGrpSpPr>
              <p:grpSpPr>
                <a:xfrm>
                  <a:off x="1406215" y="3606529"/>
                  <a:ext cx="3409634" cy="102741"/>
                  <a:chOff x="1282671" y="3223624"/>
                  <a:chExt cx="3409634" cy="102741"/>
                </a:xfrm>
              </p:grpSpPr>
              <p:sp>
                <p:nvSpPr>
                  <p:cNvPr id="247" name="TextBox 246">
                    <a:extLst>
                      <a:ext uri="{FF2B5EF4-FFF2-40B4-BE49-F238E27FC236}">
                        <a16:creationId xmlns:a16="http://schemas.microsoft.com/office/drawing/2014/main" id="{1592ED57-1114-1CAF-871E-F789B63FC5CC}"/>
                      </a:ext>
                    </a:extLst>
                  </p:cNvPr>
                  <p:cNvSpPr txBox="1"/>
                  <p:nvPr/>
                </p:nvSpPr>
                <p:spPr>
                  <a:xfrm>
                    <a:off x="1282671" y="3223625"/>
                    <a:ext cx="322983"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410</a:t>
                    </a:r>
                  </a:p>
                </p:txBody>
              </p:sp>
              <p:sp>
                <p:nvSpPr>
                  <p:cNvPr id="250" name="TextBox 249">
                    <a:extLst>
                      <a:ext uri="{FF2B5EF4-FFF2-40B4-BE49-F238E27FC236}">
                        <a16:creationId xmlns:a16="http://schemas.microsoft.com/office/drawing/2014/main" id="{5B6CF681-8A2D-3063-23EF-684081B227C3}"/>
                      </a:ext>
                    </a:extLst>
                  </p:cNvPr>
                  <p:cNvSpPr txBox="1"/>
                  <p:nvPr/>
                </p:nvSpPr>
                <p:spPr>
                  <a:xfrm>
                    <a:off x="2398610" y="3223624"/>
                    <a:ext cx="194436"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91</a:t>
                    </a:r>
                  </a:p>
                </p:txBody>
              </p:sp>
              <p:sp>
                <p:nvSpPr>
                  <p:cNvPr id="251" name="TextBox 250">
                    <a:extLst>
                      <a:ext uri="{FF2B5EF4-FFF2-40B4-BE49-F238E27FC236}">
                        <a16:creationId xmlns:a16="http://schemas.microsoft.com/office/drawing/2014/main" id="{3CBE820B-D8D2-15E0-C567-539DBB2BC02C}"/>
                      </a:ext>
                    </a:extLst>
                  </p:cNvPr>
                  <p:cNvSpPr txBox="1"/>
                  <p:nvPr/>
                </p:nvSpPr>
                <p:spPr>
                  <a:xfrm>
                    <a:off x="1834745" y="3223624"/>
                    <a:ext cx="266683"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158</a:t>
                    </a:r>
                  </a:p>
                </p:txBody>
              </p:sp>
              <p:sp>
                <p:nvSpPr>
                  <p:cNvPr id="252" name="TextBox 251">
                    <a:extLst>
                      <a:ext uri="{FF2B5EF4-FFF2-40B4-BE49-F238E27FC236}">
                        <a16:creationId xmlns:a16="http://schemas.microsoft.com/office/drawing/2014/main" id="{4C91EF61-CC16-C2C7-4C5F-8BF67BE2F7AD}"/>
                      </a:ext>
                    </a:extLst>
                  </p:cNvPr>
                  <p:cNvSpPr txBox="1"/>
                  <p:nvPr/>
                </p:nvSpPr>
                <p:spPr>
                  <a:xfrm>
                    <a:off x="3445311" y="3223624"/>
                    <a:ext cx="196088"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37</a:t>
                    </a:r>
                  </a:p>
                </p:txBody>
              </p:sp>
              <p:sp>
                <p:nvSpPr>
                  <p:cNvPr id="254" name="TextBox 253">
                    <a:extLst>
                      <a:ext uri="{FF2B5EF4-FFF2-40B4-BE49-F238E27FC236}">
                        <a16:creationId xmlns:a16="http://schemas.microsoft.com/office/drawing/2014/main" id="{C5BF5180-5DCF-1C7A-2496-C67155DA0300}"/>
                      </a:ext>
                    </a:extLst>
                  </p:cNvPr>
                  <p:cNvSpPr txBox="1"/>
                  <p:nvPr/>
                </p:nvSpPr>
                <p:spPr>
                  <a:xfrm>
                    <a:off x="2927673" y="3223624"/>
                    <a:ext cx="179252"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49</a:t>
                    </a:r>
                  </a:p>
                </p:txBody>
              </p:sp>
              <p:sp>
                <p:nvSpPr>
                  <p:cNvPr id="256" name="TextBox 255">
                    <a:extLst>
                      <a:ext uri="{FF2B5EF4-FFF2-40B4-BE49-F238E27FC236}">
                        <a16:creationId xmlns:a16="http://schemas.microsoft.com/office/drawing/2014/main" id="{17301FA1-BF04-3882-5613-BAFAE00CDCCE}"/>
                      </a:ext>
                    </a:extLst>
                  </p:cNvPr>
                  <p:cNvSpPr txBox="1"/>
                  <p:nvPr/>
                </p:nvSpPr>
                <p:spPr>
                  <a:xfrm>
                    <a:off x="3980010" y="3223624"/>
                    <a:ext cx="159936"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21</a:t>
                    </a:r>
                  </a:p>
                </p:txBody>
              </p:sp>
              <p:sp>
                <p:nvSpPr>
                  <p:cNvPr id="257" name="TextBox 256">
                    <a:extLst>
                      <a:ext uri="{FF2B5EF4-FFF2-40B4-BE49-F238E27FC236}">
                        <a16:creationId xmlns:a16="http://schemas.microsoft.com/office/drawing/2014/main" id="{0371EA99-EF60-89D3-45DD-BEC3B172992E}"/>
                      </a:ext>
                    </a:extLst>
                  </p:cNvPr>
                  <p:cNvSpPr txBox="1"/>
                  <p:nvPr/>
                </p:nvSpPr>
                <p:spPr>
                  <a:xfrm>
                    <a:off x="4498284" y="3223624"/>
                    <a:ext cx="194021"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0</a:t>
                    </a:r>
                  </a:p>
                </p:txBody>
              </p:sp>
            </p:grpSp>
            <p:grpSp>
              <p:nvGrpSpPr>
                <p:cNvPr id="176" name="Group 175">
                  <a:extLst>
                    <a:ext uri="{FF2B5EF4-FFF2-40B4-BE49-F238E27FC236}">
                      <a16:creationId xmlns:a16="http://schemas.microsoft.com/office/drawing/2014/main" id="{873D9A9F-ADD6-3FFF-50D4-305C88C44EDD}"/>
                    </a:ext>
                  </a:extLst>
                </p:cNvPr>
                <p:cNvGrpSpPr/>
                <p:nvPr/>
              </p:nvGrpSpPr>
              <p:grpSpPr>
                <a:xfrm>
                  <a:off x="1421389" y="3751723"/>
                  <a:ext cx="3390723" cy="102741"/>
                  <a:chOff x="1301582" y="3184152"/>
                  <a:chExt cx="3390723" cy="102741"/>
                </a:xfrm>
              </p:grpSpPr>
              <p:sp>
                <p:nvSpPr>
                  <p:cNvPr id="179" name="TextBox 178">
                    <a:extLst>
                      <a:ext uri="{FF2B5EF4-FFF2-40B4-BE49-F238E27FC236}">
                        <a16:creationId xmlns:a16="http://schemas.microsoft.com/office/drawing/2014/main" id="{D648D629-39A5-88EB-940C-CB14E0BA5234}"/>
                      </a:ext>
                    </a:extLst>
                  </p:cNvPr>
                  <p:cNvSpPr txBox="1"/>
                  <p:nvPr/>
                </p:nvSpPr>
                <p:spPr>
                  <a:xfrm>
                    <a:off x="1301582" y="3184153"/>
                    <a:ext cx="285158"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208</a:t>
                    </a:r>
                  </a:p>
                </p:txBody>
              </p:sp>
              <p:sp>
                <p:nvSpPr>
                  <p:cNvPr id="180" name="TextBox 179">
                    <a:extLst>
                      <a:ext uri="{FF2B5EF4-FFF2-40B4-BE49-F238E27FC236}">
                        <a16:creationId xmlns:a16="http://schemas.microsoft.com/office/drawing/2014/main" id="{1A261E67-E9DE-BB4D-A401-0E62109CC1C6}"/>
                      </a:ext>
                    </a:extLst>
                  </p:cNvPr>
                  <p:cNvSpPr txBox="1"/>
                  <p:nvPr/>
                </p:nvSpPr>
                <p:spPr>
                  <a:xfrm>
                    <a:off x="2398610" y="3184152"/>
                    <a:ext cx="194436"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8</a:t>
                    </a:r>
                  </a:p>
                </p:txBody>
              </p:sp>
              <p:sp>
                <p:nvSpPr>
                  <p:cNvPr id="181" name="TextBox 180">
                    <a:extLst>
                      <a:ext uri="{FF2B5EF4-FFF2-40B4-BE49-F238E27FC236}">
                        <a16:creationId xmlns:a16="http://schemas.microsoft.com/office/drawing/2014/main" id="{311954F9-CAD8-A23D-40F3-788FDB85B472}"/>
                      </a:ext>
                    </a:extLst>
                  </p:cNvPr>
                  <p:cNvSpPr txBox="1"/>
                  <p:nvPr/>
                </p:nvSpPr>
                <p:spPr>
                  <a:xfrm>
                    <a:off x="1875754" y="3184152"/>
                    <a:ext cx="184662"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35</a:t>
                    </a:r>
                  </a:p>
                </p:txBody>
              </p:sp>
              <p:sp>
                <p:nvSpPr>
                  <p:cNvPr id="182" name="TextBox 181">
                    <a:extLst>
                      <a:ext uri="{FF2B5EF4-FFF2-40B4-BE49-F238E27FC236}">
                        <a16:creationId xmlns:a16="http://schemas.microsoft.com/office/drawing/2014/main" id="{C290AB88-CF56-E5A5-8455-0E98A380E0B2}"/>
                      </a:ext>
                    </a:extLst>
                  </p:cNvPr>
                  <p:cNvSpPr txBox="1"/>
                  <p:nvPr/>
                </p:nvSpPr>
                <p:spPr>
                  <a:xfrm>
                    <a:off x="3445315" y="3184152"/>
                    <a:ext cx="196088"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2</a:t>
                    </a:r>
                  </a:p>
                </p:txBody>
              </p:sp>
              <p:sp>
                <p:nvSpPr>
                  <p:cNvPr id="183" name="TextBox 182">
                    <a:extLst>
                      <a:ext uri="{FF2B5EF4-FFF2-40B4-BE49-F238E27FC236}">
                        <a16:creationId xmlns:a16="http://schemas.microsoft.com/office/drawing/2014/main" id="{2F6187BF-C799-E0A6-A2A7-0FD3722EF252}"/>
                      </a:ext>
                    </a:extLst>
                  </p:cNvPr>
                  <p:cNvSpPr txBox="1"/>
                  <p:nvPr/>
                </p:nvSpPr>
                <p:spPr>
                  <a:xfrm>
                    <a:off x="2927673" y="3184152"/>
                    <a:ext cx="179252"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3</a:t>
                    </a:r>
                  </a:p>
                </p:txBody>
              </p:sp>
              <p:sp>
                <p:nvSpPr>
                  <p:cNvPr id="245" name="TextBox 244">
                    <a:extLst>
                      <a:ext uri="{FF2B5EF4-FFF2-40B4-BE49-F238E27FC236}">
                        <a16:creationId xmlns:a16="http://schemas.microsoft.com/office/drawing/2014/main" id="{98F7295E-A25F-4F0E-E291-540B2D5EEAA3}"/>
                      </a:ext>
                    </a:extLst>
                  </p:cNvPr>
                  <p:cNvSpPr txBox="1"/>
                  <p:nvPr/>
                </p:nvSpPr>
                <p:spPr>
                  <a:xfrm>
                    <a:off x="3980010" y="3184152"/>
                    <a:ext cx="159936"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1</a:t>
                    </a:r>
                  </a:p>
                </p:txBody>
              </p:sp>
              <p:sp>
                <p:nvSpPr>
                  <p:cNvPr id="246" name="TextBox 245">
                    <a:extLst>
                      <a:ext uri="{FF2B5EF4-FFF2-40B4-BE49-F238E27FC236}">
                        <a16:creationId xmlns:a16="http://schemas.microsoft.com/office/drawing/2014/main" id="{A912A13E-9A77-9EAF-3FFA-29A3B92CFAB0}"/>
                      </a:ext>
                    </a:extLst>
                  </p:cNvPr>
                  <p:cNvSpPr txBox="1"/>
                  <p:nvPr/>
                </p:nvSpPr>
                <p:spPr>
                  <a:xfrm>
                    <a:off x="4498284" y="3184152"/>
                    <a:ext cx="194021"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0</a:t>
                    </a:r>
                  </a:p>
                </p:txBody>
              </p:sp>
            </p:grpSp>
            <p:sp>
              <p:nvSpPr>
                <p:cNvPr id="177" name="TextBox 176">
                  <a:extLst>
                    <a:ext uri="{FF2B5EF4-FFF2-40B4-BE49-F238E27FC236}">
                      <a16:creationId xmlns:a16="http://schemas.microsoft.com/office/drawing/2014/main" id="{B8CA644C-D352-C23E-6CDC-41FF08AFD9F0}"/>
                    </a:ext>
                  </a:extLst>
                </p:cNvPr>
                <p:cNvSpPr txBox="1"/>
                <p:nvPr/>
              </p:nvSpPr>
              <p:spPr>
                <a:xfrm>
                  <a:off x="561696" y="3606530"/>
                  <a:ext cx="822699" cy="102740"/>
                </a:xfrm>
                <a:prstGeom prst="rect">
                  <a:avLst/>
                </a:prstGeom>
                <a:noFill/>
              </p:spPr>
              <p:txBody>
                <a:bodyPr wrap="square" lIns="0" tIns="0" rIns="0" bIns="0" rtlCol="0" anchor="ctr">
                  <a:spAutoFit/>
                </a:bodyPr>
                <a:lstStyle/>
                <a:p>
                  <a:pPr algn="r">
                    <a:spcBef>
                      <a:spcPts val="900"/>
                    </a:spcBef>
                    <a:buClr>
                      <a:srgbClr val="A5B839"/>
                    </a:buClr>
                  </a:pPr>
                  <a:r>
                    <a:rPr lang="en-GB" sz="675" err="1">
                      <a:solidFill>
                        <a:schemeClr val="accent3"/>
                      </a:solidFill>
                      <a:latin typeface="Arial" panose="020B0604020202020204" pitchFamily="34" charset="0"/>
                    </a:rPr>
                    <a:t>Pembro</a:t>
                  </a:r>
                  <a:r>
                    <a:rPr lang="en-GB" sz="675">
                      <a:solidFill>
                        <a:schemeClr val="accent3"/>
                      </a:solidFill>
                      <a:latin typeface="Arial" panose="020B0604020202020204" pitchFamily="34" charset="0"/>
                    </a:rPr>
                    <a:t> + chemo</a:t>
                  </a:r>
                </a:p>
              </p:txBody>
            </p:sp>
            <p:sp>
              <p:nvSpPr>
                <p:cNvPr id="178" name="TextBox 177">
                  <a:extLst>
                    <a:ext uri="{FF2B5EF4-FFF2-40B4-BE49-F238E27FC236}">
                      <a16:creationId xmlns:a16="http://schemas.microsoft.com/office/drawing/2014/main" id="{56134FFA-CF1E-0E64-1005-0BC1847A2B0C}"/>
                    </a:ext>
                  </a:extLst>
                </p:cNvPr>
                <p:cNvSpPr txBox="1"/>
                <p:nvPr/>
              </p:nvSpPr>
              <p:spPr>
                <a:xfrm>
                  <a:off x="375677" y="3751725"/>
                  <a:ext cx="1000858" cy="102740"/>
                </a:xfrm>
                <a:prstGeom prst="rect">
                  <a:avLst/>
                </a:prstGeom>
                <a:noFill/>
              </p:spPr>
              <p:txBody>
                <a:bodyPr wrap="square" lIns="0" tIns="0" rIns="0" bIns="0" rtlCol="0" anchor="ctr">
                  <a:spAutoFit/>
                </a:bodyPr>
                <a:lstStyle/>
                <a:p>
                  <a:pPr algn="r">
                    <a:spcBef>
                      <a:spcPts val="900"/>
                    </a:spcBef>
                    <a:buClr>
                      <a:srgbClr val="A5B839"/>
                    </a:buClr>
                  </a:pPr>
                  <a:r>
                    <a:rPr lang="en-GB" sz="675">
                      <a:solidFill>
                        <a:srgbClr val="7F7F7F"/>
                      </a:solidFill>
                      <a:latin typeface="Arial" panose="020B0604020202020204" pitchFamily="34" charset="0"/>
                    </a:rPr>
                    <a:t>Placebo + chemo</a:t>
                  </a:r>
                </a:p>
              </p:txBody>
            </p:sp>
          </p:grpSp>
          <p:sp>
            <p:nvSpPr>
              <p:cNvPr id="174" name="TextBox 173">
                <a:extLst>
                  <a:ext uri="{FF2B5EF4-FFF2-40B4-BE49-F238E27FC236}">
                    <a16:creationId xmlns:a16="http://schemas.microsoft.com/office/drawing/2014/main" id="{C2E3A827-B4A4-230F-A600-83B1859E5D28}"/>
                  </a:ext>
                </a:extLst>
              </p:cNvPr>
              <p:cNvSpPr txBox="1"/>
              <p:nvPr/>
            </p:nvSpPr>
            <p:spPr>
              <a:xfrm>
                <a:off x="454910" y="2836877"/>
                <a:ext cx="945657" cy="194064"/>
              </a:xfrm>
              <a:prstGeom prst="rect">
                <a:avLst/>
              </a:prstGeom>
              <a:noFill/>
            </p:spPr>
            <p:txBody>
              <a:bodyPr wrap="square">
                <a:spAutoFit/>
              </a:bodyPr>
              <a:lstStyle/>
              <a:p>
                <a:pPr algn="r"/>
                <a:r>
                  <a:rPr lang="en-GB" sz="675">
                    <a:solidFill>
                      <a:srgbClr val="223341"/>
                    </a:solidFill>
                    <a:latin typeface="Arial" panose="020B0604020202020204" pitchFamily="34" charset="0"/>
                  </a:rPr>
                  <a:t>No. at risk</a:t>
                </a:r>
                <a:endParaRPr lang="en-GB" sz="525">
                  <a:latin typeface="Arial" panose="020B0604020202020204" pitchFamily="34" charset="0"/>
                </a:endParaRPr>
              </a:p>
            </p:txBody>
          </p:sp>
        </p:grpSp>
        <p:grpSp>
          <p:nvGrpSpPr>
            <p:cNvPr id="574" name="Group 573">
              <a:extLst>
                <a:ext uri="{FF2B5EF4-FFF2-40B4-BE49-F238E27FC236}">
                  <a16:creationId xmlns:a16="http://schemas.microsoft.com/office/drawing/2014/main" id="{3EB546A6-208A-CCE1-223C-ABBD7233A426}"/>
                </a:ext>
              </a:extLst>
            </p:cNvPr>
            <p:cNvGrpSpPr/>
            <p:nvPr/>
          </p:nvGrpSpPr>
          <p:grpSpPr>
            <a:xfrm>
              <a:off x="7183651" y="1352399"/>
              <a:ext cx="3337151" cy="1135253"/>
              <a:chOff x="7183651" y="1352399"/>
              <a:chExt cx="3337151" cy="1135253"/>
            </a:xfrm>
          </p:grpSpPr>
          <p:sp>
            <p:nvSpPr>
              <p:cNvPr id="575" name="Freeform: Shape 574">
                <a:extLst>
                  <a:ext uri="{FF2B5EF4-FFF2-40B4-BE49-F238E27FC236}">
                    <a16:creationId xmlns:a16="http://schemas.microsoft.com/office/drawing/2014/main" id="{ECD13C50-B936-666E-7C01-23BB4FB135D4}"/>
                  </a:ext>
                </a:extLst>
              </p:cNvPr>
              <p:cNvSpPr/>
              <p:nvPr/>
            </p:nvSpPr>
            <p:spPr>
              <a:xfrm>
                <a:off x="7718900" y="224032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969696"/>
                </a:solidFill>
                <a:prstDash val="solid"/>
                <a:miter/>
              </a:ln>
            </p:spPr>
            <p:txBody>
              <a:bodyPr rtlCol="0" anchor="ctr"/>
              <a:lstStyle/>
              <a:p>
                <a:endParaRPr lang="en-US" sz="1731">
                  <a:latin typeface="Arial" panose="020B0604020202020204" pitchFamily="34" charset="0"/>
                </a:endParaRPr>
              </a:p>
            </p:txBody>
          </p:sp>
          <p:sp>
            <p:nvSpPr>
              <p:cNvPr id="87" name="Freeform: Shape 86">
                <a:extLst>
                  <a:ext uri="{FF2B5EF4-FFF2-40B4-BE49-F238E27FC236}">
                    <a16:creationId xmlns:a16="http://schemas.microsoft.com/office/drawing/2014/main" id="{36347710-7D58-7D6B-0F45-0F0F762CB1EB}"/>
                  </a:ext>
                </a:extLst>
              </p:cNvPr>
              <p:cNvSpPr/>
              <p:nvPr/>
            </p:nvSpPr>
            <p:spPr>
              <a:xfrm>
                <a:off x="8036978" y="2361825"/>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969696"/>
                </a:solidFill>
                <a:prstDash val="solid"/>
                <a:miter/>
              </a:ln>
            </p:spPr>
            <p:txBody>
              <a:bodyPr rtlCol="0" anchor="ctr"/>
              <a:lstStyle/>
              <a:p>
                <a:endParaRPr lang="en-US" sz="1731">
                  <a:latin typeface="Arial" panose="020B0604020202020204" pitchFamily="34" charset="0"/>
                </a:endParaRPr>
              </a:p>
            </p:txBody>
          </p:sp>
          <p:sp>
            <p:nvSpPr>
              <p:cNvPr id="88" name="Freeform: Shape 87">
                <a:extLst>
                  <a:ext uri="{FF2B5EF4-FFF2-40B4-BE49-F238E27FC236}">
                    <a16:creationId xmlns:a16="http://schemas.microsoft.com/office/drawing/2014/main" id="{44C8742C-3330-483D-FE83-80B712CABCD7}"/>
                  </a:ext>
                </a:extLst>
              </p:cNvPr>
              <p:cNvSpPr/>
              <p:nvPr/>
            </p:nvSpPr>
            <p:spPr>
              <a:xfrm>
                <a:off x="8596470" y="2412131"/>
                <a:ext cx="12692" cy="39862"/>
              </a:xfrm>
              <a:custGeom>
                <a:avLst/>
                <a:gdLst>
                  <a:gd name="connsiteX0" fmla="*/ 0 w 12692"/>
                  <a:gd name="connsiteY0" fmla="*/ 0 h 39862"/>
                  <a:gd name="connsiteX1" fmla="*/ 0 w 12692"/>
                  <a:gd name="connsiteY1" fmla="*/ 39862 h 39862"/>
                </a:gdLst>
                <a:ahLst/>
                <a:cxnLst>
                  <a:cxn ang="0">
                    <a:pos x="connsiteX0" y="connsiteY0"/>
                  </a:cxn>
                  <a:cxn ang="0">
                    <a:pos x="connsiteX1" y="connsiteY1"/>
                  </a:cxn>
                </a:cxnLst>
                <a:rect l="l" t="t" r="r" b="b"/>
                <a:pathLst>
                  <a:path w="12692" h="39862">
                    <a:moveTo>
                      <a:pt x="0" y="0"/>
                    </a:moveTo>
                    <a:lnTo>
                      <a:pt x="0" y="39862"/>
                    </a:lnTo>
                  </a:path>
                </a:pathLst>
              </a:custGeom>
              <a:ln w="9525" cap="flat">
                <a:solidFill>
                  <a:srgbClr val="969696"/>
                </a:solidFill>
                <a:prstDash val="solid"/>
                <a:miter/>
              </a:ln>
            </p:spPr>
            <p:txBody>
              <a:bodyPr rtlCol="0" anchor="ctr"/>
              <a:lstStyle/>
              <a:p>
                <a:endParaRPr lang="en-US" sz="1731">
                  <a:latin typeface="Arial" panose="020B0604020202020204" pitchFamily="34" charset="0"/>
                </a:endParaRPr>
              </a:p>
            </p:txBody>
          </p:sp>
          <p:sp>
            <p:nvSpPr>
              <p:cNvPr id="89" name="Freeform: Shape 88">
                <a:extLst>
                  <a:ext uri="{FF2B5EF4-FFF2-40B4-BE49-F238E27FC236}">
                    <a16:creationId xmlns:a16="http://schemas.microsoft.com/office/drawing/2014/main" id="{5A784005-DA15-72ED-8D52-23407297D206}"/>
                  </a:ext>
                </a:extLst>
              </p:cNvPr>
              <p:cNvSpPr/>
              <p:nvPr/>
            </p:nvSpPr>
            <p:spPr>
              <a:xfrm>
                <a:off x="7183651" y="1352399"/>
                <a:ext cx="2865493" cy="1135253"/>
              </a:xfrm>
              <a:custGeom>
                <a:avLst/>
                <a:gdLst>
                  <a:gd name="connsiteX0" fmla="*/ 0 w 2865493"/>
                  <a:gd name="connsiteY0" fmla="*/ 0 h 1135253"/>
                  <a:gd name="connsiteX1" fmla="*/ 20181 w 2865493"/>
                  <a:gd name="connsiteY1" fmla="*/ 0 h 1135253"/>
                  <a:gd name="connsiteX2" fmla="*/ 20181 w 2865493"/>
                  <a:gd name="connsiteY2" fmla="*/ 19486 h 1135253"/>
                  <a:gd name="connsiteX3" fmla="*/ 32239 w 2865493"/>
                  <a:gd name="connsiteY3" fmla="*/ 19486 h 1135253"/>
                  <a:gd name="connsiteX4" fmla="*/ 32239 w 2865493"/>
                  <a:gd name="connsiteY4" fmla="*/ 34768 h 1135253"/>
                  <a:gd name="connsiteX5" fmla="*/ 37189 w 2865493"/>
                  <a:gd name="connsiteY5" fmla="*/ 39735 h 1135253"/>
                  <a:gd name="connsiteX6" fmla="*/ 44424 w 2865493"/>
                  <a:gd name="connsiteY6" fmla="*/ 39735 h 1135253"/>
                  <a:gd name="connsiteX7" fmla="*/ 44424 w 2865493"/>
                  <a:gd name="connsiteY7" fmla="*/ 47759 h 1135253"/>
                  <a:gd name="connsiteX8" fmla="*/ 51659 w 2865493"/>
                  <a:gd name="connsiteY8" fmla="*/ 47759 h 1135253"/>
                  <a:gd name="connsiteX9" fmla="*/ 51659 w 2865493"/>
                  <a:gd name="connsiteY9" fmla="*/ 58329 h 1135253"/>
                  <a:gd name="connsiteX10" fmla="*/ 51659 w 2865493"/>
                  <a:gd name="connsiteY10" fmla="*/ 68900 h 1135253"/>
                  <a:gd name="connsiteX11" fmla="*/ 51659 w 2865493"/>
                  <a:gd name="connsiteY11" fmla="*/ 72848 h 1135253"/>
                  <a:gd name="connsiteX12" fmla="*/ 60544 w 2865493"/>
                  <a:gd name="connsiteY12" fmla="*/ 72848 h 1135253"/>
                  <a:gd name="connsiteX13" fmla="*/ 60544 w 2865493"/>
                  <a:gd name="connsiteY13" fmla="*/ 95517 h 1135253"/>
                  <a:gd name="connsiteX14" fmla="*/ 60544 w 2865493"/>
                  <a:gd name="connsiteY14" fmla="*/ 110927 h 1135253"/>
                  <a:gd name="connsiteX15" fmla="*/ 64606 w 2865493"/>
                  <a:gd name="connsiteY15" fmla="*/ 110927 h 1135253"/>
                  <a:gd name="connsiteX16" fmla="*/ 64606 w 2865493"/>
                  <a:gd name="connsiteY16" fmla="*/ 152318 h 1135253"/>
                  <a:gd name="connsiteX17" fmla="*/ 70190 w 2865493"/>
                  <a:gd name="connsiteY17" fmla="*/ 152318 h 1135253"/>
                  <a:gd name="connsiteX18" fmla="*/ 70190 w 2865493"/>
                  <a:gd name="connsiteY18" fmla="*/ 169256 h 1135253"/>
                  <a:gd name="connsiteX19" fmla="*/ 74252 w 2865493"/>
                  <a:gd name="connsiteY19" fmla="*/ 169256 h 1135253"/>
                  <a:gd name="connsiteX20" fmla="*/ 74252 w 2865493"/>
                  <a:gd name="connsiteY20" fmla="*/ 188742 h 1135253"/>
                  <a:gd name="connsiteX21" fmla="*/ 74252 w 2865493"/>
                  <a:gd name="connsiteY21" fmla="*/ 192817 h 1135253"/>
                  <a:gd name="connsiteX22" fmla="*/ 74252 w 2865493"/>
                  <a:gd name="connsiteY22" fmla="*/ 211411 h 1135253"/>
                  <a:gd name="connsiteX23" fmla="*/ 84787 w 2865493"/>
                  <a:gd name="connsiteY23" fmla="*/ 211411 h 1135253"/>
                  <a:gd name="connsiteX24" fmla="*/ 84787 w 2865493"/>
                  <a:gd name="connsiteY24" fmla="*/ 222746 h 1135253"/>
                  <a:gd name="connsiteX25" fmla="*/ 104207 w 2865493"/>
                  <a:gd name="connsiteY25" fmla="*/ 222746 h 1135253"/>
                  <a:gd name="connsiteX26" fmla="*/ 104207 w 2865493"/>
                  <a:gd name="connsiteY26" fmla="*/ 228477 h 1135253"/>
                  <a:gd name="connsiteX27" fmla="*/ 109791 w 2865493"/>
                  <a:gd name="connsiteY27" fmla="*/ 228477 h 1135253"/>
                  <a:gd name="connsiteX28" fmla="*/ 109791 w 2865493"/>
                  <a:gd name="connsiteY28" fmla="*/ 247071 h 1135253"/>
                  <a:gd name="connsiteX29" fmla="*/ 131623 w 2865493"/>
                  <a:gd name="connsiteY29" fmla="*/ 247071 h 1135253"/>
                  <a:gd name="connsiteX30" fmla="*/ 131623 w 2865493"/>
                  <a:gd name="connsiteY30" fmla="*/ 278655 h 1135253"/>
                  <a:gd name="connsiteX31" fmla="*/ 135684 w 2865493"/>
                  <a:gd name="connsiteY31" fmla="*/ 278655 h 1135253"/>
                  <a:gd name="connsiteX32" fmla="*/ 135684 w 2865493"/>
                  <a:gd name="connsiteY32" fmla="*/ 327306 h 1135253"/>
                  <a:gd name="connsiteX33" fmla="*/ 140508 w 2865493"/>
                  <a:gd name="connsiteY33" fmla="*/ 327306 h 1135253"/>
                  <a:gd name="connsiteX34" fmla="*/ 140508 w 2865493"/>
                  <a:gd name="connsiteY34" fmla="*/ 337749 h 1135253"/>
                  <a:gd name="connsiteX35" fmla="*/ 145712 w 2865493"/>
                  <a:gd name="connsiteY35" fmla="*/ 337749 h 1135253"/>
                  <a:gd name="connsiteX36" fmla="*/ 145712 w 2865493"/>
                  <a:gd name="connsiteY36" fmla="*/ 350357 h 1135253"/>
                  <a:gd name="connsiteX37" fmla="*/ 150535 w 2865493"/>
                  <a:gd name="connsiteY37" fmla="*/ 350357 h 1135253"/>
                  <a:gd name="connsiteX38" fmla="*/ 150535 w 2865493"/>
                  <a:gd name="connsiteY38" fmla="*/ 355961 h 1135253"/>
                  <a:gd name="connsiteX39" fmla="*/ 155358 w 2865493"/>
                  <a:gd name="connsiteY39" fmla="*/ 355961 h 1135253"/>
                  <a:gd name="connsiteX40" fmla="*/ 155358 w 2865493"/>
                  <a:gd name="connsiteY40" fmla="*/ 369333 h 1135253"/>
                  <a:gd name="connsiteX41" fmla="*/ 159420 w 2865493"/>
                  <a:gd name="connsiteY41" fmla="*/ 369333 h 1135253"/>
                  <a:gd name="connsiteX42" fmla="*/ 159420 w 2865493"/>
                  <a:gd name="connsiteY42" fmla="*/ 384361 h 1135253"/>
                  <a:gd name="connsiteX43" fmla="*/ 173636 w 2865493"/>
                  <a:gd name="connsiteY43" fmla="*/ 384361 h 1135253"/>
                  <a:gd name="connsiteX44" fmla="*/ 173636 w 2865493"/>
                  <a:gd name="connsiteY44" fmla="*/ 395696 h 1135253"/>
                  <a:gd name="connsiteX45" fmla="*/ 179982 w 2865493"/>
                  <a:gd name="connsiteY45" fmla="*/ 395696 h 1135253"/>
                  <a:gd name="connsiteX46" fmla="*/ 179982 w 2865493"/>
                  <a:gd name="connsiteY46" fmla="*/ 404611 h 1135253"/>
                  <a:gd name="connsiteX47" fmla="*/ 187724 w 2865493"/>
                  <a:gd name="connsiteY47" fmla="*/ 404611 h 1135253"/>
                  <a:gd name="connsiteX48" fmla="*/ 187724 w 2865493"/>
                  <a:gd name="connsiteY48" fmla="*/ 411870 h 1135253"/>
                  <a:gd name="connsiteX49" fmla="*/ 193309 w 2865493"/>
                  <a:gd name="connsiteY49" fmla="*/ 411870 h 1135253"/>
                  <a:gd name="connsiteX50" fmla="*/ 193309 w 2865493"/>
                  <a:gd name="connsiteY50" fmla="*/ 417601 h 1135253"/>
                  <a:gd name="connsiteX51" fmla="*/ 199402 w 2865493"/>
                  <a:gd name="connsiteY51" fmla="*/ 417601 h 1135253"/>
                  <a:gd name="connsiteX52" fmla="*/ 199402 w 2865493"/>
                  <a:gd name="connsiteY52" fmla="*/ 426516 h 1135253"/>
                  <a:gd name="connsiteX53" fmla="*/ 211460 w 2865493"/>
                  <a:gd name="connsiteY53" fmla="*/ 426516 h 1135253"/>
                  <a:gd name="connsiteX54" fmla="*/ 211460 w 2865493"/>
                  <a:gd name="connsiteY54" fmla="*/ 431738 h 1135253"/>
                  <a:gd name="connsiteX55" fmla="*/ 218821 w 2865493"/>
                  <a:gd name="connsiteY55" fmla="*/ 431738 h 1135253"/>
                  <a:gd name="connsiteX56" fmla="*/ 218821 w 2865493"/>
                  <a:gd name="connsiteY56" fmla="*/ 441926 h 1135253"/>
                  <a:gd name="connsiteX57" fmla="*/ 218821 w 2865493"/>
                  <a:gd name="connsiteY57" fmla="*/ 461666 h 1135253"/>
                  <a:gd name="connsiteX58" fmla="*/ 224406 w 2865493"/>
                  <a:gd name="connsiteY58" fmla="*/ 461666 h 1135253"/>
                  <a:gd name="connsiteX59" fmla="*/ 224406 w 2865493"/>
                  <a:gd name="connsiteY59" fmla="*/ 491340 h 1135253"/>
                  <a:gd name="connsiteX60" fmla="*/ 224406 w 2865493"/>
                  <a:gd name="connsiteY60" fmla="*/ 521651 h 1135253"/>
                  <a:gd name="connsiteX61" fmla="*/ 231260 w 2865493"/>
                  <a:gd name="connsiteY61" fmla="*/ 528528 h 1135253"/>
                  <a:gd name="connsiteX62" fmla="*/ 231260 w 2865493"/>
                  <a:gd name="connsiteY62" fmla="*/ 592971 h 1135253"/>
                  <a:gd name="connsiteX63" fmla="*/ 231260 w 2865493"/>
                  <a:gd name="connsiteY63" fmla="*/ 619333 h 1135253"/>
                  <a:gd name="connsiteX64" fmla="*/ 243826 w 2865493"/>
                  <a:gd name="connsiteY64" fmla="*/ 619333 h 1135253"/>
                  <a:gd name="connsiteX65" fmla="*/ 243826 w 2865493"/>
                  <a:gd name="connsiteY65" fmla="*/ 627739 h 1135253"/>
                  <a:gd name="connsiteX66" fmla="*/ 250299 w 2865493"/>
                  <a:gd name="connsiteY66" fmla="*/ 627739 h 1135253"/>
                  <a:gd name="connsiteX67" fmla="*/ 250299 w 2865493"/>
                  <a:gd name="connsiteY67" fmla="*/ 632578 h 1135253"/>
                  <a:gd name="connsiteX68" fmla="*/ 259946 w 2865493"/>
                  <a:gd name="connsiteY68" fmla="*/ 632578 h 1135253"/>
                  <a:gd name="connsiteX69" fmla="*/ 259946 w 2865493"/>
                  <a:gd name="connsiteY69" fmla="*/ 639074 h 1135253"/>
                  <a:gd name="connsiteX70" fmla="*/ 265657 w 2865493"/>
                  <a:gd name="connsiteY70" fmla="*/ 639074 h 1135253"/>
                  <a:gd name="connsiteX71" fmla="*/ 265657 w 2865493"/>
                  <a:gd name="connsiteY71" fmla="*/ 658559 h 1135253"/>
                  <a:gd name="connsiteX72" fmla="*/ 281396 w 2865493"/>
                  <a:gd name="connsiteY72" fmla="*/ 658559 h 1135253"/>
                  <a:gd name="connsiteX73" fmla="*/ 281396 w 2865493"/>
                  <a:gd name="connsiteY73" fmla="*/ 679191 h 1135253"/>
                  <a:gd name="connsiteX74" fmla="*/ 294216 w 2865493"/>
                  <a:gd name="connsiteY74" fmla="*/ 679191 h 1135253"/>
                  <a:gd name="connsiteX75" fmla="*/ 294216 w 2865493"/>
                  <a:gd name="connsiteY75" fmla="*/ 685304 h 1135253"/>
                  <a:gd name="connsiteX76" fmla="*/ 300689 w 2865493"/>
                  <a:gd name="connsiteY76" fmla="*/ 685304 h 1135253"/>
                  <a:gd name="connsiteX77" fmla="*/ 300689 w 2865493"/>
                  <a:gd name="connsiteY77" fmla="*/ 688870 h 1135253"/>
                  <a:gd name="connsiteX78" fmla="*/ 308812 w 2865493"/>
                  <a:gd name="connsiteY78" fmla="*/ 688870 h 1135253"/>
                  <a:gd name="connsiteX79" fmla="*/ 308812 w 2865493"/>
                  <a:gd name="connsiteY79" fmla="*/ 696639 h 1135253"/>
                  <a:gd name="connsiteX80" fmla="*/ 308812 w 2865493"/>
                  <a:gd name="connsiteY80" fmla="*/ 699822 h 1135253"/>
                  <a:gd name="connsiteX81" fmla="*/ 316428 w 2865493"/>
                  <a:gd name="connsiteY81" fmla="*/ 699822 h 1135253"/>
                  <a:gd name="connsiteX82" fmla="*/ 316428 w 2865493"/>
                  <a:gd name="connsiteY82" fmla="*/ 705936 h 1135253"/>
                  <a:gd name="connsiteX83" fmla="*/ 322520 w 2865493"/>
                  <a:gd name="connsiteY83" fmla="*/ 705936 h 1135253"/>
                  <a:gd name="connsiteX84" fmla="*/ 322520 w 2865493"/>
                  <a:gd name="connsiteY84" fmla="*/ 713195 h 1135253"/>
                  <a:gd name="connsiteX85" fmla="*/ 329755 w 2865493"/>
                  <a:gd name="connsiteY85" fmla="*/ 713195 h 1135253"/>
                  <a:gd name="connsiteX86" fmla="*/ 329755 w 2865493"/>
                  <a:gd name="connsiteY86" fmla="*/ 731534 h 1135253"/>
                  <a:gd name="connsiteX87" fmla="*/ 334198 w 2865493"/>
                  <a:gd name="connsiteY87" fmla="*/ 731534 h 1135253"/>
                  <a:gd name="connsiteX88" fmla="*/ 334198 w 2865493"/>
                  <a:gd name="connsiteY88" fmla="*/ 762991 h 1135253"/>
                  <a:gd name="connsiteX89" fmla="*/ 334198 w 2865493"/>
                  <a:gd name="connsiteY89" fmla="*/ 768340 h 1135253"/>
                  <a:gd name="connsiteX90" fmla="*/ 340290 w 2865493"/>
                  <a:gd name="connsiteY90" fmla="*/ 768340 h 1135253"/>
                  <a:gd name="connsiteX91" fmla="*/ 340290 w 2865493"/>
                  <a:gd name="connsiteY91" fmla="*/ 782859 h 1135253"/>
                  <a:gd name="connsiteX92" fmla="*/ 363264 w 2865493"/>
                  <a:gd name="connsiteY92" fmla="*/ 782859 h 1135253"/>
                  <a:gd name="connsiteX93" fmla="*/ 363264 w 2865493"/>
                  <a:gd name="connsiteY93" fmla="*/ 794193 h 1135253"/>
                  <a:gd name="connsiteX94" fmla="*/ 367325 w 2865493"/>
                  <a:gd name="connsiteY94" fmla="*/ 794193 h 1135253"/>
                  <a:gd name="connsiteX95" fmla="*/ 367325 w 2865493"/>
                  <a:gd name="connsiteY95" fmla="*/ 801580 h 1135253"/>
                  <a:gd name="connsiteX96" fmla="*/ 376210 w 2865493"/>
                  <a:gd name="connsiteY96" fmla="*/ 801580 h 1135253"/>
                  <a:gd name="connsiteX97" fmla="*/ 376210 w 2865493"/>
                  <a:gd name="connsiteY97" fmla="*/ 807184 h 1135253"/>
                  <a:gd name="connsiteX98" fmla="*/ 389157 w 2865493"/>
                  <a:gd name="connsiteY98" fmla="*/ 807184 h 1135253"/>
                  <a:gd name="connsiteX99" fmla="*/ 389157 w 2865493"/>
                  <a:gd name="connsiteY99" fmla="*/ 814443 h 1135253"/>
                  <a:gd name="connsiteX100" fmla="*/ 411750 w 2865493"/>
                  <a:gd name="connsiteY100" fmla="*/ 814443 h 1135253"/>
                  <a:gd name="connsiteX101" fmla="*/ 411750 w 2865493"/>
                  <a:gd name="connsiteY101" fmla="*/ 825778 h 1135253"/>
                  <a:gd name="connsiteX102" fmla="*/ 420635 w 2865493"/>
                  <a:gd name="connsiteY102" fmla="*/ 825778 h 1135253"/>
                  <a:gd name="connsiteX103" fmla="*/ 420635 w 2865493"/>
                  <a:gd name="connsiteY103" fmla="*/ 836348 h 1135253"/>
                  <a:gd name="connsiteX104" fmla="*/ 426219 w 2865493"/>
                  <a:gd name="connsiteY104" fmla="*/ 836348 h 1135253"/>
                  <a:gd name="connsiteX105" fmla="*/ 426219 w 2865493"/>
                  <a:gd name="connsiteY105" fmla="*/ 873154 h 1135253"/>
                  <a:gd name="connsiteX106" fmla="*/ 435104 w 2865493"/>
                  <a:gd name="connsiteY106" fmla="*/ 873154 h 1135253"/>
                  <a:gd name="connsiteX107" fmla="*/ 435104 w 2865493"/>
                  <a:gd name="connsiteY107" fmla="*/ 880159 h 1135253"/>
                  <a:gd name="connsiteX108" fmla="*/ 440435 w 2865493"/>
                  <a:gd name="connsiteY108" fmla="*/ 880159 h 1135253"/>
                  <a:gd name="connsiteX109" fmla="*/ 440435 w 2865493"/>
                  <a:gd name="connsiteY109" fmla="*/ 889074 h 1135253"/>
                  <a:gd name="connsiteX110" fmla="*/ 477878 w 2865493"/>
                  <a:gd name="connsiteY110" fmla="*/ 889074 h 1135253"/>
                  <a:gd name="connsiteX111" fmla="*/ 477878 w 2865493"/>
                  <a:gd name="connsiteY111" fmla="*/ 902446 h 1135253"/>
                  <a:gd name="connsiteX112" fmla="*/ 517099 w 2865493"/>
                  <a:gd name="connsiteY112" fmla="*/ 902446 h 1135253"/>
                  <a:gd name="connsiteX113" fmla="*/ 517099 w 2865493"/>
                  <a:gd name="connsiteY113" fmla="*/ 910088 h 1135253"/>
                  <a:gd name="connsiteX114" fmla="*/ 520272 w 2865493"/>
                  <a:gd name="connsiteY114" fmla="*/ 910088 h 1135253"/>
                  <a:gd name="connsiteX115" fmla="*/ 520272 w 2865493"/>
                  <a:gd name="connsiteY115" fmla="*/ 919385 h 1135253"/>
                  <a:gd name="connsiteX116" fmla="*/ 525222 w 2865493"/>
                  <a:gd name="connsiteY116" fmla="*/ 919385 h 1135253"/>
                  <a:gd name="connsiteX117" fmla="*/ 525222 w 2865493"/>
                  <a:gd name="connsiteY117" fmla="*/ 925498 h 1135253"/>
                  <a:gd name="connsiteX118" fmla="*/ 530426 w 2865493"/>
                  <a:gd name="connsiteY118" fmla="*/ 925498 h 1135253"/>
                  <a:gd name="connsiteX119" fmla="*/ 530426 w 2865493"/>
                  <a:gd name="connsiteY119" fmla="*/ 930337 h 1135253"/>
                  <a:gd name="connsiteX120" fmla="*/ 537280 w 2865493"/>
                  <a:gd name="connsiteY120" fmla="*/ 930337 h 1135253"/>
                  <a:gd name="connsiteX121" fmla="*/ 537280 w 2865493"/>
                  <a:gd name="connsiteY121" fmla="*/ 940016 h 1135253"/>
                  <a:gd name="connsiteX122" fmla="*/ 575231 w 2865493"/>
                  <a:gd name="connsiteY122" fmla="*/ 940016 h 1135253"/>
                  <a:gd name="connsiteX123" fmla="*/ 575231 w 2865493"/>
                  <a:gd name="connsiteY123" fmla="*/ 953389 h 1135253"/>
                  <a:gd name="connsiteX124" fmla="*/ 592112 w 2865493"/>
                  <a:gd name="connsiteY124" fmla="*/ 953389 h 1135253"/>
                  <a:gd name="connsiteX125" fmla="*/ 592112 w 2865493"/>
                  <a:gd name="connsiteY125" fmla="*/ 959884 h 1135253"/>
                  <a:gd name="connsiteX126" fmla="*/ 620036 w 2865493"/>
                  <a:gd name="connsiteY126" fmla="*/ 959884 h 1135253"/>
                  <a:gd name="connsiteX127" fmla="*/ 620036 w 2865493"/>
                  <a:gd name="connsiteY127" fmla="*/ 965105 h 1135253"/>
                  <a:gd name="connsiteX128" fmla="*/ 627652 w 2865493"/>
                  <a:gd name="connsiteY128" fmla="*/ 965105 h 1135253"/>
                  <a:gd name="connsiteX129" fmla="*/ 627652 w 2865493"/>
                  <a:gd name="connsiteY129" fmla="*/ 970072 h 1135253"/>
                  <a:gd name="connsiteX130" fmla="*/ 655956 w 2865493"/>
                  <a:gd name="connsiteY130" fmla="*/ 970072 h 1135253"/>
                  <a:gd name="connsiteX131" fmla="*/ 655956 w 2865493"/>
                  <a:gd name="connsiteY131" fmla="*/ 984591 h 1135253"/>
                  <a:gd name="connsiteX132" fmla="*/ 662049 w 2865493"/>
                  <a:gd name="connsiteY132" fmla="*/ 984591 h 1135253"/>
                  <a:gd name="connsiteX133" fmla="*/ 662049 w 2865493"/>
                  <a:gd name="connsiteY133" fmla="*/ 993124 h 1135253"/>
                  <a:gd name="connsiteX134" fmla="*/ 682611 w 2865493"/>
                  <a:gd name="connsiteY134" fmla="*/ 993124 h 1135253"/>
                  <a:gd name="connsiteX135" fmla="*/ 682611 w 2865493"/>
                  <a:gd name="connsiteY135" fmla="*/ 998728 h 1135253"/>
                  <a:gd name="connsiteX136" fmla="*/ 748740 w 2865493"/>
                  <a:gd name="connsiteY136" fmla="*/ 998728 h 1135253"/>
                  <a:gd name="connsiteX137" fmla="*/ 748740 w 2865493"/>
                  <a:gd name="connsiteY137" fmla="*/ 1007642 h 1135253"/>
                  <a:gd name="connsiteX138" fmla="*/ 774252 w 2865493"/>
                  <a:gd name="connsiteY138" fmla="*/ 1007642 h 1135253"/>
                  <a:gd name="connsiteX139" fmla="*/ 774252 w 2865493"/>
                  <a:gd name="connsiteY139" fmla="*/ 1015411 h 1135253"/>
                  <a:gd name="connsiteX140" fmla="*/ 789102 w 2865493"/>
                  <a:gd name="connsiteY140" fmla="*/ 1015411 h 1135253"/>
                  <a:gd name="connsiteX141" fmla="*/ 789102 w 2865493"/>
                  <a:gd name="connsiteY141" fmla="*/ 1031203 h 1135253"/>
                  <a:gd name="connsiteX142" fmla="*/ 793164 w 2865493"/>
                  <a:gd name="connsiteY142" fmla="*/ 1031203 h 1135253"/>
                  <a:gd name="connsiteX143" fmla="*/ 793164 w 2865493"/>
                  <a:gd name="connsiteY143" fmla="*/ 1040500 h 1135253"/>
                  <a:gd name="connsiteX144" fmla="*/ 800779 w 2865493"/>
                  <a:gd name="connsiteY144" fmla="*/ 1040500 h 1135253"/>
                  <a:gd name="connsiteX145" fmla="*/ 800779 w 2865493"/>
                  <a:gd name="connsiteY145" fmla="*/ 1046613 h 1135253"/>
                  <a:gd name="connsiteX146" fmla="*/ 800779 w 2865493"/>
                  <a:gd name="connsiteY146" fmla="*/ 1051835 h 1135253"/>
                  <a:gd name="connsiteX147" fmla="*/ 907398 w 2865493"/>
                  <a:gd name="connsiteY147" fmla="*/ 1051835 h 1135253"/>
                  <a:gd name="connsiteX148" fmla="*/ 907398 w 2865493"/>
                  <a:gd name="connsiteY148" fmla="*/ 1058712 h 1135253"/>
                  <a:gd name="connsiteX149" fmla="*/ 921994 w 2865493"/>
                  <a:gd name="connsiteY149" fmla="*/ 1058712 h 1135253"/>
                  <a:gd name="connsiteX150" fmla="*/ 921994 w 2865493"/>
                  <a:gd name="connsiteY150" fmla="*/ 1065207 h 1135253"/>
                  <a:gd name="connsiteX151" fmla="*/ 1004750 w 2865493"/>
                  <a:gd name="connsiteY151" fmla="*/ 1065207 h 1135253"/>
                  <a:gd name="connsiteX152" fmla="*/ 1008304 w 2865493"/>
                  <a:gd name="connsiteY152" fmla="*/ 1065207 h 1135253"/>
                  <a:gd name="connsiteX153" fmla="*/ 1008304 w 2865493"/>
                  <a:gd name="connsiteY153" fmla="*/ 1070429 h 1135253"/>
                  <a:gd name="connsiteX154" fmla="*/ 1018839 w 2865493"/>
                  <a:gd name="connsiteY154" fmla="*/ 1070429 h 1135253"/>
                  <a:gd name="connsiteX155" fmla="*/ 1018839 w 2865493"/>
                  <a:gd name="connsiteY155" fmla="*/ 1077816 h 1135253"/>
                  <a:gd name="connsiteX156" fmla="*/ 1045875 w 2865493"/>
                  <a:gd name="connsiteY156" fmla="*/ 1077816 h 1135253"/>
                  <a:gd name="connsiteX157" fmla="*/ 1045875 w 2865493"/>
                  <a:gd name="connsiteY157" fmla="*/ 1088641 h 1135253"/>
                  <a:gd name="connsiteX158" fmla="*/ 1116573 w 2865493"/>
                  <a:gd name="connsiteY158" fmla="*/ 1088641 h 1135253"/>
                  <a:gd name="connsiteX159" fmla="*/ 1116573 w 2865493"/>
                  <a:gd name="connsiteY159" fmla="*/ 1096792 h 1135253"/>
                  <a:gd name="connsiteX160" fmla="*/ 1246038 w 2865493"/>
                  <a:gd name="connsiteY160" fmla="*/ 1096792 h 1135253"/>
                  <a:gd name="connsiteX161" fmla="*/ 1246038 w 2865493"/>
                  <a:gd name="connsiteY161" fmla="*/ 1102905 h 1135253"/>
                  <a:gd name="connsiteX162" fmla="*/ 1440997 w 2865493"/>
                  <a:gd name="connsiteY162" fmla="*/ 1102905 h 1135253"/>
                  <a:gd name="connsiteX163" fmla="*/ 1440997 w 2865493"/>
                  <a:gd name="connsiteY163" fmla="*/ 1107745 h 1135253"/>
                  <a:gd name="connsiteX164" fmla="*/ 1459655 w 2865493"/>
                  <a:gd name="connsiteY164" fmla="*/ 1107745 h 1135253"/>
                  <a:gd name="connsiteX165" fmla="*/ 1459655 w 2865493"/>
                  <a:gd name="connsiteY165" fmla="*/ 1113858 h 1135253"/>
                  <a:gd name="connsiteX166" fmla="*/ 1495195 w 2865493"/>
                  <a:gd name="connsiteY166" fmla="*/ 1113858 h 1135253"/>
                  <a:gd name="connsiteX167" fmla="*/ 1495195 w 2865493"/>
                  <a:gd name="connsiteY167" fmla="*/ 1120735 h 1135253"/>
                  <a:gd name="connsiteX168" fmla="*/ 1829392 w 2865493"/>
                  <a:gd name="connsiteY168" fmla="*/ 1120735 h 1135253"/>
                  <a:gd name="connsiteX169" fmla="*/ 1829392 w 2865493"/>
                  <a:gd name="connsiteY169" fmla="*/ 1127994 h 1135253"/>
                  <a:gd name="connsiteX170" fmla="*/ 2709755 w 2865493"/>
                  <a:gd name="connsiteY170" fmla="*/ 1127994 h 1135253"/>
                  <a:gd name="connsiteX171" fmla="*/ 2709755 w 2865493"/>
                  <a:gd name="connsiteY171" fmla="*/ 1135253 h 1135253"/>
                  <a:gd name="connsiteX172" fmla="*/ 2865493 w 2865493"/>
                  <a:gd name="connsiteY172" fmla="*/ 1135253 h 11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2865493" h="1135253">
                    <a:moveTo>
                      <a:pt x="0" y="0"/>
                    </a:moveTo>
                    <a:lnTo>
                      <a:pt x="20181" y="0"/>
                    </a:lnTo>
                    <a:lnTo>
                      <a:pt x="20181" y="19486"/>
                    </a:lnTo>
                    <a:lnTo>
                      <a:pt x="32239" y="19486"/>
                    </a:lnTo>
                    <a:lnTo>
                      <a:pt x="32239" y="34768"/>
                    </a:lnTo>
                    <a:lnTo>
                      <a:pt x="37189" y="39735"/>
                    </a:lnTo>
                    <a:lnTo>
                      <a:pt x="44424" y="39735"/>
                    </a:lnTo>
                    <a:lnTo>
                      <a:pt x="44424" y="47759"/>
                    </a:lnTo>
                    <a:lnTo>
                      <a:pt x="51659" y="47759"/>
                    </a:lnTo>
                    <a:lnTo>
                      <a:pt x="51659" y="58329"/>
                    </a:lnTo>
                    <a:lnTo>
                      <a:pt x="51659" y="68900"/>
                    </a:lnTo>
                    <a:lnTo>
                      <a:pt x="51659" y="72848"/>
                    </a:lnTo>
                    <a:lnTo>
                      <a:pt x="60544" y="72848"/>
                    </a:lnTo>
                    <a:lnTo>
                      <a:pt x="60544" y="95517"/>
                    </a:lnTo>
                    <a:lnTo>
                      <a:pt x="60544" y="110927"/>
                    </a:lnTo>
                    <a:lnTo>
                      <a:pt x="64606" y="110927"/>
                    </a:lnTo>
                    <a:lnTo>
                      <a:pt x="64606" y="152318"/>
                    </a:lnTo>
                    <a:lnTo>
                      <a:pt x="70190" y="152318"/>
                    </a:lnTo>
                    <a:lnTo>
                      <a:pt x="70190" y="169256"/>
                    </a:lnTo>
                    <a:lnTo>
                      <a:pt x="74252" y="169256"/>
                    </a:lnTo>
                    <a:lnTo>
                      <a:pt x="74252" y="188742"/>
                    </a:lnTo>
                    <a:lnTo>
                      <a:pt x="74252" y="192817"/>
                    </a:lnTo>
                    <a:lnTo>
                      <a:pt x="74252" y="211411"/>
                    </a:lnTo>
                    <a:lnTo>
                      <a:pt x="84787" y="211411"/>
                    </a:lnTo>
                    <a:lnTo>
                      <a:pt x="84787" y="222746"/>
                    </a:lnTo>
                    <a:lnTo>
                      <a:pt x="104207" y="222746"/>
                    </a:lnTo>
                    <a:lnTo>
                      <a:pt x="104207" y="228477"/>
                    </a:lnTo>
                    <a:lnTo>
                      <a:pt x="109791" y="228477"/>
                    </a:lnTo>
                    <a:lnTo>
                      <a:pt x="109791" y="247071"/>
                    </a:lnTo>
                    <a:lnTo>
                      <a:pt x="131623" y="247071"/>
                    </a:lnTo>
                    <a:lnTo>
                      <a:pt x="131623" y="278655"/>
                    </a:lnTo>
                    <a:lnTo>
                      <a:pt x="135684" y="278655"/>
                    </a:lnTo>
                    <a:lnTo>
                      <a:pt x="135684" y="327306"/>
                    </a:lnTo>
                    <a:lnTo>
                      <a:pt x="140508" y="327306"/>
                    </a:lnTo>
                    <a:lnTo>
                      <a:pt x="140508" y="337749"/>
                    </a:lnTo>
                    <a:lnTo>
                      <a:pt x="145712" y="337749"/>
                    </a:lnTo>
                    <a:lnTo>
                      <a:pt x="145712" y="350357"/>
                    </a:lnTo>
                    <a:lnTo>
                      <a:pt x="150535" y="350357"/>
                    </a:lnTo>
                    <a:lnTo>
                      <a:pt x="150535" y="355961"/>
                    </a:lnTo>
                    <a:lnTo>
                      <a:pt x="155358" y="355961"/>
                    </a:lnTo>
                    <a:lnTo>
                      <a:pt x="155358" y="369333"/>
                    </a:lnTo>
                    <a:lnTo>
                      <a:pt x="159420" y="369333"/>
                    </a:lnTo>
                    <a:lnTo>
                      <a:pt x="159420" y="384361"/>
                    </a:lnTo>
                    <a:lnTo>
                      <a:pt x="173636" y="384361"/>
                    </a:lnTo>
                    <a:lnTo>
                      <a:pt x="173636" y="395696"/>
                    </a:lnTo>
                    <a:lnTo>
                      <a:pt x="179982" y="395696"/>
                    </a:lnTo>
                    <a:lnTo>
                      <a:pt x="179982" y="404611"/>
                    </a:lnTo>
                    <a:lnTo>
                      <a:pt x="187724" y="404611"/>
                    </a:lnTo>
                    <a:lnTo>
                      <a:pt x="187724" y="411870"/>
                    </a:lnTo>
                    <a:lnTo>
                      <a:pt x="193309" y="411870"/>
                    </a:lnTo>
                    <a:lnTo>
                      <a:pt x="193309" y="417601"/>
                    </a:lnTo>
                    <a:lnTo>
                      <a:pt x="199402" y="417601"/>
                    </a:lnTo>
                    <a:lnTo>
                      <a:pt x="199402" y="426516"/>
                    </a:lnTo>
                    <a:lnTo>
                      <a:pt x="211460" y="426516"/>
                    </a:lnTo>
                    <a:lnTo>
                      <a:pt x="211460" y="431738"/>
                    </a:lnTo>
                    <a:lnTo>
                      <a:pt x="218821" y="431738"/>
                    </a:lnTo>
                    <a:lnTo>
                      <a:pt x="218821" y="441926"/>
                    </a:lnTo>
                    <a:lnTo>
                      <a:pt x="218821" y="461666"/>
                    </a:lnTo>
                    <a:lnTo>
                      <a:pt x="224406" y="461666"/>
                    </a:lnTo>
                    <a:lnTo>
                      <a:pt x="224406" y="491340"/>
                    </a:lnTo>
                    <a:lnTo>
                      <a:pt x="224406" y="521651"/>
                    </a:lnTo>
                    <a:lnTo>
                      <a:pt x="231260" y="528528"/>
                    </a:lnTo>
                    <a:lnTo>
                      <a:pt x="231260" y="592971"/>
                    </a:lnTo>
                    <a:lnTo>
                      <a:pt x="231260" y="619333"/>
                    </a:lnTo>
                    <a:lnTo>
                      <a:pt x="243826" y="619333"/>
                    </a:lnTo>
                    <a:lnTo>
                      <a:pt x="243826" y="627739"/>
                    </a:lnTo>
                    <a:lnTo>
                      <a:pt x="250299" y="627739"/>
                    </a:lnTo>
                    <a:lnTo>
                      <a:pt x="250299" y="632578"/>
                    </a:lnTo>
                    <a:lnTo>
                      <a:pt x="259946" y="632578"/>
                    </a:lnTo>
                    <a:lnTo>
                      <a:pt x="259946" y="639074"/>
                    </a:lnTo>
                    <a:lnTo>
                      <a:pt x="265657" y="639074"/>
                    </a:lnTo>
                    <a:lnTo>
                      <a:pt x="265657" y="658559"/>
                    </a:lnTo>
                    <a:lnTo>
                      <a:pt x="281396" y="658559"/>
                    </a:lnTo>
                    <a:lnTo>
                      <a:pt x="281396" y="679191"/>
                    </a:lnTo>
                    <a:lnTo>
                      <a:pt x="294216" y="679191"/>
                    </a:lnTo>
                    <a:lnTo>
                      <a:pt x="294216" y="685304"/>
                    </a:lnTo>
                    <a:lnTo>
                      <a:pt x="300689" y="685304"/>
                    </a:lnTo>
                    <a:lnTo>
                      <a:pt x="300689" y="688870"/>
                    </a:lnTo>
                    <a:lnTo>
                      <a:pt x="308812" y="688870"/>
                    </a:lnTo>
                    <a:lnTo>
                      <a:pt x="308812" y="696639"/>
                    </a:lnTo>
                    <a:lnTo>
                      <a:pt x="308812" y="699822"/>
                    </a:lnTo>
                    <a:lnTo>
                      <a:pt x="316428" y="699822"/>
                    </a:lnTo>
                    <a:lnTo>
                      <a:pt x="316428" y="705936"/>
                    </a:lnTo>
                    <a:lnTo>
                      <a:pt x="322520" y="705936"/>
                    </a:lnTo>
                    <a:lnTo>
                      <a:pt x="322520" y="713195"/>
                    </a:lnTo>
                    <a:lnTo>
                      <a:pt x="329755" y="713195"/>
                    </a:lnTo>
                    <a:lnTo>
                      <a:pt x="329755" y="731534"/>
                    </a:lnTo>
                    <a:lnTo>
                      <a:pt x="334198" y="731534"/>
                    </a:lnTo>
                    <a:lnTo>
                      <a:pt x="334198" y="762991"/>
                    </a:lnTo>
                    <a:lnTo>
                      <a:pt x="334198" y="768340"/>
                    </a:lnTo>
                    <a:lnTo>
                      <a:pt x="340290" y="768340"/>
                    </a:lnTo>
                    <a:lnTo>
                      <a:pt x="340290" y="782859"/>
                    </a:lnTo>
                    <a:lnTo>
                      <a:pt x="363264" y="782859"/>
                    </a:lnTo>
                    <a:lnTo>
                      <a:pt x="363264" y="794193"/>
                    </a:lnTo>
                    <a:lnTo>
                      <a:pt x="367325" y="794193"/>
                    </a:lnTo>
                    <a:lnTo>
                      <a:pt x="367325" y="801580"/>
                    </a:lnTo>
                    <a:lnTo>
                      <a:pt x="376210" y="801580"/>
                    </a:lnTo>
                    <a:lnTo>
                      <a:pt x="376210" y="807184"/>
                    </a:lnTo>
                    <a:lnTo>
                      <a:pt x="389157" y="807184"/>
                    </a:lnTo>
                    <a:lnTo>
                      <a:pt x="389157" y="814443"/>
                    </a:lnTo>
                    <a:lnTo>
                      <a:pt x="411750" y="814443"/>
                    </a:lnTo>
                    <a:lnTo>
                      <a:pt x="411750" y="825778"/>
                    </a:lnTo>
                    <a:lnTo>
                      <a:pt x="420635" y="825778"/>
                    </a:lnTo>
                    <a:lnTo>
                      <a:pt x="420635" y="836348"/>
                    </a:lnTo>
                    <a:lnTo>
                      <a:pt x="426219" y="836348"/>
                    </a:lnTo>
                    <a:lnTo>
                      <a:pt x="426219" y="873154"/>
                    </a:lnTo>
                    <a:lnTo>
                      <a:pt x="435104" y="873154"/>
                    </a:lnTo>
                    <a:lnTo>
                      <a:pt x="435104" y="880159"/>
                    </a:lnTo>
                    <a:lnTo>
                      <a:pt x="440435" y="880159"/>
                    </a:lnTo>
                    <a:lnTo>
                      <a:pt x="440435" y="889074"/>
                    </a:lnTo>
                    <a:lnTo>
                      <a:pt x="477878" y="889074"/>
                    </a:lnTo>
                    <a:lnTo>
                      <a:pt x="477878" y="902446"/>
                    </a:lnTo>
                    <a:lnTo>
                      <a:pt x="517099" y="902446"/>
                    </a:lnTo>
                    <a:lnTo>
                      <a:pt x="517099" y="910088"/>
                    </a:lnTo>
                    <a:lnTo>
                      <a:pt x="520272" y="910088"/>
                    </a:lnTo>
                    <a:lnTo>
                      <a:pt x="520272" y="919385"/>
                    </a:lnTo>
                    <a:lnTo>
                      <a:pt x="525222" y="919385"/>
                    </a:lnTo>
                    <a:lnTo>
                      <a:pt x="525222" y="925498"/>
                    </a:lnTo>
                    <a:lnTo>
                      <a:pt x="530426" y="925498"/>
                    </a:lnTo>
                    <a:lnTo>
                      <a:pt x="530426" y="930337"/>
                    </a:lnTo>
                    <a:lnTo>
                      <a:pt x="537280" y="930337"/>
                    </a:lnTo>
                    <a:lnTo>
                      <a:pt x="537280" y="940016"/>
                    </a:lnTo>
                    <a:lnTo>
                      <a:pt x="575231" y="940016"/>
                    </a:lnTo>
                    <a:lnTo>
                      <a:pt x="575231" y="953389"/>
                    </a:lnTo>
                    <a:lnTo>
                      <a:pt x="592112" y="953389"/>
                    </a:lnTo>
                    <a:lnTo>
                      <a:pt x="592112" y="959884"/>
                    </a:lnTo>
                    <a:lnTo>
                      <a:pt x="620036" y="959884"/>
                    </a:lnTo>
                    <a:lnTo>
                      <a:pt x="620036" y="965105"/>
                    </a:lnTo>
                    <a:lnTo>
                      <a:pt x="627652" y="965105"/>
                    </a:lnTo>
                    <a:lnTo>
                      <a:pt x="627652" y="970072"/>
                    </a:lnTo>
                    <a:lnTo>
                      <a:pt x="655956" y="970072"/>
                    </a:lnTo>
                    <a:lnTo>
                      <a:pt x="655956" y="984591"/>
                    </a:lnTo>
                    <a:lnTo>
                      <a:pt x="662049" y="984591"/>
                    </a:lnTo>
                    <a:lnTo>
                      <a:pt x="662049" y="993124"/>
                    </a:lnTo>
                    <a:lnTo>
                      <a:pt x="682611" y="993124"/>
                    </a:lnTo>
                    <a:lnTo>
                      <a:pt x="682611" y="998728"/>
                    </a:lnTo>
                    <a:lnTo>
                      <a:pt x="748740" y="998728"/>
                    </a:lnTo>
                    <a:lnTo>
                      <a:pt x="748740" y="1007642"/>
                    </a:lnTo>
                    <a:lnTo>
                      <a:pt x="774252" y="1007642"/>
                    </a:lnTo>
                    <a:lnTo>
                      <a:pt x="774252" y="1015411"/>
                    </a:lnTo>
                    <a:lnTo>
                      <a:pt x="789102" y="1015411"/>
                    </a:lnTo>
                    <a:lnTo>
                      <a:pt x="789102" y="1031203"/>
                    </a:lnTo>
                    <a:lnTo>
                      <a:pt x="793164" y="1031203"/>
                    </a:lnTo>
                    <a:lnTo>
                      <a:pt x="793164" y="1040500"/>
                    </a:lnTo>
                    <a:lnTo>
                      <a:pt x="800779" y="1040500"/>
                    </a:lnTo>
                    <a:lnTo>
                      <a:pt x="800779" y="1046613"/>
                    </a:lnTo>
                    <a:lnTo>
                      <a:pt x="800779" y="1051835"/>
                    </a:lnTo>
                    <a:lnTo>
                      <a:pt x="907398" y="1051835"/>
                    </a:lnTo>
                    <a:lnTo>
                      <a:pt x="907398" y="1058712"/>
                    </a:lnTo>
                    <a:lnTo>
                      <a:pt x="921994" y="1058712"/>
                    </a:lnTo>
                    <a:lnTo>
                      <a:pt x="921994" y="1065207"/>
                    </a:lnTo>
                    <a:lnTo>
                      <a:pt x="1004750" y="1065207"/>
                    </a:lnTo>
                    <a:lnTo>
                      <a:pt x="1008304" y="1065207"/>
                    </a:lnTo>
                    <a:lnTo>
                      <a:pt x="1008304" y="1070429"/>
                    </a:lnTo>
                    <a:lnTo>
                      <a:pt x="1018839" y="1070429"/>
                    </a:lnTo>
                    <a:lnTo>
                      <a:pt x="1018839" y="1077816"/>
                    </a:lnTo>
                    <a:lnTo>
                      <a:pt x="1045875" y="1077816"/>
                    </a:lnTo>
                    <a:lnTo>
                      <a:pt x="1045875" y="1088641"/>
                    </a:lnTo>
                    <a:lnTo>
                      <a:pt x="1116573" y="1088641"/>
                    </a:lnTo>
                    <a:lnTo>
                      <a:pt x="1116573" y="1096792"/>
                    </a:lnTo>
                    <a:lnTo>
                      <a:pt x="1246038" y="1096792"/>
                    </a:lnTo>
                    <a:lnTo>
                      <a:pt x="1246038" y="1102905"/>
                    </a:lnTo>
                    <a:lnTo>
                      <a:pt x="1440997" y="1102905"/>
                    </a:lnTo>
                    <a:lnTo>
                      <a:pt x="1440997" y="1107745"/>
                    </a:lnTo>
                    <a:lnTo>
                      <a:pt x="1459655" y="1107745"/>
                    </a:lnTo>
                    <a:lnTo>
                      <a:pt x="1459655" y="1113858"/>
                    </a:lnTo>
                    <a:lnTo>
                      <a:pt x="1495195" y="1113858"/>
                    </a:lnTo>
                    <a:lnTo>
                      <a:pt x="1495195" y="1120735"/>
                    </a:lnTo>
                    <a:lnTo>
                      <a:pt x="1829392" y="1120735"/>
                    </a:lnTo>
                    <a:lnTo>
                      <a:pt x="1829392" y="1127994"/>
                    </a:lnTo>
                    <a:lnTo>
                      <a:pt x="2709755" y="1127994"/>
                    </a:lnTo>
                    <a:lnTo>
                      <a:pt x="2709755" y="1135253"/>
                    </a:lnTo>
                    <a:lnTo>
                      <a:pt x="2865493" y="1135253"/>
                    </a:lnTo>
                  </a:path>
                </a:pathLst>
              </a:custGeom>
              <a:noFill/>
              <a:ln w="9525" cap="flat">
                <a:solidFill>
                  <a:srgbClr val="969696"/>
                </a:solidFill>
                <a:prstDash val="solid"/>
                <a:miter/>
              </a:ln>
            </p:spPr>
            <p:txBody>
              <a:bodyPr rtlCol="0" anchor="ctr"/>
              <a:lstStyle/>
              <a:p>
                <a:endParaRPr lang="en-US" sz="1731">
                  <a:latin typeface="Arial" panose="020B0604020202020204" pitchFamily="34" charset="0"/>
                </a:endParaRPr>
              </a:p>
            </p:txBody>
          </p:sp>
          <p:sp>
            <p:nvSpPr>
              <p:cNvPr id="120" name="Freeform: Shape 119">
                <a:extLst>
                  <a:ext uri="{FF2B5EF4-FFF2-40B4-BE49-F238E27FC236}">
                    <a16:creationId xmlns:a16="http://schemas.microsoft.com/office/drawing/2014/main" id="{56B8DC46-7072-A108-F958-898F72DD6D2B}"/>
                  </a:ext>
                </a:extLst>
              </p:cNvPr>
              <p:cNvSpPr/>
              <p:nvPr/>
            </p:nvSpPr>
            <p:spPr>
              <a:xfrm>
                <a:off x="9681438" y="2346160"/>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22" name="Freeform: Shape 121">
                <a:extLst>
                  <a:ext uri="{FF2B5EF4-FFF2-40B4-BE49-F238E27FC236}">
                    <a16:creationId xmlns:a16="http://schemas.microsoft.com/office/drawing/2014/main" id="{A1FAD691-654F-5659-AF83-9E24A6F837D7}"/>
                  </a:ext>
                </a:extLst>
              </p:cNvPr>
              <p:cNvSpPr/>
              <p:nvPr/>
            </p:nvSpPr>
            <p:spPr>
              <a:xfrm>
                <a:off x="9771048" y="2353547"/>
                <a:ext cx="12692" cy="39862"/>
              </a:xfrm>
              <a:custGeom>
                <a:avLst/>
                <a:gdLst>
                  <a:gd name="connsiteX0" fmla="*/ 0 w 12692"/>
                  <a:gd name="connsiteY0" fmla="*/ 0 h 39862"/>
                  <a:gd name="connsiteX1" fmla="*/ 0 w 12692"/>
                  <a:gd name="connsiteY1" fmla="*/ 39862 h 39862"/>
                </a:gdLst>
                <a:ahLst/>
                <a:cxnLst>
                  <a:cxn ang="0">
                    <a:pos x="connsiteX0" y="connsiteY0"/>
                  </a:cxn>
                  <a:cxn ang="0">
                    <a:pos x="connsiteX1" y="connsiteY1"/>
                  </a:cxn>
                </a:cxnLst>
                <a:rect l="l" t="t" r="r" b="b"/>
                <a:pathLst>
                  <a:path w="12692" h="39862">
                    <a:moveTo>
                      <a:pt x="0" y="0"/>
                    </a:moveTo>
                    <a:lnTo>
                      <a:pt x="0" y="39862"/>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23" name="Freeform: Shape 122">
                <a:extLst>
                  <a:ext uri="{FF2B5EF4-FFF2-40B4-BE49-F238E27FC236}">
                    <a16:creationId xmlns:a16="http://schemas.microsoft.com/office/drawing/2014/main" id="{7D6D9775-3930-4EF0-D824-645A9B7FDEFE}"/>
                  </a:ext>
                </a:extLst>
              </p:cNvPr>
              <p:cNvSpPr/>
              <p:nvPr/>
            </p:nvSpPr>
            <p:spPr>
              <a:xfrm>
                <a:off x="9849361" y="2353547"/>
                <a:ext cx="12692" cy="39862"/>
              </a:xfrm>
              <a:custGeom>
                <a:avLst/>
                <a:gdLst>
                  <a:gd name="connsiteX0" fmla="*/ 0 w 12692"/>
                  <a:gd name="connsiteY0" fmla="*/ 0 h 39862"/>
                  <a:gd name="connsiteX1" fmla="*/ 0 w 12692"/>
                  <a:gd name="connsiteY1" fmla="*/ 39862 h 39862"/>
                </a:gdLst>
                <a:ahLst/>
                <a:cxnLst>
                  <a:cxn ang="0">
                    <a:pos x="connsiteX0" y="connsiteY0"/>
                  </a:cxn>
                  <a:cxn ang="0">
                    <a:pos x="connsiteX1" y="connsiteY1"/>
                  </a:cxn>
                </a:cxnLst>
                <a:rect l="l" t="t" r="r" b="b"/>
                <a:pathLst>
                  <a:path w="12692" h="39862">
                    <a:moveTo>
                      <a:pt x="0" y="0"/>
                    </a:moveTo>
                    <a:lnTo>
                      <a:pt x="0" y="39862"/>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24" name="Freeform: Shape 123">
                <a:extLst>
                  <a:ext uri="{FF2B5EF4-FFF2-40B4-BE49-F238E27FC236}">
                    <a16:creationId xmlns:a16="http://schemas.microsoft.com/office/drawing/2014/main" id="{010348AF-E3C6-3A73-74C2-5E7A14D079EA}"/>
                  </a:ext>
                </a:extLst>
              </p:cNvPr>
              <p:cNvSpPr/>
              <p:nvPr/>
            </p:nvSpPr>
            <p:spPr>
              <a:xfrm>
                <a:off x="9938210" y="2363226"/>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25" name="Freeform: Shape 124">
                <a:extLst>
                  <a:ext uri="{FF2B5EF4-FFF2-40B4-BE49-F238E27FC236}">
                    <a16:creationId xmlns:a16="http://schemas.microsoft.com/office/drawing/2014/main" id="{06E5149D-2A9A-F9E9-4409-C7D1217A150C}"/>
                  </a:ext>
                </a:extLst>
              </p:cNvPr>
              <p:cNvSpPr/>
              <p:nvPr/>
            </p:nvSpPr>
            <p:spPr>
              <a:xfrm>
                <a:off x="9954330" y="2363226"/>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26" name="Freeform: Shape 125">
                <a:extLst>
                  <a:ext uri="{FF2B5EF4-FFF2-40B4-BE49-F238E27FC236}">
                    <a16:creationId xmlns:a16="http://schemas.microsoft.com/office/drawing/2014/main" id="{711883FE-C171-C45F-7401-E832126AFAA2}"/>
                  </a:ext>
                </a:extLst>
              </p:cNvPr>
              <p:cNvSpPr/>
              <p:nvPr/>
            </p:nvSpPr>
            <p:spPr>
              <a:xfrm>
                <a:off x="10023758"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28" name="Freeform: Shape 127">
                <a:extLst>
                  <a:ext uri="{FF2B5EF4-FFF2-40B4-BE49-F238E27FC236}">
                    <a16:creationId xmlns:a16="http://schemas.microsoft.com/office/drawing/2014/main" id="{64E75018-55B9-4260-7CF3-3060A27FE0FC}"/>
                  </a:ext>
                </a:extLst>
              </p:cNvPr>
              <p:cNvSpPr/>
              <p:nvPr/>
            </p:nvSpPr>
            <p:spPr>
              <a:xfrm>
                <a:off x="10028582"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29" name="Freeform: Shape 128">
                <a:extLst>
                  <a:ext uri="{FF2B5EF4-FFF2-40B4-BE49-F238E27FC236}">
                    <a16:creationId xmlns:a16="http://schemas.microsoft.com/office/drawing/2014/main" id="{0E8F3935-474A-A1D8-DB9C-7142E9C978DB}"/>
                  </a:ext>
                </a:extLst>
              </p:cNvPr>
              <p:cNvSpPr/>
              <p:nvPr/>
            </p:nvSpPr>
            <p:spPr>
              <a:xfrm>
                <a:off x="10037467"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30" name="Freeform: Shape 129">
                <a:extLst>
                  <a:ext uri="{FF2B5EF4-FFF2-40B4-BE49-F238E27FC236}">
                    <a16:creationId xmlns:a16="http://schemas.microsoft.com/office/drawing/2014/main" id="{DCD2B414-8A67-9BDC-EB16-4392F41D1B57}"/>
                  </a:ext>
                </a:extLst>
              </p:cNvPr>
              <p:cNvSpPr/>
              <p:nvPr/>
            </p:nvSpPr>
            <p:spPr>
              <a:xfrm>
                <a:off x="10074656"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31" name="Freeform: Shape 130">
                <a:extLst>
                  <a:ext uri="{FF2B5EF4-FFF2-40B4-BE49-F238E27FC236}">
                    <a16:creationId xmlns:a16="http://schemas.microsoft.com/office/drawing/2014/main" id="{CC2DF3C9-F9CD-CA93-54CD-ABE9E93EAABD}"/>
                  </a:ext>
                </a:extLst>
              </p:cNvPr>
              <p:cNvSpPr/>
              <p:nvPr/>
            </p:nvSpPr>
            <p:spPr>
              <a:xfrm>
                <a:off x="10078591"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32" name="Freeform: Shape 131">
                <a:extLst>
                  <a:ext uri="{FF2B5EF4-FFF2-40B4-BE49-F238E27FC236}">
                    <a16:creationId xmlns:a16="http://schemas.microsoft.com/office/drawing/2014/main" id="{CC9BAEAF-A92F-7053-2BBA-D82B922CF7E7}"/>
                  </a:ext>
                </a:extLst>
              </p:cNvPr>
              <p:cNvSpPr/>
              <p:nvPr/>
            </p:nvSpPr>
            <p:spPr>
              <a:xfrm>
                <a:off x="10082272"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33" name="Freeform: Shape 132">
                <a:extLst>
                  <a:ext uri="{FF2B5EF4-FFF2-40B4-BE49-F238E27FC236}">
                    <a16:creationId xmlns:a16="http://schemas.microsoft.com/office/drawing/2014/main" id="{35AE4F60-4D3A-A20A-F3AE-21B5DB38FCF6}"/>
                  </a:ext>
                </a:extLst>
              </p:cNvPr>
              <p:cNvSpPr/>
              <p:nvPr/>
            </p:nvSpPr>
            <p:spPr>
              <a:xfrm>
                <a:off x="10086333"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34" name="Freeform: Shape 133">
                <a:extLst>
                  <a:ext uri="{FF2B5EF4-FFF2-40B4-BE49-F238E27FC236}">
                    <a16:creationId xmlns:a16="http://schemas.microsoft.com/office/drawing/2014/main" id="{49F490B6-22E7-9F22-E92C-12540F72887F}"/>
                  </a:ext>
                </a:extLst>
              </p:cNvPr>
              <p:cNvSpPr/>
              <p:nvPr/>
            </p:nvSpPr>
            <p:spPr>
              <a:xfrm>
                <a:off x="10091156"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35" name="Freeform: Shape 134">
                <a:extLst>
                  <a:ext uri="{FF2B5EF4-FFF2-40B4-BE49-F238E27FC236}">
                    <a16:creationId xmlns:a16="http://schemas.microsoft.com/office/drawing/2014/main" id="{602063E1-B224-789B-1943-78EADC5A9CB3}"/>
                  </a:ext>
                </a:extLst>
              </p:cNvPr>
              <p:cNvSpPr/>
              <p:nvPr/>
            </p:nvSpPr>
            <p:spPr>
              <a:xfrm>
                <a:off x="10093949"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36" name="Freeform: Shape 135">
                <a:extLst>
                  <a:ext uri="{FF2B5EF4-FFF2-40B4-BE49-F238E27FC236}">
                    <a16:creationId xmlns:a16="http://schemas.microsoft.com/office/drawing/2014/main" id="{A823B350-488A-4507-BC42-D47DA7D4FA73}"/>
                  </a:ext>
                </a:extLst>
              </p:cNvPr>
              <p:cNvSpPr/>
              <p:nvPr/>
            </p:nvSpPr>
            <p:spPr>
              <a:xfrm>
                <a:off x="10108926"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37" name="Freeform: Shape 136">
                <a:extLst>
                  <a:ext uri="{FF2B5EF4-FFF2-40B4-BE49-F238E27FC236}">
                    <a16:creationId xmlns:a16="http://schemas.microsoft.com/office/drawing/2014/main" id="{74AC66B1-59F3-71D2-27EC-1F59AD0F9D6D}"/>
                  </a:ext>
                </a:extLst>
              </p:cNvPr>
              <p:cNvSpPr/>
              <p:nvPr/>
            </p:nvSpPr>
            <p:spPr>
              <a:xfrm>
                <a:off x="10114638"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38" name="Freeform: Shape 137">
                <a:extLst>
                  <a:ext uri="{FF2B5EF4-FFF2-40B4-BE49-F238E27FC236}">
                    <a16:creationId xmlns:a16="http://schemas.microsoft.com/office/drawing/2014/main" id="{A7D8B4B2-7204-98BC-2014-86D181CDB1F0}"/>
                  </a:ext>
                </a:extLst>
              </p:cNvPr>
              <p:cNvSpPr/>
              <p:nvPr/>
            </p:nvSpPr>
            <p:spPr>
              <a:xfrm>
                <a:off x="10157793" y="2374943"/>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39" name="Freeform: Shape 138">
                <a:extLst>
                  <a:ext uri="{FF2B5EF4-FFF2-40B4-BE49-F238E27FC236}">
                    <a16:creationId xmlns:a16="http://schemas.microsoft.com/office/drawing/2014/main" id="{87595EDB-8327-1984-5A4F-4A32B6324859}"/>
                  </a:ext>
                </a:extLst>
              </p:cNvPr>
              <p:cNvSpPr/>
              <p:nvPr/>
            </p:nvSpPr>
            <p:spPr>
              <a:xfrm>
                <a:off x="10162997" y="2374943"/>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40" name="Freeform: Shape 139">
                <a:extLst>
                  <a:ext uri="{FF2B5EF4-FFF2-40B4-BE49-F238E27FC236}">
                    <a16:creationId xmlns:a16="http://schemas.microsoft.com/office/drawing/2014/main" id="{B9F34FE2-4962-85B0-7349-1783E227FE9C}"/>
                  </a:ext>
                </a:extLst>
              </p:cNvPr>
              <p:cNvSpPr/>
              <p:nvPr/>
            </p:nvSpPr>
            <p:spPr>
              <a:xfrm>
                <a:off x="10221510" y="2374943"/>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41" name="Freeform: Shape 140">
                <a:extLst>
                  <a:ext uri="{FF2B5EF4-FFF2-40B4-BE49-F238E27FC236}">
                    <a16:creationId xmlns:a16="http://schemas.microsoft.com/office/drawing/2014/main" id="{30350DE2-64E5-B945-05EF-B4F42C62F04E}"/>
                  </a:ext>
                </a:extLst>
              </p:cNvPr>
              <p:cNvSpPr/>
              <p:nvPr/>
            </p:nvSpPr>
            <p:spPr>
              <a:xfrm>
                <a:off x="10227983" y="2374943"/>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42" name="Freeform: Shape 141">
                <a:extLst>
                  <a:ext uri="{FF2B5EF4-FFF2-40B4-BE49-F238E27FC236}">
                    <a16:creationId xmlns:a16="http://schemas.microsoft.com/office/drawing/2014/main" id="{248077AF-171A-3FBB-DC83-D63F09CBCCC2}"/>
                  </a:ext>
                </a:extLst>
              </p:cNvPr>
              <p:cNvSpPr/>
              <p:nvPr/>
            </p:nvSpPr>
            <p:spPr>
              <a:xfrm>
                <a:off x="10267584"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43" name="Freeform: Shape 142">
                <a:extLst>
                  <a:ext uri="{FF2B5EF4-FFF2-40B4-BE49-F238E27FC236}">
                    <a16:creationId xmlns:a16="http://schemas.microsoft.com/office/drawing/2014/main" id="{9605A0C6-0EC3-51C2-C3DD-7D4FB41318C3}"/>
                  </a:ext>
                </a:extLst>
              </p:cNvPr>
              <p:cNvSpPr/>
              <p:nvPr/>
            </p:nvSpPr>
            <p:spPr>
              <a:xfrm>
                <a:off x="10289416"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44" name="Freeform: Shape 143">
                <a:extLst>
                  <a:ext uri="{FF2B5EF4-FFF2-40B4-BE49-F238E27FC236}">
                    <a16:creationId xmlns:a16="http://schemas.microsoft.com/office/drawing/2014/main" id="{4C1F2851-D393-9CCB-22DB-4E61F18C9757}"/>
                  </a:ext>
                </a:extLst>
              </p:cNvPr>
              <p:cNvSpPr/>
              <p:nvPr/>
            </p:nvSpPr>
            <p:spPr>
              <a:xfrm>
                <a:off x="10294620"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45" name="Freeform: Shape 144">
                <a:extLst>
                  <a:ext uri="{FF2B5EF4-FFF2-40B4-BE49-F238E27FC236}">
                    <a16:creationId xmlns:a16="http://schemas.microsoft.com/office/drawing/2014/main" id="{4361DE12-E300-F38D-7CD2-663963BC103D}"/>
                  </a:ext>
                </a:extLst>
              </p:cNvPr>
              <p:cNvSpPr/>
              <p:nvPr/>
            </p:nvSpPr>
            <p:spPr>
              <a:xfrm>
                <a:off x="10316832"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46" name="Freeform: Shape 145">
                <a:extLst>
                  <a:ext uri="{FF2B5EF4-FFF2-40B4-BE49-F238E27FC236}">
                    <a16:creationId xmlns:a16="http://schemas.microsoft.com/office/drawing/2014/main" id="{BF2E4C51-CEA3-E7E6-F73D-E7FCA45C05C3}"/>
                  </a:ext>
                </a:extLst>
              </p:cNvPr>
              <p:cNvSpPr/>
              <p:nvPr/>
            </p:nvSpPr>
            <p:spPr>
              <a:xfrm>
                <a:off x="10323305"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47" name="Freeform: Shape 146">
                <a:extLst>
                  <a:ext uri="{FF2B5EF4-FFF2-40B4-BE49-F238E27FC236}">
                    <a16:creationId xmlns:a16="http://schemas.microsoft.com/office/drawing/2014/main" id="{C7164F84-86B3-37CC-A568-DB90236FE679}"/>
                  </a:ext>
                </a:extLst>
              </p:cNvPr>
              <p:cNvSpPr/>
              <p:nvPr/>
            </p:nvSpPr>
            <p:spPr>
              <a:xfrm>
                <a:off x="10332190"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48" name="Freeform: Shape 147">
                <a:extLst>
                  <a:ext uri="{FF2B5EF4-FFF2-40B4-BE49-F238E27FC236}">
                    <a16:creationId xmlns:a16="http://schemas.microsoft.com/office/drawing/2014/main" id="{CDA19D76-D2DE-B3E7-3D62-4B04887E5131}"/>
                  </a:ext>
                </a:extLst>
              </p:cNvPr>
              <p:cNvSpPr/>
              <p:nvPr/>
            </p:nvSpPr>
            <p:spPr>
              <a:xfrm>
                <a:off x="10338663"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49" name="Freeform: Shape 148">
                <a:extLst>
                  <a:ext uri="{FF2B5EF4-FFF2-40B4-BE49-F238E27FC236}">
                    <a16:creationId xmlns:a16="http://schemas.microsoft.com/office/drawing/2014/main" id="{68DAE859-CC9B-5915-089E-8F9E96AD0B4E}"/>
                  </a:ext>
                </a:extLst>
              </p:cNvPr>
              <p:cNvSpPr/>
              <p:nvPr/>
            </p:nvSpPr>
            <p:spPr>
              <a:xfrm>
                <a:off x="10350721"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50" name="Freeform: Shape 149">
                <a:extLst>
                  <a:ext uri="{FF2B5EF4-FFF2-40B4-BE49-F238E27FC236}">
                    <a16:creationId xmlns:a16="http://schemas.microsoft.com/office/drawing/2014/main" id="{C4253671-6D10-F21F-3745-89495564640C}"/>
                  </a:ext>
                </a:extLst>
              </p:cNvPr>
              <p:cNvSpPr/>
              <p:nvPr/>
            </p:nvSpPr>
            <p:spPr>
              <a:xfrm>
                <a:off x="10357956"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51" name="Freeform: Shape 150">
                <a:extLst>
                  <a:ext uri="{FF2B5EF4-FFF2-40B4-BE49-F238E27FC236}">
                    <a16:creationId xmlns:a16="http://schemas.microsoft.com/office/drawing/2014/main" id="{04898B58-AA8A-8158-247A-A7157E12E204}"/>
                  </a:ext>
                </a:extLst>
              </p:cNvPr>
              <p:cNvSpPr/>
              <p:nvPr/>
            </p:nvSpPr>
            <p:spPr>
              <a:xfrm>
                <a:off x="10363287"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52" name="Freeform: Shape 151">
                <a:extLst>
                  <a:ext uri="{FF2B5EF4-FFF2-40B4-BE49-F238E27FC236}">
                    <a16:creationId xmlns:a16="http://schemas.microsoft.com/office/drawing/2014/main" id="{3C749504-C7A8-7FE7-864C-6778E260E6D4}"/>
                  </a:ext>
                </a:extLst>
              </p:cNvPr>
              <p:cNvSpPr/>
              <p:nvPr/>
            </p:nvSpPr>
            <p:spPr>
              <a:xfrm>
                <a:off x="10369633"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53" name="Freeform: Shape 152">
                <a:extLst>
                  <a:ext uri="{FF2B5EF4-FFF2-40B4-BE49-F238E27FC236}">
                    <a16:creationId xmlns:a16="http://schemas.microsoft.com/office/drawing/2014/main" id="{8903728D-406D-0FD2-FDD2-C1B6C0737278}"/>
                  </a:ext>
                </a:extLst>
              </p:cNvPr>
              <p:cNvSpPr/>
              <p:nvPr/>
            </p:nvSpPr>
            <p:spPr>
              <a:xfrm>
                <a:off x="10382961"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54" name="Freeform: Shape 153">
                <a:extLst>
                  <a:ext uri="{FF2B5EF4-FFF2-40B4-BE49-F238E27FC236}">
                    <a16:creationId xmlns:a16="http://schemas.microsoft.com/office/drawing/2014/main" id="{80A22BF6-E8D6-88FA-519F-CCDD60FF8960}"/>
                  </a:ext>
                </a:extLst>
              </p:cNvPr>
              <p:cNvSpPr/>
              <p:nvPr/>
            </p:nvSpPr>
            <p:spPr>
              <a:xfrm>
                <a:off x="10388291"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55" name="Freeform: Shape 154">
                <a:extLst>
                  <a:ext uri="{FF2B5EF4-FFF2-40B4-BE49-F238E27FC236}">
                    <a16:creationId xmlns:a16="http://schemas.microsoft.com/office/drawing/2014/main" id="{B026ADCD-42E7-8C17-CAB2-6FE59FCF871E}"/>
                  </a:ext>
                </a:extLst>
              </p:cNvPr>
              <p:cNvSpPr/>
              <p:nvPr/>
            </p:nvSpPr>
            <p:spPr>
              <a:xfrm>
                <a:off x="10460513"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56" name="Freeform: Shape 155">
                <a:extLst>
                  <a:ext uri="{FF2B5EF4-FFF2-40B4-BE49-F238E27FC236}">
                    <a16:creationId xmlns:a16="http://schemas.microsoft.com/office/drawing/2014/main" id="{4D32A6BE-4DE2-EA9F-9AE6-452749EFC901}"/>
                  </a:ext>
                </a:extLst>
              </p:cNvPr>
              <p:cNvSpPr/>
              <p:nvPr/>
            </p:nvSpPr>
            <p:spPr>
              <a:xfrm>
                <a:off x="10466605"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57" name="Freeform: Shape 156">
                <a:extLst>
                  <a:ext uri="{FF2B5EF4-FFF2-40B4-BE49-F238E27FC236}">
                    <a16:creationId xmlns:a16="http://schemas.microsoft.com/office/drawing/2014/main" id="{9A1A9C45-6BFF-6D5D-2D01-42FDD59FA7E4}"/>
                  </a:ext>
                </a:extLst>
              </p:cNvPr>
              <p:cNvSpPr/>
              <p:nvPr/>
            </p:nvSpPr>
            <p:spPr>
              <a:xfrm>
                <a:off x="10473078"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58" name="Freeform: Shape 157">
                <a:extLst>
                  <a:ext uri="{FF2B5EF4-FFF2-40B4-BE49-F238E27FC236}">
                    <a16:creationId xmlns:a16="http://schemas.microsoft.com/office/drawing/2014/main" id="{4A632CA6-6DDE-E187-8CE5-6841CE8AD707}"/>
                  </a:ext>
                </a:extLst>
              </p:cNvPr>
              <p:cNvSpPr/>
              <p:nvPr/>
            </p:nvSpPr>
            <p:spPr>
              <a:xfrm>
                <a:off x="10477902"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59" name="Freeform: Shape 158">
                <a:extLst>
                  <a:ext uri="{FF2B5EF4-FFF2-40B4-BE49-F238E27FC236}">
                    <a16:creationId xmlns:a16="http://schemas.microsoft.com/office/drawing/2014/main" id="{EC1E5DE5-05C7-95AA-7E1D-9B1C503665D4}"/>
                  </a:ext>
                </a:extLst>
              </p:cNvPr>
              <p:cNvSpPr/>
              <p:nvPr/>
            </p:nvSpPr>
            <p:spPr>
              <a:xfrm>
                <a:off x="10503287"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60" name="Freeform: Shape 159">
                <a:extLst>
                  <a:ext uri="{FF2B5EF4-FFF2-40B4-BE49-F238E27FC236}">
                    <a16:creationId xmlns:a16="http://schemas.microsoft.com/office/drawing/2014/main" id="{0C87FE2E-1402-6556-F6BB-A022A1860F04}"/>
                  </a:ext>
                </a:extLst>
              </p:cNvPr>
              <p:cNvSpPr/>
              <p:nvPr/>
            </p:nvSpPr>
            <p:spPr>
              <a:xfrm>
                <a:off x="10508110"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61" name="Freeform: Shape 160">
                <a:extLst>
                  <a:ext uri="{FF2B5EF4-FFF2-40B4-BE49-F238E27FC236}">
                    <a16:creationId xmlns:a16="http://schemas.microsoft.com/office/drawing/2014/main" id="{7F54A3CF-F8E9-7371-7C41-9B3AC6DC5333}"/>
                  </a:ext>
                </a:extLst>
              </p:cNvPr>
              <p:cNvSpPr/>
              <p:nvPr/>
            </p:nvSpPr>
            <p:spPr>
              <a:xfrm>
                <a:off x="7803687" y="2011723"/>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62" name="Freeform: Shape 161">
                <a:extLst>
                  <a:ext uri="{FF2B5EF4-FFF2-40B4-BE49-F238E27FC236}">
                    <a16:creationId xmlns:a16="http://schemas.microsoft.com/office/drawing/2014/main" id="{8FD57ABB-B8FF-E7C4-89D9-6C25D4B6F6BB}"/>
                  </a:ext>
                </a:extLst>
              </p:cNvPr>
              <p:cNvSpPr/>
              <p:nvPr/>
            </p:nvSpPr>
            <p:spPr>
              <a:xfrm>
                <a:off x="7559099" y="1822981"/>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63" name="Freeform: Shape 162">
                <a:extLst>
                  <a:ext uri="{FF2B5EF4-FFF2-40B4-BE49-F238E27FC236}">
                    <a16:creationId xmlns:a16="http://schemas.microsoft.com/office/drawing/2014/main" id="{01726145-7851-C2AC-5792-2F330FB19357}"/>
                  </a:ext>
                </a:extLst>
              </p:cNvPr>
              <p:cNvSpPr/>
              <p:nvPr/>
            </p:nvSpPr>
            <p:spPr>
              <a:xfrm>
                <a:off x="7533968" y="1806806"/>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64" name="Freeform: Shape 163">
                <a:extLst>
                  <a:ext uri="{FF2B5EF4-FFF2-40B4-BE49-F238E27FC236}">
                    <a16:creationId xmlns:a16="http://schemas.microsoft.com/office/drawing/2014/main" id="{127A9FAD-30F4-3CC8-D662-EBF931C4C71A}"/>
                  </a:ext>
                </a:extLst>
              </p:cNvPr>
              <p:cNvSpPr/>
              <p:nvPr/>
            </p:nvSpPr>
            <p:spPr>
              <a:xfrm>
                <a:off x="7623578" y="189519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65" name="Freeform: Shape 164">
                <a:extLst>
                  <a:ext uri="{FF2B5EF4-FFF2-40B4-BE49-F238E27FC236}">
                    <a16:creationId xmlns:a16="http://schemas.microsoft.com/office/drawing/2014/main" id="{E96FC2D8-F335-6F9B-BDDC-D97C2AB53337}"/>
                  </a:ext>
                </a:extLst>
              </p:cNvPr>
              <p:cNvSpPr/>
              <p:nvPr/>
            </p:nvSpPr>
            <p:spPr>
              <a:xfrm>
                <a:off x="7339516" y="1522675"/>
                <a:ext cx="12692" cy="39862"/>
              </a:xfrm>
              <a:custGeom>
                <a:avLst/>
                <a:gdLst>
                  <a:gd name="connsiteX0" fmla="*/ 0 w 12692"/>
                  <a:gd name="connsiteY0" fmla="*/ 0 h 39862"/>
                  <a:gd name="connsiteX1" fmla="*/ 0 w 12692"/>
                  <a:gd name="connsiteY1" fmla="*/ 39862 h 39862"/>
                </a:gdLst>
                <a:ahLst/>
                <a:cxnLst>
                  <a:cxn ang="0">
                    <a:pos x="connsiteX0" y="connsiteY0"/>
                  </a:cxn>
                  <a:cxn ang="0">
                    <a:pos x="connsiteX1" y="connsiteY1"/>
                  </a:cxn>
                </a:cxnLst>
                <a:rect l="l" t="t" r="r" b="b"/>
                <a:pathLst>
                  <a:path w="12692" h="39862">
                    <a:moveTo>
                      <a:pt x="0" y="0"/>
                    </a:moveTo>
                    <a:lnTo>
                      <a:pt x="0" y="39862"/>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66" name="Freeform: Shape 165">
                <a:extLst>
                  <a:ext uri="{FF2B5EF4-FFF2-40B4-BE49-F238E27FC236}">
                    <a16:creationId xmlns:a16="http://schemas.microsoft.com/office/drawing/2014/main" id="{EF4BA7FF-7728-960F-E6E9-599838A9253D}"/>
                  </a:ext>
                </a:extLst>
              </p:cNvPr>
              <p:cNvSpPr/>
              <p:nvPr/>
            </p:nvSpPr>
            <p:spPr>
              <a:xfrm>
                <a:off x="7318446" y="1452247"/>
                <a:ext cx="12692" cy="39862"/>
              </a:xfrm>
              <a:custGeom>
                <a:avLst/>
                <a:gdLst>
                  <a:gd name="connsiteX0" fmla="*/ 0 w 12692"/>
                  <a:gd name="connsiteY0" fmla="*/ 0 h 39862"/>
                  <a:gd name="connsiteX1" fmla="*/ 0 w 12692"/>
                  <a:gd name="connsiteY1" fmla="*/ 39863 h 39862"/>
                </a:gdLst>
                <a:ahLst/>
                <a:cxnLst>
                  <a:cxn ang="0">
                    <a:pos x="connsiteX0" y="connsiteY0"/>
                  </a:cxn>
                  <a:cxn ang="0">
                    <a:pos x="connsiteX1" y="connsiteY1"/>
                  </a:cxn>
                </a:cxnLst>
                <a:rect l="l" t="t" r="r" b="b"/>
                <a:pathLst>
                  <a:path w="12692" h="39862">
                    <a:moveTo>
                      <a:pt x="0" y="0"/>
                    </a:moveTo>
                    <a:lnTo>
                      <a:pt x="0" y="39863"/>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67" name="Freeform: Shape 166">
                <a:extLst>
                  <a:ext uri="{FF2B5EF4-FFF2-40B4-BE49-F238E27FC236}">
                    <a16:creationId xmlns:a16="http://schemas.microsoft.com/office/drawing/2014/main" id="{5B49A5A2-8F7D-71B3-F54B-12336872AE9A}"/>
                  </a:ext>
                </a:extLst>
              </p:cNvPr>
              <p:cNvSpPr/>
              <p:nvPr/>
            </p:nvSpPr>
            <p:spPr>
              <a:xfrm>
                <a:off x="7250668" y="137659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68" name="Freeform: Shape 167">
                <a:extLst>
                  <a:ext uri="{FF2B5EF4-FFF2-40B4-BE49-F238E27FC236}">
                    <a16:creationId xmlns:a16="http://schemas.microsoft.com/office/drawing/2014/main" id="{7662553E-FFD6-ABC0-38D1-29A90FFB2681}"/>
                  </a:ext>
                </a:extLst>
              </p:cNvPr>
              <p:cNvSpPr/>
              <p:nvPr/>
            </p:nvSpPr>
            <p:spPr>
              <a:xfrm>
                <a:off x="8349344" y="220033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69" name="Freeform: Shape 168">
                <a:extLst>
                  <a:ext uri="{FF2B5EF4-FFF2-40B4-BE49-F238E27FC236}">
                    <a16:creationId xmlns:a16="http://schemas.microsoft.com/office/drawing/2014/main" id="{821D82CE-7106-0C47-0E24-7D6591E6268E}"/>
                  </a:ext>
                </a:extLst>
              </p:cNvPr>
              <p:cNvSpPr/>
              <p:nvPr/>
            </p:nvSpPr>
            <p:spPr>
              <a:xfrm>
                <a:off x="8527802" y="224491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70" name="Freeform: Shape 169">
                <a:extLst>
                  <a:ext uri="{FF2B5EF4-FFF2-40B4-BE49-F238E27FC236}">
                    <a16:creationId xmlns:a16="http://schemas.microsoft.com/office/drawing/2014/main" id="{48D8A44D-4220-9B89-838B-29751D7287F9}"/>
                  </a:ext>
                </a:extLst>
              </p:cNvPr>
              <p:cNvSpPr/>
              <p:nvPr/>
            </p:nvSpPr>
            <p:spPr>
              <a:xfrm>
                <a:off x="8768455" y="2292798"/>
                <a:ext cx="12692" cy="39862"/>
              </a:xfrm>
              <a:custGeom>
                <a:avLst/>
                <a:gdLst>
                  <a:gd name="connsiteX0" fmla="*/ 0 w 12692"/>
                  <a:gd name="connsiteY0" fmla="*/ 0 h 39862"/>
                  <a:gd name="connsiteX1" fmla="*/ 0 w 12692"/>
                  <a:gd name="connsiteY1" fmla="*/ 39863 h 39862"/>
                </a:gdLst>
                <a:ahLst/>
                <a:cxnLst>
                  <a:cxn ang="0">
                    <a:pos x="connsiteX0" y="connsiteY0"/>
                  </a:cxn>
                  <a:cxn ang="0">
                    <a:pos x="connsiteX1" y="connsiteY1"/>
                  </a:cxn>
                </a:cxnLst>
                <a:rect l="l" t="t" r="r" b="b"/>
                <a:pathLst>
                  <a:path w="12692" h="39862">
                    <a:moveTo>
                      <a:pt x="0" y="0"/>
                    </a:moveTo>
                    <a:lnTo>
                      <a:pt x="0" y="39863"/>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71" name="Freeform: Shape 170">
                <a:extLst>
                  <a:ext uri="{FF2B5EF4-FFF2-40B4-BE49-F238E27FC236}">
                    <a16:creationId xmlns:a16="http://schemas.microsoft.com/office/drawing/2014/main" id="{638BE700-B7A9-7AEF-F8C0-DB8D79451045}"/>
                  </a:ext>
                </a:extLst>
              </p:cNvPr>
              <p:cNvSpPr/>
              <p:nvPr/>
            </p:nvSpPr>
            <p:spPr>
              <a:xfrm>
                <a:off x="8427657" y="2230521"/>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72" name="Freeform: Shape 171">
                <a:extLst>
                  <a:ext uri="{FF2B5EF4-FFF2-40B4-BE49-F238E27FC236}">
                    <a16:creationId xmlns:a16="http://schemas.microsoft.com/office/drawing/2014/main" id="{69F3BAA6-C07F-05D2-1FEB-B41C4FE9E602}"/>
                  </a:ext>
                </a:extLst>
              </p:cNvPr>
              <p:cNvSpPr/>
              <p:nvPr/>
            </p:nvSpPr>
            <p:spPr>
              <a:xfrm>
                <a:off x="7183651" y="1355583"/>
                <a:ext cx="3319636" cy="1066990"/>
              </a:xfrm>
              <a:custGeom>
                <a:avLst/>
                <a:gdLst>
                  <a:gd name="connsiteX0" fmla="*/ -240 w 3319636"/>
                  <a:gd name="connsiteY0" fmla="*/ -241 h 1066990"/>
                  <a:gd name="connsiteX1" fmla="*/ 14230 w 3319636"/>
                  <a:gd name="connsiteY1" fmla="*/ -241 h 1066990"/>
                  <a:gd name="connsiteX2" fmla="*/ 14230 w 3319636"/>
                  <a:gd name="connsiteY2" fmla="*/ 12494 h 1066990"/>
                  <a:gd name="connsiteX3" fmla="*/ 37838 w 3319636"/>
                  <a:gd name="connsiteY3" fmla="*/ 12494 h 1066990"/>
                  <a:gd name="connsiteX4" fmla="*/ 37838 w 3319636"/>
                  <a:gd name="connsiteY4" fmla="*/ 31088 h 1066990"/>
                  <a:gd name="connsiteX5" fmla="*/ 53069 w 3319636"/>
                  <a:gd name="connsiteY5" fmla="*/ 31088 h 1066990"/>
                  <a:gd name="connsiteX6" fmla="*/ 53069 w 3319636"/>
                  <a:gd name="connsiteY6" fmla="*/ 47390 h 1066990"/>
                  <a:gd name="connsiteX7" fmla="*/ 61192 w 3319636"/>
                  <a:gd name="connsiteY7" fmla="*/ 47390 h 1066990"/>
                  <a:gd name="connsiteX8" fmla="*/ 61192 w 3319636"/>
                  <a:gd name="connsiteY8" fmla="*/ 69168 h 1066990"/>
                  <a:gd name="connsiteX9" fmla="*/ 66904 w 3319636"/>
                  <a:gd name="connsiteY9" fmla="*/ 69168 h 1066990"/>
                  <a:gd name="connsiteX10" fmla="*/ 66904 w 3319636"/>
                  <a:gd name="connsiteY10" fmla="*/ 94639 h 1066990"/>
                  <a:gd name="connsiteX11" fmla="*/ 78962 w 3319636"/>
                  <a:gd name="connsiteY11" fmla="*/ 94639 h 1066990"/>
                  <a:gd name="connsiteX12" fmla="*/ 78962 w 3319636"/>
                  <a:gd name="connsiteY12" fmla="*/ 105974 h 1066990"/>
                  <a:gd name="connsiteX13" fmla="*/ 95970 w 3319636"/>
                  <a:gd name="connsiteY13" fmla="*/ 105974 h 1066990"/>
                  <a:gd name="connsiteX14" fmla="*/ 95970 w 3319636"/>
                  <a:gd name="connsiteY14" fmla="*/ 115653 h 1066990"/>
                  <a:gd name="connsiteX15" fmla="*/ 112852 w 3319636"/>
                  <a:gd name="connsiteY15" fmla="*/ 115653 h 1066990"/>
                  <a:gd name="connsiteX16" fmla="*/ 112852 w 3319636"/>
                  <a:gd name="connsiteY16" fmla="*/ 119728 h 1066990"/>
                  <a:gd name="connsiteX17" fmla="*/ 124148 w 3319636"/>
                  <a:gd name="connsiteY17" fmla="*/ 119728 h 1066990"/>
                  <a:gd name="connsiteX18" fmla="*/ 124148 w 3319636"/>
                  <a:gd name="connsiteY18" fmla="*/ 134374 h 1066990"/>
                  <a:gd name="connsiteX19" fmla="*/ 130621 w 3319636"/>
                  <a:gd name="connsiteY19" fmla="*/ 134374 h 1066990"/>
                  <a:gd name="connsiteX20" fmla="*/ 130621 w 3319636"/>
                  <a:gd name="connsiteY20" fmla="*/ 156152 h 1066990"/>
                  <a:gd name="connsiteX21" fmla="*/ 136333 w 3319636"/>
                  <a:gd name="connsiteY21" fmla="*/ 156152 h 1066990"/>
                  <a:gd name="connsiteX22" fmla="*/ 136333 w 3319636"/>
                  <a:gd name="connsiteY22" fmla="*/ 184553 h 1066990"/>
                  <a:gd name="connsiteX23" fmla="*/ 140268 w 3319636"/>
                  <a:gd name="connsiteY23" fmla="*/ 184553 h 1066990"/>
                  <a:gd name="connsiteX24" fmla="*/ 140268 w 3319636"/>
                  <a:gd name="connsiteY24" fmla="*/ 199963 h 1066990"/>
                  <a:gd name="connsiteX25" fmla="*/ 154864 w 3319636"/>
                  <a:gd name="connsiteY25" fmla="*/ 199963 h 1066990"/>
                  <a:gd name="connsiteX26" fmla="*/ 154864 w 3319636"/>
                  <a:gd name="connsiteY26" fmla="*/ 210406 h 1066990"/>
                  <a:gd name="connsiteX27" fmla="*/ 173395 w 3319636"/>
                  <a:gd name="connsiteY27" fmla="*/ 210406 h 1066990"/>
                  <a:gd name="connsiteX28" fmla="*/ 173395 w 3319636"/>
                  <a:gd name="connsiteY28" fmla="*/ 217792 h 1066990"/>
                  <a:gd name="connsiteX29" fmla="*/ 184692 w 3319636"/>
                  <a:gd name="connsiteY29" fmla="*/ 217792 h 1066990"/>
                  <a:gd name="connsiteX30" fmla="*/ 184692 w 3319636"/>
                  <a:gd name="connsiteY30" fmla="*/ 230528 h 1066990"/>
                  <a:gd name="connsiteX31" fmla="*/ 195989 w 3319636"/>
                  <a:gd name="connsiteY31" fmla="*/ 230528 h 1066990"/>
                  <a:gd name="connsiteX32" fmla="*/ 195989 w 3319636"/>
                  <a:gd name="connsiteY32" fmla="*/ 245174 h 1066990"/>
                  <a:gd name="connsiteX33" fmla="*/ 205762 w 3319636"/>
                  <a:gd name="connsiteY33" fmla="*/ 245174 h 1066990"/>
                  <a:gd name="connsiteX34" fmla="*/ 205762 w 3319636"/>
                  <a:gd name="connsiteY34" fmla="*/ 250778 h 1066990"/>
                  <a:gd name="connsiteX35" fmla="*/ 224293 w 3319636"/>
                  <a:gd name="connsiteY35" fmla="*/ 250778 h 1066990"/>
                  <a:gd name="connsiteX36" fmla="*/ 224293 w 3319636"/>
                  <a:gd name="connsiteY36" fmla="*/ 268353 h 1066990"/>
                  <a:gd name="connsiteX37" fmla="*/ 230132 w 3319636"/>
                  <a:gd name="connsiteY37" fmla="*/ 268353 h 1066990"/>
                  <a:gd name="connsiteX38" fmla="*/ 230132 w 3319636"/>
                  <a:gd name="connsiteY38" fmla="*/ 274848 h 1066990"/>
                  <a:gd name="connsiteX39" fmla="*/ 233178 w 3319636"/>
                  <a:gd name="connsiteY39" fmla="*/ 274848 h 1066990"/>
                  <a:gd name="connsiteX40" fmla="*/ 233178 w 3319636"/>
                  <a:gd name="connsiteY40" fmla="*/ 309999 h 1066990"/>
                  <a:gd name="connsiteX41" fmla="*/ 237747 w 3319636"/>
                  <a:gd name="connsiteY41" fmla="*/ 309999 h 1066990"/>
                  <a:gd name="connsiteX42" fmla="*/ 237747 w 3319636"/>
                  <a:gd name="connsiteY42" fmla="*/ 332923 h 1066990"/>
                  <a:gd name="connsiteX43" fmla="*/ 242063 w 3319636"/>
                  <a:gd name="connsiteY43" fmla="*/ 332923 h 1066990"/>
                  <a:gd name="connsiteX44" fmla="*/ 242063 w 3319636"/>
                  <a:gd name="connsiteY44" fmla="*/ 341838 h 1066990"/>
                  <a:gd name="connsiteX45" fmla="*/ 250313 w 3319636"/>
                  <a:gd name="connsiteY45" fmla="*/ 341838 h 1066990"/>
                  <a:gd name="connsiteX46" fmla="*/ 250313 w 3319636"/>
                  <a:gd name="connsiteY46" fmla="*/ 351516 h 1066990"/>
                  <a:gd name="connsiteX47" fmla="*/ 256278 w 3319636"/>
                  <a:gd name="connsiteY47" fmla="*/ 351516 h 1066990"/>
                  <a:gd name="connsiteX48" fmla="*/ 256278 w 3319636"/>
                  <a:gd name="connsiteY48" fmla="*/ 358012 h 1066990"/>
                  <a:gd name="connsiteX49" fmla="*/ 264656 w 3319636"/>
                  <a:gd name="connsiteY49" fmla="*/ 358012 h 1066990"/>
                  <a:gd name="connsiteX50" fmla="*/ 264656 w 3319636"/>
                  <a:gd name="connsiteY50" fmla="*/ 362597 h 1066990"/>
                  <a:gd name="connsiteX51" fmla="*/ 276206 w 3319636"/>
                  <a:gd name="connsiteY51" fmla="*/ 362597 h 1066990"/>
                  <a:gd name="connsiteX52" fmla="*/ 276206 w 3319636"/>
                  <a:gd name="connsiteY52" fmla="*/ 372785 h 1066990"/>
                  <a:gd name="connsiteX53" fmla="*/ 287249 w 3319636"/>
                  <a:gd name="connsiteY53" fmla="*/ 372785 h 1066990"/>
                  <a:gd name="connsiteX54" fmla="*/ 287249 w 3319636"/>
                  <a:gd name="connsiteY54" fmla="*/ 381700 h 1066990"/>
                  <a:gd name="connsiteX55" fmla="*/ 291691 w 3319636"/>
                  <a:gd name="connsiteY55" fmla="*/ 381700 h 1066990"/>
                  <a:gd name="connsiteX56" fmla="*/ 291691 w 3319636"/>
                  <a:gd name="connsiteY56" fmla="*/ 385521 h 1066990"/>
                  <a:gd name="connsiteX57" fmla="*/ 297910 w 3319636"/>
                  <a:gd name="connsiteY57" fmla="*/ 385521 h 1066990"/>
                  <a:gd name="connsiteX58" fmla="*/ 297910 w 3319636"/>
                  <a:gd name="connsiteY58" fmla="*/ 395200 h 1066990"/>
                  <a:gd name="connsiteX59" fmla="*/ 307303 w 3319636"/>
                  <a:gd name="connsiteY59" fmla="*/ 395200 h 1066990"/>
                  <a:gd name="connsiteX60" fmla="*/ 307303 w 3319636"/>
                  <a:gd name="connsiteY60" fmla="*/ 404370 h 1066990"/>
                  <a:gd name="connsiteX61" fmla="*/ 321011 w 3319636"/>
                  <a:gd name="connsiteY61" fmla="*/ 404370 h 1066990"/>
                  <a:gd name="connsiteX62" fmla="*/ 321011 w 3319636"/>
                  <a:gd name="connsiteY62" fmla="*/ 434680 h 1066990"/>
                  <a:gd name="connsiteX63" fmla="*/ 327484 w 3319636"/>
                  <a:gd name="connsiteY63" fmla="*/ 434680 h 1066990"/>
                  <a:gd name="connsiteX64" fmla="*/ 327484 w 3319636"/>
                  <a:gd name="connsiteY64" fmla="*/ 443850 h 1066990"/>
                  <a:gd name="connsiteX65" fmla="*/ 331292 w 3319636"/>
                  <a:gd name="connsiteY65" fmla="*/ 443850 h 1066990"/>
                  <a:gd name="connsiteX66" fmla="*/ 331292 w 3319636"/>
                  <a:gd name="connsiteY66" fmla="*/ 474670 h 1066990"/>
                  <a:gd name="connsiteX67" fmla="*/ 339288 w 3319636"/>
                  <a:gd name="connsiteY67" fmla="*/ 474670 h 1066990"/>
                  <a:gd name="connsiteX68" fmla="*/ 339288 w 3319636"/>
                  <a:gd name="connsiteY68" fmla="*/ 487406 h 1066990"/>
                  <a:gd name="connsiteX69" fmla="*/ 357693 w 3319636"/>
                  <a:gd name="connsiteY69" fmla="*/ 487406 h 1066990"/>
                  <a:gd name="connsiteX70" fmla="*/ 357693 w 3319636"/>
                  <a:gd name="connsiteY70" fmla="*/ 493901 h 1066990"/>
                  <a:gd name="connsiteX71" fmla="*/ 361374 w 3319636"/>
                  <a:gd name="connsiteY71" fmla="*/ 493901 h 1066990"/>
                  <a:gd name="connsiteX72" fmla="*/ 361374 w 3319636"/>
                  <a:gd name="connsiteY72" fmla="*/ 500141 h 1066990"/>
                  <a:gd name="connsiteX73" fmla="*/ 371655 w 3319636"/>
                  <a:gd name="connsiteY73" fmla="*/ 500141 h 1066990"/>
                  <a:gd name="connsiteX74" fmla="*/ 371655 w 3319636"/>
                  <a:gd name="connsiteY74" fmla="*/ 506891 h 1066990"/>
                  <a:gd name="connsiteX75" fmla="*/ 385871 w 3319636"/>
                  <a:gd name="connsiteY75" fmla="*/ 506891 h 1066990"/>
                  <a:gd name="connsiteX76" fmla="*/ 385871 w 3319636"/>
                  <a:gd name="connsiteY76" fmla="*/ 516061 h 1066990"/>
                  <a:gd name="connsiteX77" fmla="*/ 395898 w 3319636"/>
                  <a:gd name="connsiteY77" fmla="*/ 516061 h 1066990"/>
                  <a:gd name="connsiteX78" fmla="*/ 395898 w 3319636"/>
                  <a:gd name="connsiteY78" fmla="*/ 522556 h 1066990"/>
                  <a:gd name="connsiteX79" fmla="*/ 410367 w 3319636"/>
                  <a:gd name="connsiteY79" fmla="*/ 522556 h 1066990"/>
                  <a:gd name="connsiteX80" fmla="*/ 410367 w 3319636"/>
                  <a:gd name="connsiteY80" fmla="*/ 535292 h 1066990"/>
                  <a:gd name="connsiteX81" fmla="*/ 416840 w 3319636"/>
                  <a:gd name="connsiteY81" fmla="*/ 535292 h 1066990"/>
                  <a:gd name="connsiteX82" fmla="*/ 416840 w 3319636"/>
                  <a:gd name="connsiteY82" fmla="*/ 545480 h 1066990"/>
                  <a:gd name="connsiteX83" fmla="*/ 421664 w 3319636"/>
                  <a:gd name="connsiteY83" fmla="*/ 545480 h 1066990"/>
                  <a:gd name="connsiteX84" fmla="*/ 421664 w 3319636"/>
                  <a:gd name="connsiteY84" fmla="*/ 554777 h 1066990"/>
                  <a:gd name="connsiteX85" fmla="*/ 426487 w 3319636"/>
                  <a:gd name="connsiteY85" fmla="*/ 554777 h 1066990"/>
                  <a:gd name="connsiteX86" fmla="*/ 426487 w 3319636"/>
                  <a:gd name="connsiteY86" fmla="*/ 563692 h 1066990"/>
                  <a:gd name="connsiteX87" fmla="*/ 429787 w 3319636"/>
                  <a:gd name="connsiteY87" fmla="*/ 563692 h 1066990"/>
                  <a:gd name="connsiteX88" fmla="*/ 429787 w 3319636"/>
                  <a:gd name="connsiteY88" fmla="*/ 572480 h 1066990"/>
                  <a:gd name="connsiteX89" fmla="*/ 434610 w 3319636"/>
                  <a:gd name="connsiteY89" fmla="*/ 572480 h 1066990"/>
                  <a:gd name="connsiteX90" fmla="*/ 434610 w 3319636"/>
                  <a:gd name="connsiteY90" fmla="*/ 581395 h 1066990"/>
                  <a:gd name="connsiteX91" fmla="*/ 439687 w 3319636"/>
                  <a:gd name="connsiteY91" fmla="*/ 581395 h 1066990"/>
                  <a:gd name="connsiteX92" fmla="*/ 439687 w 3319636"/>
                  <a:gd name="connsiteY92" fmla="*/ 596550 h 1066990"/>
                  <a:gd name="connsiteX93" fmla="*/ 445399 w 3319636"/>
                  <a:gd name="connsiteY93" fmla="*/ 596550 h 1066990"/>
                  <a:gd name="connsiteX94" fmla="*/ 445399 w 3319636"/>
                  <a:gd name="connsiteY94" fmla="*/ 602281 h 1066990"/>
                  <a:gd name="connsiteX95" fmla="*/ 449715 w 3319636"/>
                  <a:gd name="connsiteY95" fmla="*/ 602281 h 1066990"/>
                  <a:gd name="connsiteX96" fmla="*/ 449715 w 3319636"/>
                  <a:gd name="connsiteY96" fmla="*/ 614762 h 1066990"/>
                  <a:gd name="connsiteX97" fmla="*/ 498074 w 3319636"/>
                  <a:gd name="connsiteY97" fmla="*/ 614762 h 1066990"/>
                  <a:gd name="connsiteX98" fmla="*/ 498074 w 3319636"/>
                  <a:gd name="connsiteY98" fmla="*/ 625332 h 1066990"/>
                  <a:gd name="connsiteX99" fmla="*/ 505943 w 3319636"/>
                  <a:gd name="connsiteY99" fmla="*/ 625332 h 1066990"/>
                  <a:gd name="connsiteX100" fmla="*/ 505943 w 3319636"/>
                  <a:gd name="connsiteY100" fmla="*/ 630681 h 1066990"/>
                  <a:gd name="connsiteX101" fmla="*/ 514828 w 3319636"/>
                  <a:gd name="connsiteY101" fmla="*/ 630681 h 1066990"/>
                  <a:gd name="connsiteX102" fmla="*/ 514828 w 3319636"/>
                  <a:gd name="connsiteY102" fmla="*/ 636667 h 1066990"/>
                  <a:gd name="connsiteX103" fmla="*/ 521301 w 3319636"/>
                  <a:gd name="connsiteY103" fmla="*/ 636667 h 1066990"/>
                  <a:gd name="connsiteX104" fmla="*/ 521301 w 3319636"/>
                  <a:gd name="connsiteY104" fmla="*/ 643672 h 1066990"/>
                  <a:gd name="connsiteX105" fmla="*/ 524982 w 3319636"/>
                  <a:gd name="connsiteY105" fmla="*/ 643672 h 1066990"/>
                  <a:gd name="connsiteX106" fmla="*/ 524982 w 3319636"/>
                  <a:gd name="connsiteY106" fmla="*/ 651950 h 1066990"/>
                  <a:gd name="connsiteX107" fmla="*/ 530186 w 3319636"/>
                  <a:gd name="connsiteY107" fmla="*/ 651950 h 1066990"/>
                  <a:gd name="connsiteX108" fmla="*/ 530186 w 3319636"/>
                  <a:gd name="connsiteY108" fmla="*/ 659082 h 1066990"/>
                  <a:gd name="connsiteX109" fmla="*/ 536532 w 3319636"/>
                  <a:gd name="connsiteY109" fmla="*/ 659082 h 1066990"/>
                  <a:gd name="connsiteX110" fmla="*/ 536532 w 3319636"/>
                  <a:gd name="connsiteY110" fmla="*/ 664940 h 1066990"/>
                  <a:gd name="connsiteX111" fmla="*/ 541102 w 3319636"/>
                  <a:gd name="connsiteY111" fmla="*/ 664940 h 1066990"/>
                  <a:gd name="connsiteX112" fmla="*/ 541102 w 3319636"/>
                  <a:gd name="connsiteY112" fmla="*/ 671436 h 1066990"/>
                  <a:gd name="connsiteX113" fmla="*/ 556206 w 3319636"/>
                  <a:gd name="connsiteY113" fmla="*/ 671436 h 1066990"/>
                  <a:gd name="connsiteX114" fmla="*/ 556206 w 3319636"/>
                  <a:gd name="connsiteY114" fmla="*/ 677421 h 1066990"/>
                  <a:gd name="connsiteX115" fmla="*/ 560268 w 3319636"/>
                  <a:gd name="connsiteY115" fmla="*/ 677421 h 1066990"/>
                  <a:gd name="connsiteX116" fmla="*/ 560268 w 3319636"/>
                  <a:gd name="connsiteY116" fmla="*/ 684426 h 1066990"/>
                  <a:gd name="connsiteX117" fmla="*/ 586668 w 3319636"/>
                  <a:gd name="connsiteY117" fmla="*/ 684426 h 1066990"/>
                  <a:gd name="connsiteX118" fmla="*/ 586668 w 3319636"/>
                  <a:gd name="connsiteY118" fmla="*/ 688501 h 1066990"/>
                  <a:gd name="connsiteX119" fmla="*/ 609769 w 3319636"/>
                  <a:gd name="connsiteY119" fmla="*/ 688501 h 1066990"/>
                  <a:gd name="connsiteX120" fmla="*/ 609769 w 3319636"/>
                  <a:gd name="connsiteY120" fmla="*/ 694360 h 1066990"/>
                  <a:gd name="connsiteX121" fmla="*/ 635916 w 3319636"/>
                  <a:gd name="connsiteY121" fmla="*/ 694360 h 1066990"/>
                  <a:gd name="connsiteX122" fmla="*/ 635916 w 3319636"/>
                  <a:gd name="connsiteY122" fmla="*/ 705185 h 1066990"/>
                  <a:gd name="connsiteX123" fmla="*/ 653939 w 3319636"/>
                  <a:gd name="connsiteY123" fmla="*/ 705185 h 1066990"/>
                  <a:gd name="connsiteX124" fmla="*/ 653939 w 3319636"/>
                  <a:gd name="connsiteY124" fmla="*/ 722251 h 1066990"/>
                  <a:gd name="connsiteX125" fmla="*/ 660667 w 3319636"/>
                  <a:gd name="connsiteY125" fmla="*/ 722251 h 1066990"/>
                  <a:gd name="connsiteX126" fmla="*/ 660667 w 3319636"/>
                  <a:gd name="connsiteY126" fmla="*/ 732694 h 1066990"/>
                  <a:gd name="connsiteX127" fmla="*/ 667140 w 3319636"/>
                  <a:gd name="connsiteY127" fmla="*/ 732694 h 1066990"/>
                  <a:gd name="connsiteX128" fmla="*/ 667140 w 3319636"/>
                  <a:gd name="connsiteY128" fmla="*/ 738680 h 1066990"/>
                  <a:gd name="connsiteX129" fmla="*/ 674882 w 3319636"/>
                  <a:gd name="connsiteY129" fmla="*/ 738680 h 1066990"/>
                  <a:gd name="connsiteX130" fmla="*/ 674882 w 3319636"/>
                  <a:gd name="connsiteY130" fmla="*/ 745430 h 1066990"/>
                  <a:gd name="connsiteX131" fmla="*/ 682117 w 3319636"/>
                  <a:gd name="connsiteY131" fmla="*/ 745430 h 1066990"/>
                  <a:gd name="connsiteX132" fmla="*/ 682117 w 3319636"/>
                  <a:gd name="connsiteY132" fmla="*/ 750269 h 1066990"/>
                  <a:gd name="connsiteX133" fmla="*/ 689987 w 3319636"/>
                  <a:gd name="connsiteY133" fmla="*/ 750269 h 1066990"/>
                  <a:gd name="connsiteX134" fmla="*/ 689987 w 3319636"/>
                  <a:gd name="connsiteY134" fmla="*/ 754854 h 1066990"/>
                  <a:gd name="connsiteX135" fmla="*/ 705852 w 3319636"/>
                  <a:gd name="connsiteY135" fmla="*/ 754854 h 1066990"/>
                  <a:gd name="connsiteX136" fmla="*/ 705852 w 3319636"/>
                  <a:gd name="connsiteY136" fmla="*/ 760330 h 1066990"/>
                  <a:gd name="connsiteX137" fmla="*/ 780993 w 3319636"/>
                  <a:gd name="connsiteY137" fmla="*/ 760330 h 1066990"/>
                  <a:gd name="connsiteX138" fmla="*/ 780993 w 3319636"/>
                  <a:gd name="connsiteY138" fmla="*/ 767080 h 1066990"/>
                  <a:gd name="connsiteX139" fmla="*/ 788228 w 3319636"/>
                  <a:gd name="connsiteY139" fmla="*/ 767080 h 1066990"/>
                  <a:gd name="connsiteX140" fmla="*/ 788228 w 3319636"/>
                  <a:gd name="connsiteY140" fmla="*/ 775358 h 1066990"/>
                  <a:gd name="connsiteX141" fmla="*/ 793051 w 3319636"/>
                  <a:gd name="connsiteY141" fmla="*/ 775358 h 1066990"/>
                  <a:gd name="connsiteX142" fmla="*/ 793051 w 3319636"/>
                  <a:gd name="connsiteY142" fmla="*/ 780325 h 1066990"/>
                  <a:gd name="connsiteX143" fmla="*/ 799397 w 3319636"/>
                  <a:gd name="connsiteY143" fmla="*/ 780325 h 1066990"/>
                  <a:gd name="connsiteX144" fmla="*/ 799397 w 3319636"/>
                  <a:gd name="connsiteY144" fmla="*/ 790131 h 1066990"/>
                  <a:gd name="connsiteX145" fmla="*/ 808282 w 3319636"/>
                  <a:gd name="connsiteY145" fmla="*/ 790131 h 1066990"/>
                  <a:gd name="connsiteX146" fmla="*/ 808282 w 3319636"/>
                  <a:gd name="connsiteY146" fmla="*/ 794971 h 1066990"/>
                  <a:gd name="connsiteX147" fmla="*/ 826306 w 3319636"/>
                  <a:gd name="connsiteY147" fmla="*/ 794971 h 1066990"/>
                  <a:gd name="connsiteX148" fmla="*/ 826306 w 3319636"/>
                  <a:gd name="connsiteY148" fmla="*/ 799556 h 1066990"/>
                  <a:gd name="connsiteX149" fmla="*/ 832144 w 3319636"/>
                  <a:gd name="connsiteY149" fmla="*/ 799556 h 1066990"/>
                  <a:gd name="connsiteX150" fmla="*/ 832144 w 3319636"/>
                  <a:gd name="connsiteY150" fmla="*/ 803631 h 1066990"/>
                  <a:gd name="connsiteX151" fmla="*/ 843694 w 3319636"/>
                  <a:gd name="connsiteY151" fmla="*/ 803631 h 1066990"/>
                  <a:gd name="connsiteX152" fmla="*/ 843694 w 3319636"/>
                  <a:gd name="connsiteY152" fmla="*/ 808980 h 1066990"/>
                  <a:gd name="connsiteX153" fmla="*/ 857529 w 3319636"/>
                  <a:gd name="connsiteY153" fmla="*/ 808980 h 1066990"/>
                  <a:gd name="connsiteX154" fmla="*/ 857529 w 3319636"/>
                  <a:gd name="connsiteY154" fmla="*/ 813565 h 1066990"/>
                  <a:gd name="connsiteX155" fmla="*/ 919089 w 3319636"/>
                  <a:gd name="connsiteY155" fmla="*/ 813565 h 1066990"/>
                  <a:gd name="connsiteX156" fmla="*/ 919089 w 3319636"/>
                  <a:gd name="connsiteY156" fmla="*/ 818532 h 1066990"/>
                  <a:gd name="connsiteX157" fmla="*/ 929878 w 3319636"/>
                  <a:gd name="connsiteY157" fmla="*/ 818532 h 1066990"/>
                  <a:gd name="connsiteX158" fmla="*/ 929878 w 3319636"/>
                  <a:gd name="connsiteY158" fmla="*/ 824390 h 1066990"/>
                  <a:gd name="connsiteX159" fmla="*/ 940032 w 3319636"/>
                  <a:gd name="connsiteY159" fmla="*/ 824390 h 1066990"/>
                  <a:gd name="connsiteX160" fmla="*/ 940032 w 3319636"/>
                  <a:gd name="connsiteY160" fmla="*/ 829230 h 1066990"/>
                  <a:gd name="connsiteX161" fmla="*/ 971890 w 3319636"/>
                  <a:gd name="connsiteY161" fmla="*/ 829230 h 1066990"/>
                  <a:gd name="connsiteX162" fmla="*/ 971890 w 3319636"/>
                  <a:gd name="connsiteY162" fmla="*/ 832286 h 1066990"/>
                  <a:gd name="connsiteX163" fmla="*/ 991437 w 3319636"/>
                  <a:gd name="connsiteY163" fmla="*/ 832286 h 1066990"/>
                  <a:gd name="connsiteX164" fmla="*/ 991437 w 3319636"/>
                  <a:gd name="connsiteY164" fmla="*/ 836617 h 1066990"/>
                  <a:gd name="connsiteX165" fmla="*/ 1006287 w 3319636"/>
                  <a:gd name="connsiteY165" fmla="*/ 836617 h 1066990"/>
                  <a:gd name="connsiteX166" fmla="*/ 1006287 w 3319636"/>
                  <a:gd name="connsiteY166" fmla="*/ 840055 h 1066990"/>
                  <a:gd name="connsiteX167" fmla="*/ 1020503 w 3319636"/>
                  <a:gd name="connsiteY167" fmla="*/ 840055 h 1066990"/>
                  <a:gd name="connsiteX168" fmla="*/ 1020503 w 3319636"/>
                  <a:gd name="connsiteY168" fmla="*/ 845786 h 1066990"/>
                  <a:gd name="connsiteX169" fmla="*/ 1042842 w 3319636"/>
                  <a:gd name="connsiteY169" fmla="*/ 845786 h 1066990"/>
                  <a:gd name="connsiteX170" fmla="*/ 1042842 w 3319636"/>
                  <a:gd name="connsiteY170" fmla="*/ 851390 h 1066990"/>
                  <a:gd name="connsiteX171" fmla="*/ 1050204 w 3319636"/>
                  <a:gd name="connsiteY171" fmla="*/ 851390 h 1066990"/>
                  <a:gd name="connsiteX172" fmla="*/ 1050204 w 3319636"/>
                  <a:gd name="connsiteY172" fmla="*/ 858777 h 1066990"/>
                  <a:gd name="connsiteX173" fmla="*/ 1058708 w 3319636"/>
                  <a:gd name="connsiteY173" fmla="*/ 858777 h 1066990"/>
                  <a:gd name="connsiteX174" fmla="*/ 1058708 w 3319636"/>
                  <a:gd name="connsiteY174" fmla="*/ 864890 h 1066990"/>
                  <a:gd name="connsiteX175" fmla="*/ 1065943 w 3319636"/>
                  <a:gd name="connsiteY175" fmla="*/ 864890 h 1066990"/>
                  <a:gd name="connsiteX176" fmla="*/ 1065943 w 3319636"/>
                  <a:gd name="connsiteY176" fmla="*/ 869474 h 1066990"/>
                  <a:gd name="connsiteX177" fmla="*/ 1091328 w 3319636"/>
                  <a:gd name="connsiteY177" fmla="*/ 869474 h 1066990"/>
                  <a:gd name="connsiteX178" fmla="*/ 1091328 w 3319636"/>
                  <a:gd name="connsiteY178" fmla="*/ 872786 h 1066990"/>
                  <a:gd name="connsiteX179" fmla="*/ 1171292 w 3319636"/>
                  <a:gd name="connsiteY179" fmla="*/ 872786 h 1066990"/>
                  <a:gd name="connsiteX180" fmla="*/ 1171292 w 3319636"/>
                  <a:gd name="connsiteY180" fmla="*/ 880809 h 1066990"/>
                  <a:gd name="connsiteX181" fmla="*/ 1179034 w 3319636"/>
                  <a:gd name="connsiteY181" fmla="*/ 880809 h 1066990"/>
                  <a:gd name="connsiteX182" fmla="*/ 1179034 w 3319636"/>
                  <a:gd name="connsiteY182" fmla="*/ 888196 h 1066990"/>
                  <a:gd name="connsiteX183" fmla="*/ 1184746 w 3319636"/>
                  <a:gd name="connsiteY183" fmla="*/ 888196 h 1066990"/>
                  <a:gd name="connsiteX184" fmla="*/ 1184746 w 3319636"/>
                  <a:gd name="connsiteY184" fmla="*/ 893290 h 1066990"/>
                  <a:gd name="connsiteX185" fmla="*/ 1191219 w 3319636"/>
                  <a:gd name="connsiteY185" fmla="*/ 893290 h 1066990"/>
                  <a:gd name="connsiteX186" fmla="*/ 1191219 w 3319636"/>
                  <a:gd name="connsiteY186" fmla="*/ 899530 h 1066990"/>
                  <a:gd name="connsiteX187" fmla="*/ 1196043 w 3319636"/>
                  <a:gd name="connsiteY187" fmla="*/ 899530 h 1066990"/>
                  <a:gd name="connsiteX188" fmla="*/ 1196043 w 3319636"/>
                  <a:gd name="connsiteY188" fmla="*/ 903861 h 1066990"/>
                  <a:gd name="connsiteX189" fmla="*/ 1215335 w 3319636"/>
                  <a:gd name="connsiteY189" fmla="*/ 903861 h 1066990"/>
                  <a:gd name="connsiteX190" fmla="*/ 1215335 w 3319636"/>
                  <a:gd name="connsiteY190" fmla="*/ 909719 h 1066990"/>
                  <a:gd name="connsiteX191" fmla="*/ 1232343 w 3319636"/>
                  <a:gd name="connsiteY191" fmla="*/ 909719 h 1066990"/>
                  <a:gd name="connsiteX192" fmla="*/ 1232343 w 3319636"/>
                  <a:gd name="connsiteY192" fmla="*/ 915959 h 1066990"/>
                  <a:gd name="connsiteX193" fmla="*/ 1289080 w 3319636"/>
                  <a:gd name="connsiteY193" fmla="*/ 915959 h 1066990"/>
                  <a:gd name="connsiteX194" fmla="*/ 1289080 w 3319636"/>
                  <a:gd name="connsiteY194" fmla="*/ 920417 h 1066990"/>
                  <a:gd name="connsiteX195" fmla="*/ 1304945 w 3319636"/>
                  <a:gd name="connsiteY195" fmla="*/ 920417 h 1066990"/>
                  <a:gd name="connsiteX196" fmla="*/ 1304945 w 3319636"/>
                  <a:gd name="connsiteY196" fmla="*/ 925511 h 1066990"/>
                  <a:gd name="connsiteX197" fmla="*/ 1328935 w 3319636"/>
                  <a:gd name="connsiteY197" fmla="*/ 925511 h 1066990"/>
                  <a:gd name="connsiteX198" fmla="*/ 1328935 w 3319636"/>
                  <a:gd name="connsiteY198" fmla="*/ 931497 h 1066990"/>
                  <a:gd name="connsiteX199" fmla="*/ 1355589 w 3319636"/>
                  <a:gd name="connsiteY199" fmla="*/ 931497 h 1066990"/>
                  <a:gd name="connsiteX200" fmla="*/ 1355589 w 3319636"/>
                  <a:gd name="connsiteY200" fmla="*/ 935827 h 1066990"/>
                  <a:gd name="connsiteX201" fmla="*/ 1399759 w 3319636"/>
                  <a:gd name="connsiteY201" fmla="*/ 935827 h 1066990"/>
                  <a:gd name="connsiteX202" fmla="*/ 1399759 w 3319636"/>
                  <a:gd name="connsiteY202" fmla="*/ 940921 h 1066990"/>
                  <a:gd name="connsiteX203" fmla="*/ 1423114 w 3319636"/>
                  <a:gd name="connsiteY203" fmla="*/ 940921 h 1066990"/>
                  <a:gd name="connsiteX204" fmla="*/ 1423114 w 3319636"/>
                  <a:gd name="connsiteY204" fmla="*/ 949582 h 1066990"/>
                  <a:gd name="connsiteX205" fmla="*/ 1432634 w 3319636"/>
                  <a:gd name="connsiteY205" fmla="*/ 949582 h 1066990"/>
                  <a:gd name="connsiteX206" fmla="*/ 1432634 w 3319636"/>
                  <a:gd name="connsiteY206" fmla="*/ 957096 h 1066990"/>
                  <a:gd name="connsiteX207" fmla="*/ 1458019 w 3319636"/>
                  <a:gd name="connsiteY207" fmla="*/ 957096 h 1066990"/>
                  <a:gd name="connsiteX208" fmla="*/ 1458019 w 3319636"/>
                  <a:gd name="connsiteY208" fmla="*/ 960661 h 1066990"/>
                  <a:gd name="connsiteX209" fmla="*/ 1467412 w 3319636"/>
                  <a:gd name="connsiteY209" fmla="*/ 960661 h 1066990"/>
                  <a:gd name="connsiteX210" fmla="*/ 1467412 w 3319636"/>
                  <a:gd name="connsiteY210" fmla="*/ 966265 h 1066990"/>
                  <a:gd name="connsiteX211" fmla="*/ 1510186 w 3319636"/>
                  <a:gd name="connsiteY211" fmla="*/ 966265 h 1066990"/>
                  <a:gd name="connsiteX212" fmla="*/ 1510186 w 3319636"/>
                  <a:gd name="connsiteY212" fmla="*/ 970595 h 1066990"/>
                  <a:gd name="connsiteX213" fmla="*/ 1564257 w 3319636"/>
                  <a:gd name="connsiteY213" fmla="*/ 970595 h 1066990"/>
                  <a:gd name="connsiteX214" fmla="*/ 1564257 w 3319636"/>
                  <a:gd name="connsiteY214" fmla="*/ 974925 h 1066990"/>
                  <a:gd name="connsiteX215" fmla="*/ 1603603 w 3319636"/>
                  <a:gd name="connsiteY215" fmla="*/ 974925 h 1066990"/>
                  <a:gd name="connsiteX216" fmla="*/ 1603603 w 3319636"/>
                  <a:gd name="connsiteY216" fmla="*/ 980019 h 1066990"/>
                  <a:gd name="connsiteX217" fmla="*/ 1632416 w 3319636"/>
                  <a:gd name="connsiteY217" fmla="*/ 980019 h 1066990"/>
                  <a:gd name="connsiteX218" fmla="*/ 1632416 w 3319636"/>
                  <a:gd name="connsiteY218" fmla="*/ 985496 h 1066990"/>
                  <a:gd name="connsiteX219" fmla="*/ 1684329 w 3319636"/>
                  <a:gd name="connsiteY219" fmla="*/ 984095 h 1066990"/>
                  <a:gd name="connsiteX220" fmla="*/ 1703114 w 3319636"/>
                  <a:gd name="connsiteY220" fmla="*/ 984095 h 1066990"/>
                  <a:gd name="connsiteX221" fmla="*/ 1703114 w 3319636"/>
                  <a:gd name="connsiteY221" fmla="*/ 990845 h 1066990"/>
                  <a:gd name="connsiteX222" fmla="*/ 1779270 w 3319636"/>
                  <a:gd name="connsiteY222" fmla="*/ 990845 h 1066990"/>
                  <a:gd name="connsiteX223" fmla="*/ 1779270 w 3319636"/>
                  <a:gd name="connsiteY223" fmla="*/ 995684 h 1066990"/>
                  <a:gd name="connsiteX224" fmla="*/ 1814048 w 3319636"/>
                  <a:gd name="connsiteY224" fmla="*/ 995684 h 1066990"/>
                  <a:gd name="connsiteX225" fmla="*/ 1814048 w 3319636"/>
                  <a:gd name="connsiteY225" fmla="*/ 1002180 h 1066990"/>
                  <a:gd name="connsiteX226" fmla="*/ 1824456 w 3319636"/>
                  <a:gd name="connsiteY226" fmla="*/ 1002180 h 1066990"/>
                  <a:gd name="connsiteX227" fmla="*/ 1824456 w 3319636"/>
                  <a:gd name="connsiteY227" fmla="*/ 1008675 h 1066990"/>
                  <a:gd name="connsiteX228" fmla="*/ 1837910 w 3319636"/>
                  <a:gd name="connsiteY228" fmla="*/ 1008675 h 1066990"/>
                  <a:gd name="connsiteX229" fmla="*/ 1837910 w 3319636"/>
                  <a:gd name="connsiteY229" fmla="*/ 1015170 h 1066990"/>
                  <a:gd name="connsiteX230" fmla="*/ 1892615 w 3319636"/>
                  <a:gd name="connsiteY230" fmla="*/ 1015170 h 1066990"/>
                  <a:gd name="connsiteX231" fmla="*/ 1892615 w 3319636"/>
                  <a:gd name="connsiteY231" fmla="*/ 1020010 h 1066990"/>
                  <a:gd name="connsiteX232" fmla="*/ 1968771 w 3319636"/>
                  <a:gd name="connsiteY232" fmla="*/ 1020010 h 1066990"/>
                  <a:gd name="connsiteX233" fmla="*/ 1968771 w 3319636"/>
                  <a:gd name="connsiteY233" fmla="*/ 1025104 h 1066990"/>
                  <a:gd name="connsiteX234" fmla="*/ 2378109 w 3319636"/>
                  <a:gd name="connsiteY234" fmla="*/ 1025104 h 1066990"/>
                  <a:gd name="connsiteX235" fmla="*/ 2378109 w 3319636"/>
                  <a:gd name="connsiteY235" fmla="*/ 1030070 h 1066990"/>
                  <a:gd name="connsiteX236" fmla="*/ 2528137 w 3319636"/>
                  <a:gd name="connsiteY236" fmla="*/ 1030070 h 1066990"/>
                  <a:gd name="connsiteX237" fmla="*/ 2528137 w 3319636"/>
                  <a:gd name="connsiteY237" fmla="*/ 1039750 h 1066990"/>
                  <a:gd name="connsiteX238" fmla="*/ 2702534 w 3319636"/>
                  <a:gd name="connsiteY238" fmla="*/ 1039750 h 1066990"/>
                  <a:gd name="connsiteX239" fmla="*/ 2702534 w 3319636"/>
                  <a:gd name="connsiteY239" fmla="*/ 1047264 h 1066990"/>
                  <a:gd name="connsiteX240" fmla="*/ 2787575 w 3319636"/>
                  <a:gd name="connsiteY240" fmla="*/ 1047264 h 1066990"/>
                  <a:gd name="connsiteX241" fmla="*/ 2793540 w 3319636"/>
                  <a:gd name="connsiteY241" fmla="*/ 1053249 h 1066990"/>
                  <a:gd name="connsiteX242" fmla="*/ 2953341 w 3319636"/>
                  <a:gd name="connsiteY242" fmla="*/ 1053249 h 1066990"/>
                  <a:gd name="connsiteX243" fmla="*/ 2953341 w 3319636"/>
                  <a:gd name="connsiteY243" fmla="*/ 1058089 h 1066990"/>
                  <a:gd name="connsiteX244" fmla="*/ 3060974 w 3319636"/>
                  <a:gd name="connsiteY244" fmla="*/ 1058089 h 1066990"/>
                  <a:gd name="connsiteX245" fmla="*/ 3060974 w 3319636"/>
                  <a:gd name="connsiteY245" fmla="*/ 1066749 h 1066990"/>
                  <a:gd name="connsiteX246" fmla="*/ 3319397 w 3319636"/>
                  <a:gd name="connsiteY246" fmla="*/ 1066749 h 106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319636" h="1066990">
                    <a:moveTo>
                      <a:pt x="-240" y="-241"/>
                    </a:moveTo>
                    <a:lnTo>
                      <a:pt x="14230" y="-241"/>
                    </a:lnTo>
                    <a:lnTo>
                      <a:pt x="14230" y="12494"/>
                    </a:lnTo>
                    <a:lnTo>
                      <a:pt x="37838" y="12494"/>
                    </a:lnTo>
                    <a:lnTo>
                      <a:pt x="37838" y="31088"/>
                    </a:lnTo>
                    <a:lnTo>
                      <a:pt x="53069" y="31088"/>
                    </a:lnTo>
                    <a:lnTo>
                      <a:pt x="53069" y="47390"/>
                    </a:lnTo>
                    <a:lnTo>
                      <a:pt x="61192" y="47390"/>
                    </a:lnTo>
                    <a:lnTo>
                      <a:pt x="61192" y="69168"/>
                    </a:lnTo>
                    <a:lnTo>
                      <a:pt x="66904" y="69168"/>
                    </a:lnTo>
                    <a:lnTo>
                      <a:pt x="66904" y="94639"/>
                    </a:lnTo>
                    <a:lnTo>
                      <a:pt x="78962" y="94639"/>
                    </a:lnTo>
                    <a:lnTo>
                      <a:pt x="78962" y="105974"/>
                    </a:lnTo>
                    <a:lnTo>
                      <a:pt x="95970" y="105974"/>
                    </a:lnTo>
                    <a:lnTo>
                      <a:pt x="95970" y="115653"/>
                    </a:lnTo>
                    <a:lnTo>
                      <a:pt x="112852" y="115653"/>
                    </a:lnTo>
                    <a:lnTo>
                      <a:pt x="112852" y="119728"/>
                    </a:lnTo>
                    <a:lnTo>
                      <a:pt x="124148" y="119728"/>
                    </a:lnTo>
                    <a:lnTo>
                      <a:pt x="124148" y="134374"/>
                    </a:lnTo>
                    <a:lnTo>
                      <a:pt x="130621" y="134374"/>
                    </a:lnTo>
                    <a:lnTo>
                      <a:pt x="130621" y="156152"/>
                    </a:lnTo>
                    <a:lnTo>
                      <a:pt x="136333" y="156152"/>
                    </a:lnTo>
                    <a:lnTo>
                      <a:pt x="136333" y="184553"/>
                    </a:lnTo>
                    <a:lnTo>
                      <a:pt x="140268" y="184553"/>
                    </a:lnTo>
                    <a:lnTo>
                      <a:pt x="140268" y="199963"/>
                    </a:lnTo>
                    <a:lnTo>
                      <a:pt x="154864" y="199963"/>
                    </a:lnTo>
                    <a:lnTo>
                      <a:pt x="154864" y="210406"/>
                    </a:lnTo>
                    <a:lnTo>
                      <a:pt x="173395" y="210406"/>
                    </a:lnTo>
                    <a:lnTo>
                      <a:pt x="173395" y="217792"/>
                    </a:lnTo>
                    <a:lnTo>
                      <a:pt x="184692" y="217792"/>
                    </a:lnTo>
                    <a:lnTo>
                      <a:pt x="184692" y="230528"/>
                    </a:lnTo>
                    <a:lnTo>
                      <a:pt x="195989" y="230528"/>
                    </a:lnTo>
                    <a:lnTo>
                      <a:pt x="195989" y="245174"/>
                    </a:lnTo>
                    <a:lnTo>
                      <a:pt x="205762" y="245174"/>
                    </a:lnTo>
                    <a:lnTo>
                      <a:pt x="205762" y="250778"/>
                    </a:lnTo>
                    <a:lnTo>
                      <a:pt x="224293" y="250778"/>
                    </a:lnTo>
                    <a:lnTo>
                      <a:pt x="224293" y="268353"/>
                    </a:lnTo>
                    <a:lnTo>
                      <a:pt x="230132" y="268353"/>
                    </a:lnTo>
                    <a:lnTo>
                      <a:pt x="230132" y="274848"/>
                    </a:lnTo>
                    <a:lnTo>
                      <a:pt x="233178" y="274848"/>
                    </a:lnTo>
                    <a:lnTo>
                      <a:pt x="233178" y="309999"/>
                    </a:lnTo>
                    <a:lnTo>
                      <a:pt x="237747" y="309999"/>
                    </a:lnTo>
                    <a:lnTo>
                      <a:pt x="237747" y="332923"/>
                    </a:lnTo>
                    <a:lnTo>
                      <a:pt x="242063" y="332923"/>
                    </a:lnTo>
                    <a:lnTo>
                      <a:pt x="242063" y="341838"/>
                    </a:lnTo>
                    <a:lnTo>
                      <a:pt x="250313" y="341838"/>
                    </a:lnTo>
                    <a:lnTo>
                      <a:pt x="250313" y="351516"/>
                    </a:lnTo>
                    <a:lnTo>
                      <a:pt x="256278" y="351516"/>
                    </a:lnTo>
                    <a:lnTo>
                      <a:pt x="256278" y="358012"/>
                    </a:lnTo>
                    <a:lnTo>
                      <a:pt x="264656" y="358012"/>
                    </a:lnTo>
                    <a:lnTo>
                      <a:pt x="264656" y="362597"/>
                    </a:lnTo>
                    <a:lnTo>
                      <a:pt x="276206" y="362597"/>
                    </a:lnTo>
                    <a:lnTo>
                      <a:pt x="276206" y="372785"/>
                    </a:lnTo>
                    <a:lnTo>
                      <a:pt x="287249" y="372785"/>
                    </a:lnTo>
                    <a:lnTo>
                      <a:pt x="287249" y="381700"/>
                    </a:lnTo>
                    <a:lnTo>
                      <a:pt x="291691" y="381700"/>
                    </a:lnTo>
                    <a:lnTo>
                      <a:pt x="291691" y="385521"/>
                    </a:lnTo>
                    <a:lnTo>
                      <a:pt x="297910" y="385521"/>
                    </a:lnTo>
                    <a:lnTo>
                      <a:pt x="297910" y="395200"/>
                    </a:lnTo>
                    <a:lnTo>
                      <a:pt x="307303" y="395200"/>
                    </a:lnTo>
                    <a:lnTo>
                      <a:pt x="307303" y="404370"/>
                    </a:lnTo>
                    <a:lnTo>
                      <a:pt x="321011" y="404370"/>
                    </a:lnTo>
                    <a:lnTo>
                      <a:pt x="321011" y="434680"/>
                    </a:lnTo>
                    <a:lnTo>
                      <a:pt x="327484" y="434680"/>
                    </a:lnTo>
                    <a:lnTo>
                      <a:pt x="327484" y="443850"/>
                    </a:lnTo>
                    <a:lnTo>
                      <a:pt x="331292" y="443850"/>
                    </a:lnTo>
                    <a:lnTo>
                      <a:pt x="331292" y="474670"/>
                    </a:lnTo>
                    <a:lnTo>
                      <a:pt x="339288" y="474670"/>
                    </a:lnTo>
                    <a:lnTo>
                      <a:pt x="339288" y="487406"/>
                    </a:lnTo>
                    <a:lnTo>
                      <a:pt x="357693" y="487406"/>
                    </a:lnTo>
                    <a:lnTo>
                      <a:pt x="357693" y="493901"/>
                    </a:lnTo>
                    <a:lnTo>
                      <a:pt x="361374" y="493901"/>
                    </a:lnTo>
                    <a:lnTo>
                      <a:pt x="361374" y="500141"/>
                    </a:lnTo>
                    <a:lnTo>
                      <a:pt x="371655" y="500141"/>
                    </a:lnTo>
                    <a:lnTo>
                      <a:pt x="371655" y="506891"/>
                    </a:lnTo>
                    <a:lnTo>
                      <a:pt x="385871" y="506891"/>
                    </a:lnTo>
                    <a:lnTo>
                      <a:pt x="385871" y="516061"/>
                    </a:lnTo>
                    <a:lnTo>
                      <a:pt x="395898" y="516061"/>
                    </a:lnTo>
                    <a:lnTo>
                      <a:pt x="395898" y="522556"/>
                    </a:lnTo>
                    <a:lnTo>
                      <a:pt x="410367" y="522556"/>
                    </a:lnTo>
                    <a:lnTo>
                      <a:pt x="410367" y="535292"/>
                    </a:lnTo>
                    <a:lnTo>
                      <a:pt x="416840" y="535292"/>
                    </a:lnTo>
                    <a:lnTo>
                      <a:pt x="416840" y="545480"/>
                    </a:lnTo>
                    <a:lnTo>
                      <a:pt x="421664" y="545480"/>
                    </a:lnTo>
                    <a:lnTo>
                      <a:pt x="421664" y="554777"/>
                    </a:lnTo>
                    <a:lnTo>
                      <a:pt x="426487" y="554777"/>
                    </a:lnTo>
                    <a:lnTo>
                      <a:pt x="426487" y="563692"/>
                    </a:lnTo>
                    <a:lnTo>
                      <a:pt x="429787" y="563692"/>
                    </a:lnTo>
                    <a:lnTo>
                      <a:pt x="429787" y="572480"/>
                    </a:lnTo>
                    <a:lnTo>
                      <a:pt x="434610" y="572480"/>
                    </a:lnTo>
                    <a:lnTo>
                      <a:pt x="434610" y="581395"/>
                    </a:lnTo>
                    <a:lnTo>
                      <a:pt x="439687" y="581395"/>
                    </a:lnTo>
                    <a:lnTo>
                      <a:pt x="439687" y="596550"/>
                    </a:lnTo>
                    <a:lnTo>
                      <a:pt x="445399" y="596550"/>
                    </a:lnTo>
                    <a:lnTo>
                      <a:pt x="445399" y="602281"/>
                    </a:lnTo>
                    <a:lnTo>
                      <a:pt x="449715" y="602281"/>
                    </a:lnTo>
                    <a:lnTo>
                      <a:pt x="449715" y="614762"/>
                    </a:lnTo>
                    <a:lnTo>
                      <a:pt x="498074" y="614762"/>
                    </a:lnTo>
                    <a:lnTo>
                      <a:pt x="498074" y="625332"/>
                    </a:lnTo>
                    <a:lnTo>
                      <a:pt x="505943" y="625332"/>
                    </a:lnTo>
                    <a:lnTo>
                      <a:pt x="505943" y="630681"/>
                    </a:lnTo>
                    <a:lnTo>
                      <a:pt x="514828" y="630681"/>
                    </a:lnTo>
                    <a:lnTo>
                      <a:pt x="514828" y="636667"/>
                    </a:lnTo>
                    <a:lnTo>
                      <a:pt x="521301" y="636667"/>
                    </a:lnTo>
                    <a:lnTo>
                      <a:pt x="521301" y="643672"/>
                    </a:lnTo>
                    <a:lnTo>
                      <a:pt x="524982" y="643672"/>
                    </a:lnTo>
                    <a:lnTo>
                      <a:pt x="524982" y="651950"/>
                    </a:lnTo>
                    <a:lnTo>
                      <a:pt x="530186" y="651950"/>
                    </a:lnTo>
                    <a:lnTo>
                      <a:pt x="530186" y="659082"/>
                    </a:lnTo>
                    <a:lnTo>
                      <a:pt x="536532" y="659082"/>
                    </a:lnTo>
                    <a:lnTo>
                      <a:pt x="536532" y="664940"/>
                    </a:lnTo>
                    <a:lnTo>
                      <a:pt x="541102" y="664940"/>
                    </a:lnTo>
                    <a:lnTo>
                      <a:pt x="541102" y="671436"/>
                    </a:lnTo>
                    <a:lnTo>
                      <a:pt x="556206" y="671436"/>
                    </a:lnTo>
                    <a:lnTo>
                      <a:pt x="556206" y="677421"/>
                    </a:lnTo>
                    <a:lnTo>
                      <a:pt x="560268" y="677421"/>
                    </a:lnTo>
                    <a:lnTo>
                      <a:pt x="560268" y="684426"/>
                    </a:lnTo>
                    <a:lnTo>
                      <a:pt x="586668" y="684426"/>
                    </a:lnTo>
                    <a:lnTo>
                      <a:pt x="586668" y="688501"/>
                    </a:lnTo>
                    <a:lnTo>
                      <a:pt x="609769" y="688501"/>
                    </a:lnTo>
                    <a:lnTo>
                      <a:pt x="609769" y="694360"/>
                    </a:lnTo>
                    <a:lnTo>
                      <a:pt x="635916" y="694360"/>
                    </a:lnTo>
                    <a:lnTo>
                      <a:pt x="635916" y="705185"/>
                    </a:lnTo>
                    <a:lnTo>
                      <a:pt x="653939" y="705185"/>
                    </a:lnTo>
                    <a:lnTo>
                      <a:pt x="653939" y="722251"/>
                    </a:lnTo>
                    <a:lnTo>
                      <a:pt x="660667" y="722251"/>
                    </a:lnTo>
                    <a:lnTo>
                      <a:pt x="660667" y="732694"/>
                    </a:lnTo>
                    <a:lnTo>
                      <a:pt x="667140" y="732694"/>
                    </a:lnTo>
                    <a:lnTo>
                      <a:pt x="667140" y="738680"/>
                    </a:lnTo>
                    <a:lnTo>
                      <a:pt x="674882" y="738680"/>
                    </a:lnTo>
                    <a:lnTo>
                      <a:pt x="674882" y="745430"/>
                    </a:lnTo>
                    <a:lnTo>
                      <a:pt x="682117" y="745430"/>
                    </a:lnTo>
                    <a:lnTo>
                      <a:pt x="682117" y="750269"/>
                    </a:lnTo>
                    <a:lnTo>
                      <a:pt x="689987" y="750269"/>
                    </a:lnTo>
                    <a:cubicBezTo>
                      <a:pt x="689987" y="750269"/>
                      <a:pt x="688590" y="754854"/>
                      <a:pt x="689987" y="754854"/>
                    </a:cubicBezTo>
                    <a:lnTo>
                      <a:pt x="705852" y="754854"/>
                    </a:lnTo>
                    <a:lnTo>
                      <a:pt x="705852" y="760330"/>
                    </a:lnTo>
                    <a:lnTo>
                      <a:pt x="780993" y="760330"/>
                    </a:lnTo>
                    <a:lnTo>
                      <a:pt x="780993" y="767080"/>
                    </a:lnTo>
                    <a:lnTo>
                      <a:pt x="788228" y="767080"/>
                    </a:lnTo>
                    <a:lnTo>
                      <a:pt x="788228" y="775358"/>
                    </a:lnTo>
                    <a:lnTo>
                      <a:pt x="793051" y="775358"/>
                    </a:lnTo>
                    <a:lnTo>
                      <a:pt x="793051" y="780325"/>
                    </a:lnTo>
                    <a:lnTo>
                      <a:pt x="799397" y="780325"/>
                    </a:lnTo>
                    <a:lnTo>
                      <a:pt x="799397" y="790131"/>
                    </a:lnTo>
                    <a:lnTo>
                      <a:pt x="808282" y="790131"/>
                    </a:lnTo>
                    <a:lnTo>
                      <a:pt x="808282" y="794971"/>
                    </a:lnTo>
                    <a:lnTo>
                      <a:pt x="826306" y="794971"/>
                    </a:lnTo>
                    <a:lnTo>
                      <a:pt x="826306" y="799556"/>
                    </a:lnTo>
                    <a:lnTo>
                      <a:pt x="832144" y="799556"/>
                    </a:lnTo>
                    <a:lnTo>
                      <a:pt x="832144" y="803631"/>
                    </a:lnTo>
                    <a:lnTo>
                      <a:pt x="843694" y="803631"/>
                    </a:lnTo>
                    <a:lnTo>
                      <a:pt x="843694" y="808980"/>
                    </a:lnTo>
                    <a:lnTo>
                      <a:pt x="857529" y="808980"/>
                    </a:lnTo>
                    <a:lnTo>
                      <a:pt x="857529" y="813565"/>
                    </a:lnTo>
                    <a:lnTo>
                      <a:pt x="919089" y="813565"/>
                    </a:lnTo>
                    <a:lnTo>
                      <a:pt x="919089" y="818532"/>
                    </a:lnTo>
                    <a:lnTo>
                      <a:pt x="929878" y="818532"/>
                    </a:lnTo>
                    <a:lnTo>
                      <a:pt x="929878" y="824390"/>
                    </a:lnTo>
                    <a:lnTo>
                      <a:pt x="940032" y="824390"/>
                    </a:lnTo>
                    <a:lnTo>
                      <a:pt x="940032" y="829230"/>
                    </a:lnTo>
                    <a:lnTo>
                      <a:pt x="971890" y="829230"/>
                    </a:lnTo>
                    <a:lnTo>
                      <a:pt x="971890" y="832286"/>
                    </a:lnTo>
                    <a:lnTo>
                      <a:pt x="991437" y="832286"/>
                    </a:lnTo>
                    <a:lnTo>
                      <a:pt x="991437" y="836617"/>
                    </a:lnTo>
                    <a:lnTo>
                      <a:pt x="1006287" y="836617"/>
                    </a:lnTo>
                    <a:lnTo>
                      <a:pt x="1006287" y="840055"/>
                    </a:lnTo>
                    <a:lnTo>
                      <a:pt x="1020503" y="840055"/>
                    </a:lnTo>
                    <a:lnTo>
                      <a:pt x="1020503" y="845786"/>
                    </a:lnTo>
                    <a:lnTo>
                      <a:pt x="1042842" y="845786"/>
                    </a:lnTo>
                    <a:lnTo>
                      <a:pt x="1042842" y="851390"/>
                    </a:lnTo>
                    <a:lnTo>
                      <a:pt x="1050204" y="851390"/>
                    </a:lnTo>
                    <a:lnTo>
                      <a:pt x="1050204" y="858777"/>
                    </a:lnTo>
                    <a:lnTo>
                      <a:pt x="1058708" y="858777"/>
                    </a:lnTo>
                    <a:lnTo>
                      <a:pt x="1058708" y="864890"/>
                    </a:lnTo>
                    <a:lnTo>
                      <a:pt x="1065943" y="864890"/>
                    </a:lnTo>
                    <a:lnTo>
                      <a:pt x="1065943" y="869474"/>
                    </a:lnTo>
                    <a:lnTo>
                      <a:pt x="1091328" y="869474"/>
                    </a:lnTo>
                    <a:lnTo>
                      <a:pt x="1091328" y="872786"/>
                    </a:lnTo>
                    <a:lnTo>
                      <a:pt x="1171292" y="872786"/>
                    </a:lnTo>
                    <a:lnTo>
                      <a:pt x="1171292" y="880809"/>
                    </a:lnTo>
                    <a:lnTo>
                      <a:pt x="1179034" y="880809"/>
                    </a:lnTo>
                    <a:lnTo>
                      <a:pt x="1179034" y="888196"/>
                    </a:lnTo>
                    <a:lnTo>
                      <a:pt x="1184746" y="888196"/>
                    </a:lnTo>
                    <a:lnTo>
                      <a:pt x="1184746" y="893290"/>
                    </a:lnTo>
                    <a:lnTo>
                      <a:pt x="1191219" y="893290"/>
                    </a:lnTo>
                    <a:lnTo>
                      <a:pt x="1191219" y="899530"/>
                    </a:lnTo>
                    <a:lnTo>
                      <a:pt x="1196043" y="899530"/>
                    </a:lnTo>
                    <a:lnTo>
                      <a:pt x="1196043" y="903861"/>
                    </a:lnTo>
                    <a:lnTo>
                      <a:pt x="1215335" y="903861"/>
                    </a:lnTo>
                    <a:lnTo>
                      <a:pt x="1215335" y="909719"/>
                    </a:lnTo>
                    <a:lnTo>
                      <a:pt x="1232343" y="909719"/>
                    </a:lnTo>
                    <a:lnTo>
                      <a:pt x="1232343" y="915959"/>
                    </a:lnTo>
                    <a:lnTo>
                      <a:pt x="1289080" y="915959"/>
                    </a:lnTo>
                    <a:lnTo>
                      <a:pt x="1289080" y="920417"/>
                    </a:lnTo>
                    <a:lnTo>
                      <a:pt x="1304945" y="920417"/>
                    </a:lnTo>
                    <a:lnTo>
                      <a:pt x="1304945" y="925511"/>
                    </a:lnTo>
                    <a:lnTo>
                      <a:pt x="1328935" y="925511"/>
                    </a:lnTo>
                    <a:lnTo>
                      <a:pt x="1328935" y="931497"/>
                    </a:lnTo>
                    <a:lnTo>
                      <a:pt x="1355589" y="931497"/>
                    </a:lnTo>
                    <a:lnTo>
                      <a:pt x="1355589" y="935827"/>
                    </a:lnTo>
                    <a:lnTo>
                      <a:pt x="1399759" y="935827"/>
                    </a:lnTo>
                    <a:lnTo>
                      <a:pt x="1399759" y="940921"/>
                    </a:lnTo>
                    <a:lnTo>
                      <a:pt x="1423114" y="940921"/>
                    </a:lnTo>
                    <a:lnTo>
                      <a:pt x="1423114" y="949582"/>
                    </a:lnTo>
                    <a:lnTo>
                      <a:pt x="1432634" y="949582"/>
                    </a:lnTo>
                    <a:lnTo>
                      <a:pt x="1432634" y="957096"/>
                    </a:lnTo>
                    <a:lnTo>
                      <a:pt x="1458019" y="957096"/>
                    </a:lnTo>
                    <a:lnTo>
                      <a:pt x="1458019" y="960661"/>
                    </a:lnTo>
                    <a:lnTo>
                      <a:pt x="1467412" y="960661"/>
                    </a:lnTo>
                    <a:lnTo>
                      <a:pt x="1467412" y="966265"/>
                    </a:lnTo>
                    <a:lnTo>
                      <a:pt x="1510186" y="966265"/>
                    </a:lnTo>
                    <a:lnTo>
                      <a:pt x="1510186" y="970595"/>
                    </a:lnTo>
                    <a:lnTo>
                      <a:pt x="1564257" y="970595"/>
                    </a:lnTo>
                    <a:lnTo>
                      <a:pt x="1564257" y="974925"/>
                    </a:lnTo>
                    <a:lnTo>
                      <a:pt x="1603603" y="974925"/>
                    </a:lnTo>
                    <a:lnTo>
                      <a:pt x="1603603" y="980019"/>
                    </a:lnTo>
                    <a:lnTo>
                      <a:pt x="1632416" y="980019"/>
                    </a:lnTo>
                    <a:lnTo>
                      <a:pt x="1632416" y="985496"/>
                    </a:lnTo>
                    <a:lnTo>
                      <a:pt x="1684329" y="984095"/>
                    </a:lnTo>
                    <a:lnTo>
                      <a:pt x="1703114" y="984095"/>
                    </a:lnTo>
                    <a:lnTo>
                      <a:pt x="1703114" y="990845"/>
                    </a:lnTo>
                    <a:lnTo>
                      <a:pt x="1779270" y="990845"/>
                    </a:lnTo>
                    <a:lnTo>
                      <a:pt x="1779270" y="995684"/>
                    </a:lnTo>
                    <a:lnTo>
                      <a:pt x="1814048" y="995684"/>
                    </a:lnTo>
                    <a:lnTo>
                      <a:pt x="1814048" y="1002180"/>
                    </a:lnTo>
                    <a:lnTo>
                      <a:pt x="1824456" y="1002180"/>
                    </a:lnTo>
                    <a:lnTo>
                      <a:pt x="1824456" y="1008675"/>
                    </a:lnTo>
                    <a:lnTo>
                      <a:pt x="1837910" y="1008675"/>
                    </a:lnTo>
                    <a:lnTo>
                      <a:pt x="1837910" y="1015170"/>
                    </a:lnTo>
                    <a:lnTo>
                      <a:pt x="1892615" y="1015170"/>
                    </a:lnTo>
                    <a:lnTo>
                      <a:pt x="1892615" y="1020010"/>
                    </a:lnTo>
                    <a:lnTo>
                      <a:pt x="1968771" y="1020010"/>
                    </a:lnTo>
                    <a:lnTo>
                      <a:pt x="1968771" y="1025104"/>
                    </a:lnTo>
                    <a:lnTo>
                      <a:pt x="2378109" y="1025104"/>
                    </a:lnTo>
                    <a:lnTo>
                      <a:pt x="2378109" y="1030070"/>
                    </a:lnTo>
                    <a:lnTo>
                      <a:pt x="2528137" y="1030070"/>
                    </a:lnTo>
                    <a:lnTo>
                      <a:pt x="2528137" y="1039750"/>
                    </a:lnTo>
                    <a:lnTo>
                      <a:pt x="2702534" y="1039750"/>
                    </a:lnTo>
                    <a:lnTo>
                      <a:pt x="2702534" y="1047264"/>
                    </a:lnTo>
                    <a:lnTo>
                      <a:pt x="2787575" y="1047264"/>
                    </a:lnTo>
                    <a:lnTo>
                      <a:pt x="2793540" y="1053249"/>
                    </a:lnTo>
                    <a:lnTo>
                      <a:pt x="2953341" y="1053249"/>
                    </a:lnTo>
                    <a:lnTo>
                      <a:pt x="2953341" y="1058089"/>
                    </a:lnTo>
                    <a:lnTo>
                      <a:pt x="3060974" y="1058089"/>
                    </a:lnTo>
                    <a:lnTo>
                      <a:pt x="3060974" y="1066749"/>
                    </a:lnTo>
                    <a:lnTo>
                      <a:pt x="3319397" y="1066749"/>
                    </a:lnTo>
                  </a:path>
                </a:pathLst>
              </a:custGeom>
              <a:noFill/>
              <a:ln w="9525" cap="flat">
                <a:solidFill>
                  <a:srgbClr val="288A49"/>
                </a:solidFill>
                <a:prstDash val="solid"/>
                <a:miter/>
              </a:ln>
            </p:spPr>
            <p:txBody>
              <a:bodyPr rtlCol="0" anchor="ctr"/>
              <a:lstStyle/>
              <a:p>
                <a:endParaRPr lang="en-US" sz="1731">
                  <a:latin typeface="Arial" panose="020B0604020202020204" pitchFamily="34" charset="0"/>
                </a:endParaRPr>
              </a:p>
            </p:txBody>
          </p:sp>
        </p:grpSp>
      </p:grpSp>
      <p:sp>
        <p:nvSpPr>
          <p:cNvPr id="361" name="TextBox 360">
            <a:extLst>
              <a:ext uri="{FF2B5EF4-FFF2-40B4-BE49-F238E27FC236}">
                <a16:creationId xmlns:a16="http://schemas.microsoft.com/office/drawing/2014/main" id="{7B8B21A5-E8DC-4356-67E6-287669E57BE4}"/>
              </a:ext>
            </a:extLst>
          </p:cNvPr>
          <p:cNvSpPr txBox="1"/>
          <p:nvPr/>
        </p:nvSpPr>
        <p:spPr>
          <a:xfrm rot="16200000">
            <a:off x="6394447" y="3068540"/>
            <a:ext cx="548548" cy="207877"/>
          </a:xfrm>
          <a:prstGeom prst="rect">
            <a:avLst/>
          </a:prstGeom>
          <a:noFill/>
        </p:spPr>
        <p:txBody>
          <a:bodyPr wrap="none" rtlCol="0">
            <a:spAutoFit/>
          </a:bodyPr>
          <a:lstStyle/>
          <a:p>
            <a:pPr>
              <a:spcBef>
                <a:spcPts val="900"/>
              </a:spcBef>
              <a:buClr>
                <a:srgbClr val="A5B839"/>
              </a:buClr>
            </a:pPr>
            <a:r>
              <a:rPr lang="en-GB" sz="751">
                <a:solidFill>
                  <a:srgbClr val="223341"/>
                </a:solidFill>
                <a:latin typeface="Arial" panose="020B0604020202020204" pitchFamily="34" charset="0"/>
              </a:rPr>
              <a:t>PFS (%)</a:t>
            </a:r>
          </a:p>
        </p:txBody>
      </p:sp>
      <p:sp>
        <p:nvSpPr>
          <p:cNvPr id="362" name="TextBox 361">
            <a:extLst>
              <a:ext uri="{FF2B5EF4-FFF2-40B4-BE49-F238E27FC236}">
                <a16:creationId xmlns:a16="http://schemas.microsoft.com/office/drawing/2014/main" id="{A13BADBD-E08C-A546-3DD6-9CDF382B6821}"/>
              </a:ext>
            </a:extLst>
          </p:cNvPr>
          <p:cNvSpPr txBox="1"/>
          <p:nvPr/>
        </p:nvSpPr>
        <p:spPr>
          <a:xfrm rot="16200000">
            <a:off x="679741" y="2697059"/>
            <a:ext cx="747320" cy="297454"/>
          </a:xfrm>
          <a:prstGeom prst="rect">
            <a:avLst/>
          </a:prstGeom>
          <a:noFill/>
        </p:spPr>
        <p:txBody>
          <a:bodyPr wrap="none" rtlCol="0">
            <a:spAutoFit/>
          </a:bodyPr>
          <a:lstStyle/>
          <a:p>
            <a:pPr>
              <a:spcBef>
                <a:spcPts val="900"/>
              </a:spcBef>
              <a:buClr>
                <a:srgbClr val="A5B839"/>
              </a:buClr>
            </a:pPr>
            <a:r>
              <a:rPr lang="en-GB" sz="1333">
                <a:solidFill>
                  <a:srgbClr val="223341"/>
                </a:solidFill>
                <a:latin typeface="Arial" panose="020B0604020202020204" pitchFamily="34" charset="0"/>
              </a:rPr>
              <a:t>OS (%)</a:t>
            </a:r>
          </a:p>
        </p:txBody>
      </p:sp>
      <p:sp>
        <p:nvSpPr>
          <p:cNvPr id="4" name="TextBox 3">
            <a:extLst>
              <a:ext uri="{FF2B5EF4-FFF2-40B4-BE49-F238E27FC236}">
                <a16:creationId xmlns:a16="http://schemas.microsoft.com/office/drawing/2014/main" id="{AFCC6217-7F35-52CA-C51C-2025D46F132A}"/>
              </a:ext>
            </a:extLst>
          </p:cNvPr>
          <p:cNvSpPr txBox="1"/>
          <p:nvPr/>
        </p:nvSpPr>
        <p:spPr>
          <a:xfrm>
            <a:off x="8647486" y="5220150"/>
            <a:ext cx="2229778" cy="646331"/>
          </a:xfrm>
          <a:prstGeom prst="rect">
            <a:avLst/>
          </a:prstGeom>
          <a:solidFill>
            <a:schemeClr val="accent1"/>
          </a:solidFill>
          <a:ln>
            <a:noFill/>
          </a:ln>
        </p:spPr>
        <p:txBody>
          <a:bodyPr wrap="none" lIns="274320" tIns="182880" rIns="274320" bIns="182880" rtlCol="0">
            <a:spAutoFit/>
          </a:bodyPr>
          <a:lstStyle/>
          <a:p>
            <a:r>
              <a:rPr lang="en-US">
                <a:solidFill>
                  <a:schemeClr val="bg1"/>
                </a:solidFill>
                <a:latin typeface="Arial" panose="020B0604020202020204" pitchFamily="34" charset="0"/>
              </a:rPr>
              <a:t>5-Yr OS 10-30%</a:t>
            </a:r>
          </a:p>
        </p:txBody>
      </p:sp>
      <p:sp>
        <p:nvSpPr>
          <p:cNvPr id="16" name="Footer Placeholder 15">
            <a:extLst>
              <a:ext uri="{FF2B5EF4-FFF2-40B4-BE49-F238E27FC236}">
                <a16:creationId xmlns:a16="http://schemas.microsoft.com/office/drawing/2014/main" id="{1C63A6B2-2EFB-4ADC-A66A-02F221C96421}"/>
              </a:ext>
            </a:extLst>
          </p:cNvPr>
          <p:cNvSpPr>
            <a:spLocks noGrp="1"/>
          </p:cNvSpPr>
          <p:nvPr>
            <p:ph type="ftr" sz="quarter" idx="10"/>
          </p:nvPr>
        </p:nvSpPr>
        <p:spPr/>
        <p:txBody>
          <a:bodyPr/>
          <a:lstStyle/>
          <a:p>
            <a:pPr fontAlgn="base"/>
            <a:r>
              <a:rPr lang="en-US"/>
              <a:t>CI, confidence interval; HR, hazard ratio; IASLC, International Association for the Study of Lung Cancer; IO, immunotherapy; ITT, intent to treat; NSCLC, non–small cell lung cancer; OS, </a:t>
            </a:r>
            <a:r>
              <a:rPr lang="en-US" err="1"/>
              <a:t>overallsurvival</a:t>
            </a:r>
            <a:r>
              <a:rPr lang="en-US"/>
              <a:t>; PD-L1, programmed death-ligand 1; PFS, progression-free survival; TPS, tumor proportion score.​</a:t>
            </a:r>
          </a:p>
          <a:p>
            <a:pPr fontAlgn="base"/>
            <a:r>
              <a:rPr lang="en-GB"/>
              <a:t>Novello S, et al. ESMO 2022. Abstract 974MO. </a:t>
            </a:r>
            <a:r>
              <a:rPr lang="en-US"/>
              <a:t>​</a:t>
            </a:r>
          </a:p>
          <a:p>
            <a:pPr fontAlgn="base"/>
            <a:endParaRPr lang="en-US"/>
          </a:p>
        </p:txBody>
      </p:sp>
    </p:spTree>
    <p:extLst>
      <p:ext uri="{BB962C8B-B14F-4D97-AF65-F5344CB8AC3E}">
        <p14:creationId xmlns:p14="http://schemas.microsoft.com/office/powerpoint/2010/main" val="14356219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838200" y="365125"/>
            <a:ext cx="10515600" cy="1325563"/>
          </a:xfrm>
        </p:spPr>
        <p:txBody>
          <a:bodyPr>
            <a:normAutofit fontScale="90000"/>
          </a:bodyPr>
          <a:lstStyle/>
          <a:p>
            <a:r>
              <a:rPr lang="en-US"/>
              <a:t>Perioperative vs Neoadjuvant Nivolumab for </a:t>
            </a:r>
            <a:r>
              <a:rPr lang="en-US" err="1"/>
              <a:t>Resectable</a:t>
            </a:r>
            <a:r>
              <a:rPr lang="en-US"/>
              <a:t> NSCLC: Patient-Level Data Analysis of CheckMate 77T vs CheckMate 816</a:t>
            </a:r>
            <a:br>
              <a:rPr lang="en-US"/>
            </a:br>
            <a:r>
              <a:rPr lang="en-US" sz="3100"/>
              <a:t>Methods: Perioperative NIVO vs Neoadjuvant NIVO + chemo </a:t>
            </a:r>
            <a:endParaRPr lang="en-US"/>
          </a:p>
        </p:txBody>
      </p:sp>
      <p:sp>
        <p:nvSpPr>
          <p:cNvPr id="17" name="Content Placeholder 4">
            <a:extLst>
              <a:ext uri="{FF2B5EF4-FFF2-40B4-BE49-F238E27FC236}">
                <a16:creationId xmlns:a16="http://schemas.microsoft.com/office/drawing/2014/main" id="{8C4E8999-E957-BD45-24BE-5FF124793CCA}"/>
              </a:ext>
            </a:extLst>
          </p:cNvPr>
          <p:cNvSpPr>
            <a:spLocks noGrp="1"/>
          </p:cNvSpPr>
          <p:nvPr>
            <p:ph idx="1"/>
          </p:nvPr>
        </p:nvSpPr>
        <p:spPr>
          <a:xfrm>
            <a:off x="1419582" y="5028592"/>
            <a:ext cx="9598032" cy="1306528"/>
          </a:xfrm>
        </p:spPr>
        <p:txBody>
          <a:bodyPr>
            <a:normAutofit/>
          </a:bodyPr>
          <a:lstStyle/>
          <a:p>
            <a:r>
              <a:rPr lang="en-US" sz="1400"/>
              <a:t>In lieu of a head-to-head trial, exploratory propensity score weighting analyses (</a:t>
            </a:r>
            <a:r>
              <a:rPr lang="en-US" sz="1400" err="1"/>
              <a:t>ATTa</a:t>
            </a:r>
            <a:r>
              <a:rPr lang="en-US" sz="1400"/>
              <a:t> and </a:t>
            </a:r>
            <a:r>
              <a:rPr lang="en-US" sz="1400" err="1"/>
              <a:t>ATEb</a:t>
            </a:r>
            <a:r>
              <a:rPr lang="en-US" sz="1400"/>
              <a:t>) were performed to allow simplified reproduction of a randomized trial by adjusting for clinically relevant baseline demographics and disease </a:t>
            </a:r>
            <a:r>
              <a:rPr lang="en-US" sz="1400" err="1"/>
              <a:t>characteristicsc</a:t>
            </a:r>
            <a:r>
              <a:rPr lang="en-US" sz="1400"/>
              <a:t> between study populations and reducing the confounding effects of these factors</a:t>
            </a:r>
          </a:p>
          <a:p>
            <a:pPr lvl="1"/>
            <a:r>
              <a:rPr lang="en-US" sz="1200"/>
              <a:t>Subgroup analyses were not weighted due to smaller sample sizes</a:t>
            </a:r>
          </a:p>
          <a:p>
            <a:r>
              <a:rPr lang="en-US" sz="1400"/>
              <a:t>Median duration of follow-</a:t>
            </a:r>
            <a:r>
              <a:rPr lang="en-US" sz="1400" err="1"/>
              <a:t>upd</a:t>
            </a:r>
            <a:r>
              <a:rPr lang="en-US" sz="1400"/>
              <a:t>: 29.5 months (CheckMate 816) and 33.3 months (CheckMate 77T) </a:t>
            </a:r>
          </a:p>
        </p:txBody>
      </p:sp>
      <p:sp>
        <p:nvSpPr>
          <p:cNvPr id="29" name="Rectangle: Rounded Corners 28">
            <a:extLst>
              <a:ext uri="{FF2B5EF4-FFF2-40B4-BE49-F238E27FC236}">
                <a16:creationId xmlns:a16="http://schemas.microsoft.com/office/drawing/2014/main" id="{01C1E704-ED24-AA21-1FCE-A3B2AF01013E}"/>
              </a:ext>
            </a:extLst>
          </p:cNvPr>
          <p:cNvSpPr/>
          <p:nvPr/>
        </p:nvSpPr>
        <p:spPr>
          <a:xfrm>
            <a:off x="2545967" y="3456958"/>
            <a:ext cx="2715504" cy="630503"/>
          </a:xfrm>
          <a:prstGeom prst="roundRect">
            <a:avLst/>
          </a:prstGeom>
          <a:solidFill>
            <a:schemeClr val="bg1"/>
          </a:solidFill>
          <a:ln w="19050">
            <a:solidFill>
              <a:srgbClr val="097789"/>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tx1"/>
                </a:solidFill>
                <a:latin typeface="Arial" panose="020B0604020202020204" pitchFamily="34" charset="0"/>
              </a:rPr>
              <a:t>Neoadjuvant NIVO + chemo</a:t>
            </a:r>
          </a:p>
          <a:p>
            <a:pPr algn="ctr"/>
            <a:r>
              <a:rPr lang="en-US" sz="1400">
                <a:solidFill>
                  <a:schemeClr val="tx1"/>
                </a:solidFill>
                <a:latin typeface="Arial" panose="020B0604020202020204" pitchFamily="34" charset="0"/>
              </a:rPr>
              <a:t>(up to 4 cycles)</a:t>
            </a:r>
          </a:p>
        </p:txBody>
      </p:sp>
      <p:sp>
        <p:nvSpPr>
          <p:cNvPr id="30" name="Rectangle: Rounded Corners 29">
            <a:extLst>
              <a:ext uri="{FF2B5EF4-FFF2-40B4-BE49-F238E27FC236}">
                <a16:creationId xmlns:a16="http://schemas.microsoft.com/office/drawing/2014/main" id="{95706FC5-30FE-D5EA-50EE-3B1EA83E8B6D}"/>
              </a:ext>
            </a:extLst>
          </p:cNvPr>
          <p:cNvSpPr/>
          <p:nvPr/>
        </p:nvSpPr>
        <p:spPr>
          <a:xfrm>
            <a:off x="2545967" y="2704879"/>
            <a:ext cx="2715504" cy="630503"/>
          </a:xfrm>
          <a:prstGeom prst="roundRect">
            <a:avLst/>
          </a:prstGeom>
          <a:solidFill>
            <a:schemeClr val="bg1"/>
          </a:solidFill>
          <a:ln w="19050">
            <a:solidFill>
              <a:srgbClr val="A69F9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tx1"/>
                </a:solidFill>
                <a:latin typeface="Arial" panose="020B0604020202020204" pitchFamily="34" charset="0"/>
              </a:rPr>
              <a:t>Neoadjuvant NIVO + chemo </a:t>
            </a:r>
          </a:p>
          <a:p>
            <a:pPr algn="ctr"/>
            <a:r>
              <a:rPr lang="en-US" sz="1400">
                <a:solidFill>
                  <a:schemeClr val="tx1"/>
                </a:solidFill>
                <a:latin typeface="Arial" panose="020B0604020202020204" pitchFamily="34" charset="0"/>
              </a:rPr>
              <a:t>(3 cycles)</a:t>
            </a:r>
          </a:p>
        </p:txBody>
      </p:sp>
      <p:sp>
        <p:nvSpPr>
          <p:cNvPr id="32" name="Rectangle: Rounded Corners 31">
            <a:extLst>
              <a:ext uri="{FF2B5EF4-FFF2-40B4-BE49-F238E27FC236}">
                <a16:creationId xmlns:a16="http://schemas.microsoft.com/office/drawing/2014/main" id="{D8127BA3-E68D-5B41-4CF5-F66517E95E3C}"/>
              </a:ext>
            </a:extLst>
          </p:cNvPr>
          <p:cNvSpPr/>
          <p:nvPr/>
        </p:nvSpPr>
        <p:spPr>
          <a:xfrm>
            <a:off x="4699954" y="2005945"/>
            <a:ext cx="2085435" cy="275702"/>
          </a:xfrm>
          <a:prstGeom prst="round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solidFill>
                  <a:srgbClr val="433F3F"/>
                </a:solidFill>
                <a:latin typeface="Arial" panose="020B0604020202020204" pitchFamily="34" charset="0"/>
              </a:rPr>
              <a:t>Surgery</a:t>
            </a:r>
            <a:endParaRPr lang="en-US">
              <a:solidFill>
                <a:schemeClr val="tx1"/>
              </a:solidFill>
              <a:latin typeface="Arial" panose="020B0604020202020204" pitchFamily="34" charset="0"/>
            </a:endParaRPr>
          </a:p>
        </p:txBody>
      </p:sp>
      <p:sp>
        <p:nvSpPr>
          <p:cNvPr id="33" name="Rectangle: Rounded Corners 32">
            <a:extLst>
              <a:ext uri="{FF2B5EF4-FFF2-40B4-BE49-F238E27FC236}">
                <a16:creationId xmlns:a16="http://schemas.microsoft.com/office/drawing/2014/main" id="{CDD94BF1-52F5-528F-599E-B423E9B0EF95}"/>
              </a:ext>
            </a:extLst>
          </p:cNvPr>
          <p:cNvSpPr/>
          <p:nvPr/>
        </p:nvSpPr>
        <p:spPr>
          <a:xfrm>
            <a:off x="643412" y="2878731"/>
            <a:ext cx="2085435" cy="275702"/>
          </a:xfrm>
          <a:prstGeom prst="round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a:solidFill>
                  <a:srgbClr val="433F3F"/>
                </a:solidFill>
                <a:latin typeface="Arial" panose="020B0604020202020204" pitchFamily="34" charset="0"/>
              </a:rPr>
              <a:t>CheckMate 816</a:t>
            </a:r>
            <a:r>
              <a:rPr lang="en-US" baseline="30000">
                <a:solidFill>
                  <a:srgbClr val="433F3F"/>
                </a:solidFill>
                <a:latin typeface="Arial" panose="020B0604020202020204" pitchFamily="34" charset="0"/>
              </a:rPr>
              <a:t>1</a:t>
            </a:r>
            <a:endParaRPr lang="en-US">
              <a:solidFill>
                <a:schemeClr val="tx1"/>
              </a:solidFill>
              <a:latin typeface="Arial" panose="020B0604020202020204" pitchFamily="34" charset="0"/>
            </a:endParaRPr>
          </a:p>
        </p:txBody>
      </p:sp>
      <p:sp>
        <p:nvSpPr>
          <p:cNvPr id="34" name="Rectangle: Rounded Corners 33">
            <a:extLst>
              <a:ext uri="{FF2B5EF4-FFF2-40B4-BE49-F238E27FC236}">
                <a16:creationId xmlns:a16="http://schemas.microsoft.com/office/drawing/2014/main" id="{768E8126-FFFC-0EAA-DB6F-9F115213BD96}"/>
              </a:ext>
            </a:extLst>
          </p:cNvPr>
          <p:cNvSpPr/>
          <p:nvPr/>
        </p:nvSpPr>
        <p:spPr>
          <a:xfrm>
            <a:off x="643412" y="3634357"/>
            <a:ext cx="2085435" cy="275702"/>
          </a:xfrm>
          <a:prstGeom prst="round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a:solidFill>
                  <a:srgbClr val="433F3F"/>
                </a:solidFill>
                <a:latin typeface="Arial" panose="020B0604020202020204" pitchFamily="34" charset="0"/>
              </a:rPr>
              <a:t>CheckMate 77T</a:t>
            </a:r>
            <a:r>
              <a:rPr lang="en-US" baseline="30000">
                <a:solidFill>
                  <a:srgbClr val="433F3F"/>
                </a:solidFill>
                <a:latin typeface="Arial" panose="020B0604020202020204" pitchFamily="34" charset="0"/>
              </a:rPr>
              <a:t>2</a:t>
            </a:r>
            <a:endParaRPr lang="en-US">
              <a:solidFill>
                <a:schemeClr val="tx1"/>
              </a:solidFill>
              <a:latin typeface="Arial" panose="020B0604020202020204" pitchFamily="34" charset="0"/>
            </a:endParaRPr>
          </a:p>
        </p:txBody>
      </p:sp>
      <p:cxnSp>
        <p:nvCxnSpPr>
          <p:cNvPr id="35" name="Straight Connector 34">
            <a:extLst>
              <a:ext uri="{FF2B5EF4-FFF2-40B4-BE49-F238E27FC236}">
                <a16:creationId xmlns:a16="http://schemas.microsoft.com/office/drawing/2014/main" id="{91384534-DFFC-CFD0-3A8A-5F595BE52F13}"/>
              </a:ext>
            </a:extLst>
          </p:cNvPr>
          <p:cNvCxnSpPr>
            <a:cxnSpLocks/>
          </p:cNvCxnSpPr>
          <p:nvPr/>
        </p:nvCxnSpPr>
        <p:spPr>
          <a:xfrm flipH="1">
            <a:off x="5742671" y="2341463"/>
            <a:ext cx="1" cy="1941289"/>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E0AA49FF-8402-0216-6253-2EBFE851CB30}"/>
              </a:ext>
            </a:extLst>
          </p:cNvPr>
          <p:cNvSpPr/>
          <p:nvPr/>
        </p:nvSpPr>
        <p:spPr>
          <a:xfrm>
            <a:off x="6156372" y="4506458"/>
            <a:ext cx="5113526" cy="655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endParaRPr>
          </a:p>
        </p:txBody>
      </p:sp>
      <p:sp>
        <p:nvSpPr>
          <p:cNvPr id="40" name="Rectangle: Rounded Corners 39">
            <a:extLst>
              <a:ext uri="{FF2B5EF4-FFF2-40B4-BE49-F238E27FC236}">
                <a16:creationId xmlns:a16="http://schemas.microsoft.com/office/drawing/2014/main" id="{1E6592F4-E994-2739-B4F4-24E10480E875}"/>
              </a:ext>
            </a:extLst>
          </p:cNvPr>
          <p:cNvSpPr/>
          <p:nvPr/>
        </p:nvSpPr>
        <p:spPr>
          <a:xfrm>
            <a:off x="6156372" y="4337648"/>
            <a:ext cx="5221269" cy="65502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a:solidFill>
                  <a:schemeClr val="bg1"/>
                </a:solidFill>
                <a:latin typeface="Arial" panose="020B0604020202020204" pitchFamily="34" charset="0"/>
              </a:rPr>
              <a:t>Endpoint</a:t>
            </a:r>
          </a:p>
          <a:p>
            <a:pPr algn="ctr"/>
            <a:r>
              <a:rPr lang="en-US">
                <a:solidFill>
                  <a:schemeClr val="bg1"/>
                </a:solidFill>
                <a:latin typeface="Arial" panose="020B0604020202020204" pitchFamily="34" charset="0"/>
              </a:rPr>
              <a:t>EFS (BICR) landmarked from time of surgery</a:t>
            </a:r>
          </a:p>
        </p:txBody>
      </p:sp>
      <p:sp>
        <p:nvSpPr>
          <p:cNvPr id="2" name="Rectangle 1">
            <a:extLst>
              <a:ext uri="{FF2B5EF4-FFF2-40B4-BE49-F238E27FC236}">
                <a16:creationId xmlns:a16="http://schemas.microsoft.com/office/drawing/2014/main" id="{021D3661-1B73-052D-173F-A0F60EE94DB2}"/>
              </a:ext>
            </a:extLst>
          </p:cNvPr>
          <p:cNvSpPr/>
          <p:nvPr/>
        </p:nvSpPr>
        <p:spPr>
          <a:xfrm>
            <a:off x="6156372" y="2341463"/>
            <a:ext cx="5221269" cy="1941289"/>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endParaRPr>
          </a:p>
        </p:txBody>
      </p:sp>
      <p:sp>
        <p:nvSpPr>
          <p:cNvPr id="5" name="Rectangle: Rounded Corners 4">
            <a:extLst>
              <a:ext uri="{FF2B5EF4-FFF2-40B4-BE49-F238E27FC236}">
                <a16:creationId xmlns:a16="http://schemas.microsoft.com/office/drawing/2014/main" id="{4F56767F-930E-A13F-796C-A1573D9F1B2A}"/>
              </a:ext>
            </a:extLst>
          </p:cNvPr>
          <p:cNvSpPr/>
          <p:nvPr/>
        </p:nvSpPr>
        <p:spPr>
          <a:xfrm>
            <a:off x="7053929" y="2441516"/>
            <a:ext cx="3426152" cy="275702"/>
          </a:xfrm>
          <a:prstGeom prst="round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u="sng">
                <a:solidFill>
                  <a:srgbClr val="433F3F"/>
                </a:solidFill>
                <a:latin typeface="Arial" panose="020B0604020202020204" pitchFamily="34" charset="0"/>
              </a:rPr>
              <a:t>Analysis patient populations</a:t>
            </a:r>
            <a:endParaRPr lang="en-US" u="sng">
              <a:solidFill>
                <a:schemeClr val="tx1"/>
              </a:solidFill>
              <a:latin typeface="Arial" panose="020B0604020202020204" pitchFamily="34" charset="0"/>
            </a:endParaRPr>
          </a:p>
        </p:txBody>
      </p:sp>
      <p:sp>
        <p:nvSpPr>
          <p:cNvPr id="6" name="Rectangle: Rounded Corners 5">
            <a:extLst>
              <a:ext uri="{FF2B5EF4-FFF2-40B4-BE49-F238E27FC236}">
                <a16:creationId xmlns:a16="http://schemas.microsoft.com/office/drawing/2014/main" id="{154849D5-8858-E58D-D5B9-1605BDC8EAD0}"/>
              </a:ext>
            </a:extLst>
          </p:cNvPr>
          <p:cNvSpPr/>
          <p:nvPr/>
        </p:nvSpPr>
        <p:spPr>
          <a:xfrm>
            <a:off x="7053929" y="2715112"/>
            <a:ext cx="3426152" cy="630503"/>
          </a:xfrm>
          <a:prstGeom prst="round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solidFill>
                  <a:schemeClr val="accent2"/>
                </a:solidFill>
                <a:latin typeface="Arial" panose="020B0604020202020204" pitchFamily="34" charset="0"/>
              </a:rPr>
              <a:t>Patients who had surgery</a:t>
            </a:r>
          </a:p>
        </p:txBody>
      </p:sp>
      <p:sp>
        <p:nvSpPr>
          <p:cNvPr id="7" name="Rectangle: Rounded Corners 6">
            <a:extLst>
              <a:ext uri="{FF2B5EF4-FFF2-40B4-BE49-F238E27FC236}">
                <a16:creationId xmlns:a16="http://schemas.microsoft.com/office/drawing/2014/main" id="{5548FEB2-675E-8E7B-FC84-34B9A6902F21}"/>
              </a:ext>
            </a:extLst>
          </p:cNvPr>
          <p:cNvSpPr/>
          <p:nvPr/>
        </p:nvSpPr>
        <p:spPr>
          <a:xfrm>
            <a:off x="6650541" y="3457282"/>
            <a:ext cx="4232927" cy="629851"/>
          </a:xfrm>
          <a:prstGeom prst="round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solidFill>
                  <a:srgbClr val="097789"/>
                </a:solidFill>
                <a:latin typeface="Arial" panose="020B0604020202020204" pitchFamily="34" charset="0"/>
              </a:rPr>
              <a:t>Patients who had surgery and </a:t>
            </a:r>
            <a:br>
              <a:rPr lang="en-US">
                <a:solidFill>
                  <a:srgbClr val="097789"/>
                </a:solidFill>
                <a:latin typeface="Arial" panose="020B0604020202020204" pitchFamily="34" charset="0"/>
              </a:rPr>
            </a:br>
            <a:r>
              <a:rPr lang="en-US">
                <a:solidFill>
                  <a:srgbClr val="097789"/>
                </a:solidFill>
                <a:latin typeface="Arial" panose="020B0604020202020204" pitchFamily="34" charset="0"/>
              </a:rPr>
              <a:t>received ≥ 1 dose of adjuvant NIVO</a:t>
            </a:r>
          </a:p>
        </p:txBody>
      </p:sp>
      <p:cxnSp>
        <p:nvCxnSpPr>
          <p:cNvPr id="10" name="Straight Arrow Connector 9">
            <a:extLst>
              <a:ext uri="{FF2B5EF4-FFF2-40B4-BE49-F238E27FC236}">
                <a16:creationId xmlns:a16="http://schemas.microsoft.com/office/drawing/2014/main" id="{CD72E1D6-3BE9-9F0A-674C-806D3899BE0C}"/>
              </a:ext>
            </a:extLst>
          </p:cNvPr>
          <p:cNvCxnSpPr>
            <a:cxnSpLocks/>
          </p:cNvCxnSpPr>
          <p:nvPr/>
        </p:nvCxnSpPr>
        <p:spPr>
          <a:xfrm>
            <a:off x="5329064" y="3020129"/>
            <a:ext cx="1645920" cy="0"/>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E4BA135-9751-D663-778F-3FCA51440CAD}"/>
              </a:ext>
            </a:extLst>
          </p:cNvPr>
          <p:cNvCxnSpPr>
            <a:cxnSpLocks/>
          </p:cNvCxnSpPr>
          <p:nvPr/>
        </p:nvCxnSpPr>
        <p:spPr>
          <a:xfrm>
            <a:off x="5329064" y="3772208"/>
            <a:ext cx="1645920" cy="0"/>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2" name="Footer Placeholder 11">
            <a:extLst>
              <a:ext uri="{FF2B5EF4-FFF2-40B4-BE49-F238E27FC236}">
                <a16:creationId xmlns:a16="http://schemas.microsoft.com/office/drawing/2014/main" id="{89E8AE3A-E207-C42D-6DA2-729CADCBE5C2}"/>
              </a:ext>
            </a:extLst>
          </p:cNvPr>
          <p:cNvSpPr>
            <a:spLocks noGrp="1"/>
          </p:cNvSpPr>
          <p:nvPr>
            <p:ph type="ftr" sz="quarter" idx="10"/>
          </p:nvPr>
        </p:nvSpPr>
        <p:spPr>
          <a:xfrm>
            <a:off x="1416735" y="6054437"/>
            <a:ext cx="10279079" cy="803564"/>
          </a:xfrm>
        </p:spPr>
        <p:txBody>
          <a:bodyPr/>
          <a:lstStyle/>
          <a:p>
            <a:pPr fontAlgn="base"/>
            <a:r>
              <a:rPr lang="en-US" dirty="0"/>
              <a:t>ATE, average treatment effect; ATT, average treatment effect in treated; BICR, blinded independent central review; EFS, event-free survival; NSCLC, non–small cell lung cancer; NIVO, nivolumab.​</a:t>
            </a:r>
          </a:p>
          <a:p>
            <a:pPr fontAlgn="base"/>
            <a:r>
              <a:rPr lang="en-US" dirty="0"/>
              <a:t>Forde PM, et al. WCLC 2024. Abstract PL02.08.​</a:t>
            </a:r>
          </a:p>
        </p:txBody>
      </p:sp>
    </p:spTree>
    <p:custDataLst>
      <p:tags r:id="rId1"/>
    </p:custDataLst>
    <p:extLst>
      <p:ext uri="{BB962C8B-B14F-4D97-AF65-F5344CB8AC3E}">
        <p14:creationId xmlns:p14="http://schemas.microsoft.com/office/powerpoint/2010/main" val="34781307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B2BAB-4D8D-53DF-A26B-D333358567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BD6BCE-7912-A6AD-74C2-013236EF81E5}"/>
              </a:ext>
            </a:extLst>
          </p:cNvPr>
          <p:cNvSpPr>
            <a:spLocks noGrp="1"/>
          </p:cNvSpPr>
          <p:nvPr>
            <p:ph type="title"/>
          </p:nvPr>
        </p:nvSpPr>
        <p:spPr>
          <a:xfrm>
            <a:off x="838200" y="365125"/>
            <a:ext cx="10515600" cy="1325563"/>
          </a:xfrm>
        </p:spPr>
        <p:txBody>
          <a:bodyPr>
            <a:noAutofit/>
          </a:bodyPr>
          <a:lstStyle/>
          <a:p>
            <a:r>
              <a:rPr lang="en-US" dirty="0"/>
              <a:t>Landmark EFS (BICR) From Definitive Surgery </a:t>
            </a:r>
            <a:br>
              <a:rPr lang="en-US" dirty="0"/>
            </a:br>
            <a:r>
              <a:rPr lang="en-US" dirty="0"/>
              <a:t>(+1 Cycle Adj on CM77T)</a:t>
            </a:r>
          </a:p>
        </p:txBody>
      </p:sp>
      <p:sp>
        <p:nvSpPr>
          <p:cNvPr id="3" name="Content Placeholder 2">
            <a:extLst>
              <a:ext uri="{FF2B5EF4-FFF2-40B4-BE49-F238E27FC236}">
                <a16:creationId xmlns:a16="http://schemas.microsoft.com/office/drawing/2014/main" id="{55D36558-7E64-7410-084B-73D16B8EB5C0}"/>
              </a:ext>
            </a:extLst>
          </p:cNvPr>
          <p:cNvSpPr>
            <a:spLocks noGrp="1"/>
          </p:cNvSpPr>
          <p:nvPr>
            <p:ph idx="1"/>
          </p:nvPr>
        </p:nvSpPr>
        <p:spPr>
          <a:xfrm>
            <a:off x="7904218" y="4616261"/>
            <a:ext cx="3695719" cy="1118701"/>
          </a:xfrm>
        </p:spPr>
        <p:txBody>
          <a:bodyPr>
            <a:normAutofit/>
          </a:bodyPr>
          <a:lstStyle/>
          <a:p>
            <a:pPr marL="0" indent="0">
              <a:buNone/>
            </a:pPr>
            <a:r>
              <a:rPr lang="en-US" sz="1600"/>
              <a:t>HR (95% CI): ATT weighted analysis, 0.56 (0.35–0.90); unweighted analysis, 0.59 (0.38–0.92)</a:t>
            </a:r>
          </a:p>
          <a:p>
            <a:pPr marL="0" indent="0">
              <a:buNone/>
            </a:pPr>
            <a:endParaRPr lang="en-US" sz="2000"/>
          </a:p>
        </p:txBody>
      </p:sp>
      <p:graphicFrame>
        <p:nvGraphicFramePr>
          <p:cNvPr id="2180" name="Table 726">
            <a:extLst>
              <a:ext uri="{FF2B5EF4-FFF2-40B4-BE49-F238E27FC236}">
                <a16:creationId xmlns:a16="http://schemas.microsoft.com/office/drawing/2014/main" id="{4C0B2ECA-7B79-07DF-8004-3689F7BA1611}"/>
              </a:ext>
            </a:extLst>
          </p:cNvPr>
          <p:cNvGraphicFramePr>
            <a:graphicFrameLocks noGrp="1" noChangeAspect="1"/>
          </p:cNvGraphicFramePr>
          <p:nvPr>
            <p:extLst>
              <p:ext uri="{D42A27DB-BD31-4B8C-83A1-F6EECF244321}">
                <p14:modId xmlns:p14="http://schemas.microsoft.com/office/powerpoint/2010/main" val="3305410008"/>
              </p:ext>
            </p:extLst>
          </p:nvPr>
        </p:nvGraphicFramePr>
        <p:xfrm>
          <a:off x="7517510" y="2737496"/>
          <a:ext cx="4414653" cy="1516846"/>
        </p:xfrm>
        <a:graphic>
          <a:graphicData uri="http://schemas.openxmlformats.org/drawingml/2006/table">
            <a:tbl>
              <a:tblPr firstRow="1" bandRow="1"/>
              <a:tblGrid>
                <a:gridCol w="1350921">
                  <a:extLst>
                    <a:ext uri="{9D8B030D-6E8A-4147-A177-3AD203B41FA5}">
                      <a16:colId xmlns:a16="http://schemas.microsoft.com/office/drawing/2014/main" val="20000"/>
                    </a:ext>
                  </a:extLst>
                </a:gridCol>
                <a:gridCol w="1376187">
                  <a:extLst>
                    <a:ext uri="{9D8B030D-6E8A-4147-A177-3AD203B41FA5}">
                      <a16:colId xmlns:a16="http://schemas.microsoft.com/office/drawing/2014/main" val="20001"/>
                    </a:ext>
                  </a:extLst>
                </a:gridCol>
                <a:gridCol w="1687545">
                  <a:extLst>
                    <a:ext uri="{9D8B030D-6E8A-4147-A177-3AD203B41FA5}">
                      <a16:colId xmlns:a16="http://schemas.microsoft.com/office/drawing/2014/main" val="3074376695"/>
                    </a:ext>
                  </a:extLst>
                </a:gridCol>
              </a:tblGrid>
              <a:tr h="324799">
                <a:tc>
                  <a:txBody>
                    <a:bodyPr/>
                    <a:lstStyle/>
                    <a:p>
                      <a:pPr>
                        <a:lnSpc>
                          <a:spcPct val="90000"/>
                        </a:lnSpc>
                      </a:pPr>
                      <a:endParaRPr lang="en-US" sz="1600" b="0" i="0">
                        <a:solidFill>
                          <a:srgbClr val="433F3F"/>
                        </a:solidFill>
                        <a:latin typeface="Arial" panose="020B0604020202020204" pitchFamily="34" charset="0"/>
                        <a:cs typeface="Arial" panose="020B0604020202020204" pitchFamily="34" charset="0"/>
                      </a:endParaRPr>
                    </a:p>
                  </a:txBody>
                  <a:tcPr marL="0" marR="0"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lnSpc>
                          <a:spcPct val="90000"/>
                        </a:lnSpc>
                      </a:pPr>
                      <a:r>
                        <a:rPr lang="en-US" sz="1600" b="0" i="0">
                          <a:solidFill>
                            <a:srgbClr val="433F3F"/>
                          </a:solidFill>
                          <a:latin typeface="Arial" panose="020B0604020202020204" pitchFamily="34" charset="0"/>
                          <a:cs typeface="Arial" panose="020B0604020202020204" pitchFamily="34" charset="0"/>
                        </a:rPr>
                        <a:t>Weighted (ATE)</a:t>
                      </a:r>
                      <a:r>
                        <a:rPr lang="en-US" sz="1600" b="0" i="0" baseline="30000">
                          <a:solidFill>
                            <a:srgbClr val="433F3F"/>
                          </a:solidFill>
                          <a:latin typeface="Arial" panose="020B0604020202020204" pitchFamily="34" charset="0"/>
                          <a:cs typeface="Arial" panose="020B0604020202020204" pitchFamily="34" charset="0"/>
                        </a:rPr>
                        <a:t>b</a:t>
                      </a:r>
                      <a:endParaRPr lang="en-US" sz="1600" b="0" i="0">
                        <a:solidFill>
                          <a:srgbClr val="433F3F"/>
                        </a:solidFill>
                        <a:latin typeface="Arial" panose="020B0604020202020204" pitchFamily="34" charset="0"/>
                        <a:cs typeface="Arial" panose="020B0604020202020204" pitchFamily="34" charset="0"/>
                      </a:endParaRPr>
                    </a:p>
                  </a:txBody>
                  <a:tcPr marL="0" marR="0" marT="24384" marB="2438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lnSpc>
                          <a:spcPct val="90000"/>
                        </a:lnSpc>
                      </a:pPr>
                      <a:endParaRPr lang="en-US" sz="1600" b="1">
                        <a:solidFill>
                          <a:srgbClr val="433F3F"/>
                        </a:solidFill>
                        <a:latin typeface="+mn-lt"/>
                        <a:cs typeface="Arial" panose="020B0604020202020204" pitchFamily="34" charset="0"/>
                      </a:endParaRPr>
                    </a:p>
                  </a:txBody>
                  <a:tcPr marL="0" marR="0" marT="24384" marB="2438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0265063"/>
                  </a:ext>
                </a:extLst>
              </a:tr>
              <a:tr h="867248">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nSpc>
                          <a:spcPct val="90000"/>
                        </a:lnSpc>
                      </a:pPr>
                      <a:endParaRPr lang="en-US" sz="1600" b="0" i="0">
                        <a:solidFill>
                          <a:srgbClr val="433F3F"/>
                        </a:solidFill>
                        <a:latin typeface="Arial" panose="020B0604020202020204" pitchFamily="34" charset="0"/>
                        <a:cs typeface="Arial" panose="020B0604020202020204" pitchFamily="34" charset="0"/>
                      </a:endParaRPr>
                    </a:p>
                  </a:txBody>
                  <a:tcPr marL="0" marR="0"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BE2BB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90000"/>
                        </a:lnSpc>
                      </a:pPr>
                      <a:r>
                        <a:rPr lang="en-US" sz="1600" b="0" i="0">
                          <a:solidFill>
                            <a:srgbClr val="097789"/>
                          </a:solidFill>
                          <a:latin typeface="Arial" panose="020B0604020202020204" pitchFamily="34" charset="0"/>
                          <a:cs typeface="Arial" panose="020B0604020202020204" pitchFamily="34" charset="0"/>
                        </a:rPr>
                        <a:t>Periop</a:t>
                      </a:r>
                      <a:br>
                        <a:rPr lang="en-US" sz="1600" b="0" i="0">
                          <a:solidFill>
                            <a:srgbClr val="097789"/>
                          </a:solidFill>
                          <a:latin typeface="Arial" panose="020B0604020202020204" pitchFamily="34" charset="0"/>
                          <a:cs typeface="Arial" panose="020B0604020202020204" pitchFamily="34" charset="0"/>
                        </a:rPr>
                      </a:br>
                      <a:r>
                        <a:rPr lang="en-US" sz="1600" b="0" i="0">
                          <a:solidFill>
                            <a:srgbClr val="097789"/>
                          </a:solidFill>
                          <a:latin typeface="Arial" panose="020B0604020202020204" pitchFamily="34" charset="0"/>
                          <a:cs typeface="Arial" panose="020B0604020202020204" pitchFamily="34" charset="0"/>
                        </a:rPr>
                        <a:t>NIVO</a:t>
                      </a:r>
                      <a:r>
                        <a:rPr lang="en-US" sz="1600" b="0" i="0" baseline="30000">
                          <a:solidFill>
                            <a:srgbClr val="097789"/>
                          </a:solidFill>
                          <a:latin typeface="Arial" panose="020B0604020202020204" pitchFamily="34" charset="0"/>
                          <a:cs typeface="Arial" panose="020B0604020202020204" pitchFamily="34" charset="0"/>
                        </a:rPr>
                        <a:t>a</a:t>
                      </a:r>
                      <a:br>
                        <a:rPr lang="en-US" sz="1600" b="0" i="0" baseline="0">
                          <a:solidFill>
                            <a:srgbClr val="097789"/>
                          </a:solidFill>
                          <a:latin typeface="Arial" panose="020B0604020202020204" pitchFamily="34" charset="0"/>
                          <a:cs typeface="Arial" panose="020B0604020202020204" pitchFamily="34" charset="0"/>
                        </a:rPr>
                      </a:br>
                      <a:r>
                        <a:rPr lang="en-US" sz="1600" b="0" i="0">
                          <a:solidFill>
                            <a:srgbClr val="097789"/>
                          </a:solidFill>
                          <a:latin typeface="Arial" panose="020B0604020202020204" pitchFamily="34" charset="0"/>
                          <a:cs typeface="Arial" panose="020B0604020202020204" pitchFamily="34" charset="0"/>
                        </a:rPr>
                        <a:t>(n =</a:t>
                      </a:r>
                      <a:r>
                        <a:rPr lang="en-US" sz="1600" b="0" i="0" baseline="0">
                          <a:solidFill>
                            <a:srgbClr val="097789"/>
                          </a:solidFill>
                          <a:latin typeface="Arial" panose="020B0604020202020204" pitchFamily="34" charset="0"/>
                          <a:cs typeface="Arial" panose="020B0604020202020204" pitchFamily="34" charset="0"/>
                        </a:rPr>
                        <a:t> 139.4</a:t>
                      </a:r>
                      <a:r>
                        <a:rPr lang="en-US" sz="1600" b="0" i="0" baseline="30000">
                          <a:solidFill>
                            <a:srgbClr val="097789"/>
                          </a:solidFill>
                          <a:latin typeface="Arial" panose="020B0604020202020204" pitchFamily="34" charset="0"/>
                          <a:cs typeface="Arial" panose="020B0604020202020204" pitchFamily="34" charset="0"/>
                        </a:rPr>
                        <a:t>c</a:t>
                      </a:r>
                      <a:r>
                        <a:rPr lang="en-US" sz="1600" b="0" i="0">
                          <a:solidFill>
                            <a:srgbClr val="097789"/>
                          </a:solidFill>
                          <a:latin typeface="Arial" panose="020B0604020202020204" pitchFamily="34" charset="0"/>
                          <a:cs typeface="Arial" panose="020B0604020202020204" pitchFamily="34" charset="0"/>
                        </a:rPr>
                        <a:t>)</a:t>
                      </a:r>
                    </a:p>
                  </a:txBody>
                  <a:tcPr marL="0" marR="0" marT="24384" marB="2438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rgbClr val="BE2BB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600" b="0" i="0">
                          <a:solidFill>
                            <a:srgbClr val="A69F9F"/>
                          </a:solidFill>
                          <a:latin typeface="Arial" panose="020B0604020202020204" pitchFamily="34" charset="0"/>
                          <a:cs typeface="Arial" panose="020B0604020202020204" pitchFamily="34" charset="0"/>
                        </a:rPr>
                        <a:t>Neoadj</a:t>
                      </a:r>
                    </a:p>
                    <a:p>
                      <a:pPr algn="ctr">
                        <a:lnSpc>
                          <a:spcPct val="90000"/>
                        </a:lnSpc>
                      </a:pPr>
                      <a:r>
                        <a:rPr lang="en-US" sz="1600" b="0" i="0">
                          <a:solidFill>
                            <a:srgbClr val="A69F9F"/>
                          </a:solidFill>
                          <a:latin typeface="Arial" panose="020B0604020202020204" pitchFamily="34" charset="0"/>
                          <a:cs typeface="Arial" panose="020B0604020202020204" pitchFamily="34" charset="0"/>
                        </a:rPr>
                        <a:t>NIVO + chemo</a:t>
                      </a:r>
                    </a:p>
                    <a:p>
                      <a:pPr algn="ctr">
                        <a:lnSpc>
                          <a:spcPct val="90000"/>
                        </a:lnSpc>
                      </a:pPr>
                      <a:r>
                        <a:rPr lang="en-US" sz="1600" b="0" i="0">
                          <a:solidFill>
                            <a:srgbClr val="A69F9F"/>
                          </a:solidFill>
                          <a:latin typeface="Arial" panose="020B0604020202020204" pitchFamily="34" charset="0"/>
                          <a:cs typeface="Arial" panose="020B0604020202020204" pitchFamily="34" charset="0"/>
                        </a:rPr>
                        <a:t>(n = 147.5</a:t>
                      </a:r>
                      <a:r>
                        <a:rPr lang="en-US" sz="1600" b="0" i="0" baseline="30000">
                          <a:solidFill>
                            <a:srgbClr val="A69F9F"/>
                          </a:solidFill>
                          <a:latin typeface="Arial" panose="020B0604020202020204" pitchFamily="34" charset="0"/>
                          <a:cs typeface="Arial" panose="020B0604020202020204" pitchFamily="34" charset="0"/>
                        </a:rPr>
                        <a:t>c</a:t>
                      </a:r>
                      <a:r>
                        <a:rPr lang="en-US" sz="1600" b="0" i="0">
                          <a:solidFill>
                            <a:srgbClr val="A69F9F"/>
                          </a:solidFill>
                          <a:latin typeface="Arial" panose="020B0604020202020204" pitchFamily="34" charset="0"/>
                          <a:cs typeface="Arial" panose="020B0604020202020204" pitchFamily="34" charset="0"/>
                        </a:rPr>
                        <a:t>)</a:t>
                      </a:r>
                    </a:p>
                  </a:txBody>
                  <a:tcPr marL="0" marR="0" marT="24384" marB="2438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rgbClr val="BE2BB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2479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91440">
                        <a:lnSpc>
                          <a:spcPct val="90000"/>
                        </a:lnSpc>
                      </a:pPr>
                      <a:r>
                        <a:rPr lang="en-US" sz="1600" b="0" i="0">
                          <a:solidFill>
                            <a:srgbClr val="433F3F"/>
                          </a:solidFill>
                          <a:latin typeface="Arial" panose="020B0604020202020204" pitchFamily="34" charset="0"/>
                          <a:cs typeface="Arial" panose="020B0604020202020204" pitchFamily="34" charset="0"/>
                        </a:rPr>
                        <a:t>HR (</a:t>
                      </a:r>
                      <a:r>
                        <a:rPr lang="en-US" sz="1600" b="0" i="0" kern="1200" baseline="0">
                          <a:solidFill>
                            <a:srgbClr val="433F3F"/>
                          </a:solidFill>
                          <a:latin typeface="Arial" panose="020B0604020202020204" pitchFamily="34" charset="0"/>
                          <a:ea typeface="+mn-ea"/>
                          <a:cs typeface="Arial" panose="020B0604020202020204" pitchFamily="34" charset="0"/>
                        </a:rPr>
                        <a:t>95% CI</a:t>
                      </a:r>
                      <a:r>
                        <a:rPr lang="en-US" sz="1600" b="0" i="0" baseline="0">
                          <a:solidFill>
                            <a:srgbClr val="433F3F"/>
                          </a:solidFill>
                          <a:latin typeface="Arial" panose="020B0604020202020204" pitchFamily="34" charset="0"/>
                          <a:cs typeface="Arial" panose="020B0604020202020204" pitchFamily="34" charset="0"/>
                        </a:rPr>
                        <a:t>)</a:t>
                      </a:r>
                    </a:p>
                  </a:txBody>
                  <a:tcPr marL="0" marR="0" marT="24384" marB="24384">
                    <a:lnL w="19050" cap="flat" cmpd="sng" algn="ctr">
                      <a:solidFill>
                        <a:srgbClr val="BE2BBB"/>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E2BBB"/>
                      </a:solidFill>
                      <a:prstDash val="solid"/>
                      <a:round/>
                      <a:headEnd type="none" w="med" len="med"/>
                      <a:tailEnd type="none" w="med" len="med"/>
                    </a:lnT>
                    <a:lnB w="19050" cap="flat" cmpd="sng" algn="ctr">
                      <a:solidFill>
                        <a:srgbClr val="BE2BBB"/>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600" b="0" i="0">
                          <a:solidFill>
                            <a:srgbClr val="433F3F"/>
                          </a:solidFill>
                          <a:latin typeface="Arial" panose="020B0604020202020204" pitchFamily="34" charset="0"/>
                          <a:cs typeface="Arial" panose="020B0604020202020204" pitchFamily="34" charset="0"/>
                        </a:rPr>
                        <a:t>0.61 (0.39–0.97)</a:t>
                      </a:r>
                    </a:p>
                  </a:txBody>
                  <a:tcPr marL="0" marR="0" marT="24384" marB="24384">
                    <a:lnL w="12700" cap="flat" cmpd="sng" algn="ctr">
                      <a:noFill/>
                      <a:prstDash val="solid"/>
                      <a:round/>
                      <a:headEnd type="none" w="med" len="med"/>
                      <a:tailEnd type="none" w="med" len="med"/>
                    </a:lnL>
                    <a:lnR w="19050" cap="flat" cmpd="sng" algn="ctr">
                      <a:solidFill>
                        <a:srgbClr val="BE2BBB"/>
                      </a:solidFill>
                      <a:prstDash val="solid"/>
                      <a:round/>
                      <a:headEnd type="none" w="med" len="med"/>
                      <a:tailEnd type="none" w="med" len="med"/>
                    </a:lnR>
                    <a:lnT w="19050" cap="flat" cmpd="sng" algn="ctr">
                      <a:solidFill>
                        <a:srgbClr val="BE2BBB"/>
                      </a:solidFill>
                      <a:prstDash val="solid"/>
                      <a:round/>
                      <a:headEnd type="none" w="med" len="med"/>
                      <a:tailEnd type="none" w="med" len="med"/>
                    </a:lnT>
                    <a:lnB w="19050" cap="flat" cmpd="sng" algn="ctr">
                      <a:solidFill>
                        <a:srgbClr val="BE2BBB"/>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lnSpc>
                          <a:spcPct val="90000"/>
                        </a:lnSpc>
                      </a:pPr>
                      <a:r>
                        <a:rPr lang="en-US" sz="1200" b="1">
                          <a:solidFill>
                            <a:schemeClr val="tx1"/>
                          </a:solidFill>
                          <a:latin typeface="+mn-lt"/>
                          <a:cs typeface="Arial" panose="020B0604020202020204" pitchFamily="34" charset="0"/>
                        </a:rPr>
                        <a:t>0.97</a:t>
                      </a:r>
                    </a:p>
                    <a:p>
                      <a:pPr algn="ctr">
                        <a:lnSpc>
                          <a:spcPct val="90000"/>
                        </a:lnSpc>
                      </a:pPr>
                      <a:r>
                        <a:rPr lang="en-US" sz="1200" b="0">
                          <a:solidFill>
                            <a:schemeClr val="tx1"/>
                          </a:solidFill>
                          <a:latin typeface="+mn-lt"/>
                          <a:cs typeface="Arial" panose="020B0604020202020204" pitchFamily="34" charset="0"/>
                        </a:rPr>
                        <a:t>(0.83</a:t>
                      </a:r>
                      <a:r>
                        <a:rPr lang="en-US" sz="1200" b="0">
                          <a:solidFill>
                            <a:schemeClr val="tx1"/>
                          </a:solidFill>
                          <a:latin typeface="+mn-lt"/>
                          <a:cs typeface="Calibri" panose="020F0502020204030204" pitchFamily="34" charset="0"/>
                        </a:rPr>
                        <a:t>–</a:t>
                      </a:r>
                      <a:r>
                        <a:rPr lang="en-US" sz="1200" b="0">
                          <a:solidFill>
                            <a:schemeClr val="tx1"/>
                          </a:solidFill>
                          <a:latin typeface="+mn-lt"/>
                          <a:cs typeface="Arial" panose="020B0604020202020204" pitchFamily="34" charset="0"/>
                        </a:rPr>
                        <a:t>1.15)</a:t>
                      </a:r>
                    </a:p>
                  </a:txBody>
                  <a:tcPr marL="24384" marR="24384"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6" name="Rectangle 5">
            <a:extLst>
              <a:ext uri="{FF2B5EF4-FFF2-40B4-BE49-F238E27FC236}">
                <a16:creationId xmlns:a16="http://schemas.microsoft.com/office/drawing/2014/main" id="{0E60B1D3-EA17-1928-C532-F36B5ADB8066}"/>
              </a:ext>
            </a:extLst>
          </p:cNvPr>
          <p:cNvSpPr/>
          <p:nvPr/>
        </p:nvSpPr>
        <p:spPr>
          <a:xfrm>
            <a:off x="7517509" y="3935245"/>
            <a:ext cx="4414654" cy="333371"/>
          </a:xfrm>
          <a:prstGeom prst="rect">
            <a:avLst/>
          </a:prstGeom>
          <a:noFill/>
          <a:ln w="25400">
            <a:solidFill>
              <a:schemeClr val="bg1"/>
            </a:solidFill>
          </a:ln>
          <a:effectLst>
            <a:glow rad="52469">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09" name="Picture 2408">
            <a:extLst>
              <a:ext uri="{FF2B5EF4-FFF2-40B4-BE49-F238E27FC236}">
                <a16:creationId xmlns:a16="http://schemas.microsoft.com/office/drawing/2014/main" id="{8E228EE3-859A-216F-F363-06F034E323D2}"/>
              </a:ext>
            </a:extLst>
          </p:cNvPr>
          <p:cNvPicPr>
            <a:picLocks noChangeAspect="1"/>
          </p:cNvPicPr>
          <p:nvPr/>
        </p:nvPicPr>
        <p:blipFill>
          <a:blip r:embed="rId3"/>
          <a:stretch>
            <a:fillRect/>
          </a:stretch>
        </p:blipFill>
        <p:spPr>
          <a:xfrm>
            <a:off x="592062" y="1923258"/>
            <a:ext cx="7010814" cy="3811704"/>
          </a:xfrm>
          <a:prstGeom prst="rect">
            <a:avLst/>
          </a:prstGeom>
        </p:spPr>
      </p:pic>
      <p:sp>
        <p:nvSpPr>
          <p:cNvPr id="4" name="TextBox 3">
            <a:extLst>
              <a:ext uri="{FF2B5EF4-FFF2-40B4-BE49-F238E27FC236}">
                <a16:creationId xmlns:a16="http://schemas.microsoft.com/office/drawing/2014/main" id="{448FF05A-D5AA-5BC8-3119-FEF1ADB1040B}"/>
              </a:ext>
            </a:extLst>
          </p:cNvPr>
          <p:cNvSpPr txBox="1"/>
          <p:nvPr/>
        </p:nvSpPr>
        <p:spPr>
          <a:xfrm>
            <a:off x="1383803" y="6128862"/>
            <a:ext cx="9703795"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ATE, average treatment effect; ATT, average treatment effect in treated; BICR, blinded independent central review; CI, confidence interval; EFS, event-free survival; HR, hazard ratio; NIVO, nivolumab.</a:t>
            </a:r>
          </a:p>
          <a:p>
            <a:r>
              <a:rPr lang="en-US" sz="1200" dirty="0">
                <a:latin typeface="Arial" panose="020B0604020202020204" pitchFamily="34" charset="0"/>
                <a:cs typeface="Arial" panose="020B0604020202020204" pitchFamily="34" charset="0"/>
              </a:rPr>
              <a:t>Forde PM, et al. WCLC 2024. Abstract PL02.08.​</a:t>
            </a:r>
          </a:p>
        </p:txBody>
      </p:sp>
    </p:spTree>
    <p:extLst>
      <p:ext uri="{BB962C8B-B14F-4D97-AF65-F5344CB8AC3E}">
        <p14:creationId xmlns:p14="http://schemas.microsoft.com/office/powerpoint/2010/main" val="32885514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8FF2F-6D2A-2CDF-EB53-84BCC3F15C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2D47E2-43A4-935C-0408-B761F8A0A380}"/>
              </a:ext>
            </a:extLst>
          </p:cNvPr>
          <p:cNvSpPr>
            <a:spLocks noGrp="1"/>
          </p:cNvSpPr>
          <p:nvPr>
            <p:ph type="title"/>
          </p:nvPr>
        </p:nvSpPr>
        <p:spPr>
          <a:xfrm>
            <a:off x="838200" y="173736"/>
            <a:ext cx="10515600" cy="1325563"/>
          </a:xfrm>
        </p:spPr>
        <p:txBody>
          <a:bodyPr>
            <a:normAutofit/>
          </a:bodyPr>
          <a:lstStyle/>
          <a:p>
            <a:r>
              <a:rPr lang="en-GB" sz="2800" dirty="0"/>
              <a:t>KN671—Comparing Those Who Did or Did Not Get </a:t>
            </a:r>
            <a:r>
              <a:rPr lang="en-GB" sz="2800" dirty="0" err="1"/>
              <a:t>Adj</a:t>
            </a:r>
            <a:r>
              <a:rPr lang="en-GB" sz="2800" dirty="0"/>
              <a:t> Therapy, Those Who Did Not Did Poorly Postoperatively</a:t>
            </a:r>
          </a:p>
        </p:txBody>
      </p:sp>
      <p:pic>
        <p:nvPicPr>
          <p:cNvPr id="11" name="Picture 10" descr="A graph of patients with numbers and a chart of patients&#10;&#10;Description automatically generated with medium confidence">
            <a:extLst>
              <a:ext uri="{FF2B5EF4-FFF2-40B4-BE49-F238E27FC236}">
                <a16:creationId xmlns:a16="http://schemas.microsoft.com/office/drawing/2014/main" id="{86A03EB3-DDA9-5BF7-2FDD-B6DB86F94BB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0131"/>
          <a:stretch/>
        </p:blipFill>
        <p:spPr>
          <a:xfrm>
            <a:off x="1507774" y="2166188"/>
            <a:ext cx="7944015" cy="4143008"/>
          </a:xfrm>
          <a:prstGeom prst="rect">
            <a:avLst/>
          </a:prstGeom>
        </p:spPr>
      </p:pic>
      <p:sp>
        <p:nvSpPr>
          <p:cNvPr id="12" name="TextBox 11">
            <a:extLst>
              <a:ext uri="{FF2B5EF4-FFF2-40B4-BE49-F238E27FC236}">
                <a16:creationId xmlns:a16="http://schemas.microsoft.com/office/drawing/2014/main" id="{F081940C-A48E-7066-74E0-B3E346C1CCF3}"/>
              </a:ext>
            </a:extLst>
          </p:cNvPr>
          <p:cNvSpPr txBox="1"/>
          <p:nvPr/>
        </p:nvSpPr>
        <p:spPr>
          <a:xfrm>
            <a:off x="7740044" y="1282322"/>
            <a:ext cx="2478884" cy="861774"/>
          </a:xfrm>
          <a:prstGeom prst="rect">
            <a:avLst/>
          </a:prstGeom>
          <a:solidFill>
            <a:schemeClr val="accent2"/>
          </a:solidFill>
        </p:spPr>
        <p:txBody>
          <a:bodyPr wrap="none" lIns="182880" tIns="182880" rIns="182880" bIns="182880" rtlCol="0">
            <a:spAutoFit/>
          </a:bodyPr>
          <a:lstStyle/>
          <a:p>
            <a:pPr marL="0" marR="0" lvl="0" indent="0" algn="l" defTabSz="914400" rtl="0" eaLnBrk="1" fontAlgn="base" latinLnBrk="0" hangingPunct="1">
              <a:lnSpc>
                <a:spcPct val="100000"/>
              </a:lnSpc>
              <a:spcBef>
                <a:spcPts val="0"/>
              </a:spcBef>
              <a:spcAft>
                <a:spcPct val="0"/>
              </a:spcAft>
              <a:buClr>
                <a:srgbClr val="A5B839"/>
              </a:buClr>
              <a:buSzTx/>
              <a:buFontTx/>
              <a:buNone/>
              <a:tabLst/>
              <a:defRPr/>
            </a:pPr>
            <a:r>
              <a:rPr kumimoji="0" lang="en-US" sz="1600" u="none" strike="noStrike" kern="1200" cap="none" spc="0" normalizeH="0" baseline="0" noProof="0">
                <a:ln>
                  <a:noFill/>
                </a:ln>
                <a:solidFill>
                  <a:schemeClr val="accent1">
                    <a:lumMod val="60000"/>
                    <a:lumOff val="40000"/>
                  </a:schemeClr>
                </a:solidFill>
                <a:effectLst/>
                <a:uLnTx/>
                <a:uFillTx/>
                <a:latin typeface="Arial" panose="020B0604020202020204" pitchFamily="34" charset="0"/>
                <a:ea typeface="+mn-ea"/>
                <a:cs typeface="Arial" charset="0"/>
              </a:rPr>
              <a:t>KN671 – subgroups</a:t>
            </a:r>
          </a:p>
          <a:p>
            <a:pPr marL="0" marR="0" lvl="0" indent="0" algn="l" defTabSz="914400" rtl="0" eaLnBrk="1" fontAlgn="base" latinLnBrk="0" hangingPunct="1">
              <a:lnSpc>
                <a:spcPct val="100000"/>
              </a:lnSpc>
              <a:spcBef>
                <a:spcPts val="0"/>
              </a:spcBef>
              <a:spcAft>
                <a:spcPct val="0"/>
              </a:spcAft>
              <a:buClr>
                <a:srgbClr val="A5B839"/>
              </a:buClr>
              <a:buSzTx/>
              <a:buFontTx/>
              <a:buNone/>
              <a:tabLst/>
              <a:defRPr/>
            </a:pPr>
            <a:r>
              <a:rPr kumimoji="0" lang="en-US" sz="1600" u="none" strike="noStrike" kern="1200" cap="none" spc="0" normalizeH="0" baseline="0" noProof="0" err="1">
                <a:ln>
                  <a:noFill/>
                </a:ln>
                <a:solidFill>
                  <a:schemeClr val="bg1"/>
                </a:solidFill>
                <a:effectLst/>
                <a:uLnTx/>
                <a:uFillTx/>
                <a:latin typeface="Arial" panose="020B0604020202020204" pitchFamily="34" charset="0"/>
                <a:ea typeface="+mn-ea"/>
                <a:cs typeface="Arial" charset="0"/>
              </a:rPr>
              <a:t>Garassino</a:t>
            </a:r>
            <a:r>
              <a:rPr kumimoji="0" lang="en-US" sz="1600" u="none" strike="noStrike" kern="1200" cap="none" spc="0" normalizeH="0" baseline="0" noProof="0">
                <a:ln>
                  <a:noFill/>
                </a:ln>
                <a:solidFill>
                  <a:schemeClr val="bg1"/>
                </a:solidFill>
                <a:effectLst/>
                <a:uLnTx/>
                <a:uFillTx/>
                <a:latin typeface="Arial" panose="020B0604020202020204" pitchFamily="34" charset="0"/>
                <a:ea typeface="+mn-ea"/>
                <a:cs typeface="Arial" charset="0"/>
              </a:rPr>
              <a:t> ESMO2024 </a:t>
            </a:r>
          </a:p>
        </p:txBody>
      </p:sp>
      <p:sp>
        <p:nvSpPr>
          <p:cNvPr id="13" name="Oval 12">
            <a:extLst>
              <a:ext uri="{FF2B5EF4-FFF2-40B4-BE49-F238E27FC236}">
                <a16:creationId xmlns:a16="http://schemas.microsoft.com/office/drawing/2014/main" id="{D8804229-FFFF-1E80-7ADF-1B9B88F08725}"/>
              </a:ext>
            </a:extLst>
          </p:cNvPr>
          <p:cNvSpPr/>
          <p:nvPr/>
        </p:nvSpPr>
        <p:spPr>
          <a:xfrm>
            <a:off x="2984665" y="2101772"/>
            <a:ext cx="1467293" cy="1926914"/>
          </a:xfrm>
          <a:prstGeom prst="ellipse">
            <a:avLst/>
          </a:prstGeom>
          <a:noFill/>
          <a:ln w="25400">
            <a:solidFill>
              <a:schemeClr val="bg1"/>
            </a:solidFill>
          </a:ln>
          <a:effectLst>
            <a:glow rad="52469">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FE698EE-9F54-4E3A-AB6E-0E85BC061773}"/>
              </a:ext>
            </a:extLst>
          </p:cNvPr>
          <p:cNvSpPr txBox="1"/>
          <p:nvPr/>
        </p:nvSpPr>
        <p:spPr>
          <a:xfrm>
            <a:off x="838199" y="1755104"/>
            <a:ext cx="1975965" cy="3077766"/>
          </a:xfrm>
          <a:prstGeom prst="rect">
            <a:avLst/>
          </a:prstGeom>
          <a:solidFill>
            <a:schemeClr val="accent2"/>
          </a:solidFill>
        </p:spPr>
        <p:txBody>
          <a:bodyPr wrap="square" lIns="182880" tIns="182880" rIns="182880" bIns="182880" rtlCol="0">
            <a:spAutoFit/>
          </a:bodyPr>
          <a:lstStyle>
            <a:defPPr>
              <a:defRPr lang="en-US"/>
            </a:defPPr>
            <a:lvl1pPr marR="0" lvl="0" indent="0" fontAlgn="base">
              <a:lnSpc>
                <a:spcPct val="100000"/>
              </a:lnSpc>
              <a:spcBef>
                <a:spcPts val="0"/>
              </a:spcBef>
              <a:spcAft>
                <a:spcPct val="0"/>
              </a:spcAft>
              <a:buClr>
                <a:srgbClr val="A5B839"/>
              </a:buClr>
              <a:buSzTx/>
              <a:buFontTx/>
              <a:buNone/>
              <a:tabLst/>
              <a:defRPr kumimoji="0" sz="1600" u="none" strike="noStrike" cap="none" spc="0" normalizeH="0" baseline="0">
                <a:ln>
                  <a:noFill/>
                </a:ln>
                <a:solidFill>
                  <a:schemeClr val="accent1">
                    <a:lumMod val="60000"/>
                    <a:lumOff val="40000"/>
                  </a:schemeClr>
                </a:solidFill>
                <a:effectLst/>
                <a:uLnTx/>
                <a:uFillTx/>
                <a:latin typeface="Arial" panose="020B0604020202020204" pitchFamily="34" charset="0"/>
                <a:cs typeface="Arial" charset="0"/>
              </a:defRPr>
            </a:lvl1pPr>
          </a:lstStyle>
          <a:p>
            <a:r>
              <a:rPr lang="en-US">
                <a:solidFill>
                  <a:schemeClr val="bg1"/>
                </a:solidFill>
              </a:rPr>
              <a:t>Beware the patients who do not get adjuvant therapy – small numbers but poor outcomes</a:t>
            </a:r>
          </a:p>
          <a:p>
            <a:r>
              <a:rPr lang="en-US">
                <a:solidFill>
                  <a:schemeClr val="bg1"/>
                </a:solidFill>
              </a:rPr>
              <a:t>These are Excluded from 77T subset but NOT from 816 subset</a:t>
            </a:r>
          </a:p>
        </p:txBody>
      </p:sp>
      <p:sp>
        <p:nvSpPr>
          <p:cNvPr id="4" name="TextBox 3">
            <a:extLst>
              <a:ext uri="{FF2B5EF4-FFF2-40B4-BE49-F238E27FC236}">
                <a16:creationId xmlns:a16="http://schemas.microsoft.com/office/drawing/2014/main" id="{47E9DC5D-0515-B020-4B1B-4644815A343A}"/>
              </a:ext>
            </a:extLst>
          </p:cNvPr>
          <p:cNvSpPr txBox="1"/>
          <p:nvPr/>
        </p:nvSpPr>
        <p:spPr>
          <a:xfrm>
            <a:off x="3893719" y="1734872"/>
            <a:ext cx="3877534"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1200"/>
              </a:spcBef>
              <a:spcAft>
                <a:spcPct val="0"/>
              </a:spcAft>
              <a:buClr>
                <a:srgbClr val="A5B839"/>
              </a:buClr>
              <a:buSzTx/>
              <a:buFontTx/>
              <a:buNone/>
              <a:tabLst/>
              <a:defRPr/>
            </a:pPr>
            <a:r>
              <a:rPr kumimoji="0" lang="en-GB" sz="1400" b="1" u="none" strike="noStrike" kern="1200" cap="none" spc="0" normalizeH="0" baseline="0" noProof="0">
                <a:ln>
                  <a:noFill/>
                </a:ln>
                <a:solidFill>
                  <a:srgbClr val="223341"/>
                </a:solidFill>
                <a:effectLst/>
                <a:uLnTx/>
                <a:uFillTx/>
                <a:latin typeface="Arial" panose="020B0604020202020204" pitchFamily="34" charset="0"/>
                <a:ea typeface="+mn-ea"/>
                <a:cs typeface="Arial" charset="0"/>
              </a:rPr>
              <a:t>EXAMPLE KN671: EFS in patients who did or did not receive adjuvant therapy</a:t>
            </a:r>
          </a:p>
        </p:txBody>
      </p:sp>
      <p:sp>
        <p:nvSpPr>
          <p:cNvPr id="5" name="TextBox 4">
            <a:extLst>
              <a:ext uri="{FF2B5EF4-FFF2-40B4-BE49-F238E27FC236}">
                <a16:creationId xmlns:a16="http://schemas.microsoft.com/office/drawing/2014/main" id="{D0CD0AD0-E1F7-F33D-7401-C4DBE7F65858}"/>
              </a:ext>
            </a:extLst>
          </p:cNvPr>
          <p:cNvSpPr txBox="1"/>
          <p:nvPr/>
        </p:nvSpPr>
        <p:spPr>
          <a:xfrm>
            <a:off x="8979486" y="5019395"/>
            <a:ext cx="2286991" cy="1354217"/>
          </a:xfrm>
          <a:prstGeom prst="rect">
            <a:avLst/>
          </a:prstGeom>
          <a:solidFill>
            <a:schemeClr val="accent2"/>
          </a:solidFill>
        </p:spPr>
        <p:txBody>
          <a:bodyPr wrap="square" lIns="182880" tIns="182880" rIns="182880" bIns="182880" rtlCol="0">
            <a:spAutoFit/>
          </a:bodyPr>
          <a:lstStyle>
            <a:defPPr>
              <a:defRPr lang="en-US"/>
            </a:defPPr>
            <a:lvl1pPr marR="0" lvl="0" indent="0" fontAlgn="base">
              <a:lnSpc>
                <a:spcPct val="100000"/>
              </a:lnSpc>
              <a:spcBef>
                <a:spcPts val="0"/>
              </a:spcBef>
              <a:spcAft>
                <a:spcPct val="0"/>
              </a:spcAft>
              <a:buClr>
                <a:srgbClr val="A5B839"/>
              </a:buClr>
              <a:buSzTx/>
              <a:buFontTx/>
              <a:buNone/>
              <a:tabLst/>
              <a:defRPr kumimoji="0" sz="1600" u="none" strike="noStrike" cap="none" spc="0" normalizeH="0" baseline="0">
                <a:ln>
                  <a:noFill/>
                </a:ln>
                <a:solidFill>
                  <a:schemeClr val="bg1"/>
                </a:solidFill>
                <a:effectLst/>
                <a:uLnTx/>
                <a:uFillTx/>
                <a:latin typeface="Arial" panose="020B0604020202020204" pitchFamily="34" charset="0"/>
                <a:cs typeface="Arial" charset="0"/>
              </a:defRPr>
            </a:lvl1pPr>
          </a:lstStyle>
          <a:p>
            <a:r>
              <a:rPr lang="en-US"/>
              <a:t>15% on </a:t>
            </a:r>
            <a:r>
              <a:rPr lang="en-US" err="1"/>
              <a:t>Pembro</a:t>
            </a:r>
            <a:r>
              <a:rPr lang="en-US"/>
              <a:t> arm</a:t>
            </a:r>
          </a:p>
          <a:p>
            <a:r>
              <a:rPr lang="en-US"/>
              <a:t>20% on Placebo arm</a:t>
            </a:r>
          </a:p>
          <a:p>
            <a:r>
              <a:rPr lang="en-US"/>
              <a:t>Who had surgery Did NOT get ADJ</a:t>
            </a:r>
          </a:p>
        </p:txBody>
      </p:sp>
      <p:sp>
        <p:nvSpPr>
          <p:cNvPr id="6" name="TextBox 5">
            <a:extLst>
              <a:ext uri="{FF2B5EF4-FFF2-40B4-BE49-F238E27FC236}">
                <a16:creationId xmlns:a16="http://schemas.microsoft.com/office/drawing/2014/main" id="{ECAFDF80-3D05-6ABC-9BB1-253D85FED320}"/>
              </a:ext>
            </a:extLst>
          </p:cNvPr>
          <p:cNvSpPr txBox="1"/>
          <p:nvPr/>
        </p:nvSpPr>
        <p:spPr>
          <a:xfrm>
            <a:off x="9585420" y="2470408"/>
            <a:ext cx="1768380" cy="1107996"/>
          </a:xfrm>
          <a:prstGeom prst="rect">
            <a:avLst/>
          </a:prstGeom>
          <a:solidFill>
            <a:schemeClr val="accent2"/>
          </a:solidFill>
        </p:spPr>
        <p:txBody>
          <a:bodyPr wrap="square" lIns="182880" tIns="182880" rIns="182880" bIns="182880" rtlCol="0">
            <a:spAutoFit/>
          </a:bodyPr>
          <a:lstStyle>
            <a:defPPr>
              <a:defRPr lang="en-US"/>
            </a:defPPr>
            <a:lvl1pPr marR="0" lvl="0" indent="0" fontAlgn="base">
              <a:lnSpc>
                <a:spcPct val="100000"/>
              </a:lnSpc>
              <a:spcBef>
                <a:spcPts val="0"/>
              </a:spcBef>
              <a:spcAft>
                <a:spcPct val="0"/>
              </a:spcAft>
              <a:buClr>
                <a:srgbClr val="A5B839"/>
              </a:buClr>
              <a:buSzTx/>
              <a:buFontTx/>
              <a:buNone/>
              <a:tabLst/>
              <a:defRPr kumimoji="0" sz="1600" u="none" strike="noStrike" cap="none" spc="0" normalizeH="0" baseline="0">
                <a:ln>
                  <a:noFill/>
                </a:ln>
                <a:solidFill>
                  <a:schemeClr val="bg1"/>
                </a:solidFill>
                <a:effectLst/>
                <a:uLnTx/>
                <a:uFillTx/>
                <a:latin typeface="Arial" panose="020B0604020202020204" pitchFamily="34" charset="0"/>
                <a:cs typeface="Arial" charset="0"/>
              </a:defRPr>
            </a:lvl1pPr>
          </a:lstStyle>
          <a:p>
            <a:r>
              <a:rPr lang="en-US"/>
              <a:t>Benefit Seen Regardless of ADJ Therapy </a:t>
            </a:r>
          </a:p>
        </p:txBody>
      </p:sp>
      <p:sp>
        <p:nvSpPr>
          <p:cNvPr id="15" name="Footer Placeholder 14">
            <a:extLst>
              <a:ext uri="{FF2B5EF4-FFF2-40B4-BE49-F238E27FC236}">
                <a16:creationId xmlns:a16="http://schemas.microsoft.com/office/drawing/2014/main" id="{44A8B0DE-B2EA-B6FA-362D-F76AC3602D59}"/>
              </a:ext>
            </a:extLst>
          </p:cNvPr>
          <p:cNvSpPr>
            <a:spLocks noGrp="1"/>
          </p:cNvSpPr>
          <p:nvPr>
            <p:ph type="ftr" sz="quarter" idx="10"/>
          </p:nvPr>
        </p:nvSpPr>
        <p:spPr/>
        <p:txBody>
          <a:bodyPr/>
          <a:lstStyle/>
          <a:p>
            <a:pPr fontAlgn="base"/>
            <a:endParaRPr lang="en-US"/>
          </a:p>
          <a:p>
            <a:pPr fontAlgn="base"/>
            <a:r>
              <a:rPr lang="en-US"/>
              <a:t>ADJ, adjuvant; CI, confidence interval; EFS, event-free survival; HR, hazard ratio; KN671, KEYNOTE-671; Pembro, pembrolizumab.​</a:t>
            </a:r>
          </a:p>
          <a:p>
            <a:pPr fontAlgn="base"/>
            <a:r>
              <a:rPr lang="en-GB"/>
              <a:t>Forde PM, et al. WCLC 2024. Abstract PL02.08. </a:t>
            </a:r>
            <a:r>
              <a:rPr lang="en-US"/>
              <a:t>​</a:t>
            </a:r>
          </a:p>
        </p:txBody>
      </p:sp>
    </p:spTree>
    <p:extLst>
      <p:ext uri="{BB962C8B-B14F-4D97-AF65-F5344CB8AC3E}">
        <p14:creationId xmlns:p14="http://schemas.microsoft.com/office/powerpoint/2010/main" val="21593388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32F87-306B-21E2-5312-9AEFC427AC12}"/>
              </a:ext>
            </a:extLst>
          </p:cNvPr>
          <p:cNvSpPr>
            <a:spLocks noGrp="1"/>
          </p:cNvSpPr>
          <p:nvPr>
            <p:ph type="title"/>
          </p:nvPr>
        </p:nvSpPr>
        <p:spPr/>
        <p:txBody>
          <a:bodyPr/>
          <a:lstStyle/>
          <a:p>
            <a:r>
              <a:rPr lang="en-US" dirty="0"/>
              <a:t>Patient-Reported Outcomes With Perioperative Nivolumab by Nodal Status in </a:t>
            </a:r>
            <a:r>
              <a:rPr lang="en-US" dirty="0" err="1"/>
              <a:t>CheckMate</a:t>
            </a:r>
            <a:r>
              <a:rPr lang="en-US" dirty="0"/>
              <a:t> 77T</a:t>
            </a:r>
          </a:p>
        </p:txBody>
      </p:sp>
      <p:sp>
        <p:nvSpPr>
          <p:cNvPr id="3" name="Content Placeholder 2">
            <a:extLst>
              <a:ext uri="{FF2B5EF4-FFF2-40B4-BE49-F238E27FC236}">
                <a16:creationId xmlns:a16="http://schemas.microsoft.com/office/drawing/2014/main" id="{01371E5F-1026-4608-B8CB-6BCA4ED6F200}"/>
              </a:ext>
            </a:extLst>
          </p:cNvPr>
          <p:cNvSpPr>
            <a:spLocks noGrp="1"/>
          </p:cNvSpPr>
          <p:nvPr>
            <p:ph idx="1"/>
          </p:nvPr>
        </p:nvSpPr>
        <p:spPr/>
        <p:txBody>
          <a:bodyPr/>
          <a:lstStyle/>
          <a:p>
            <a:r>
              <a:rPr lang="en-US" dirty="0"/>
              <a:t>Exploratory analysis of </a:t>
            </a:r>
            <a:r>
              <a:rPr lang="en-US" dirty="0" err="1"/>
              <a:t>HRQoL</a:t>
            </a:r>
            <a:r>
              <a:rPr lang="en-US" dirty="0"/>
              <a:t> by nodal status using NSCLC-SAQ and EQ-5D-3L VAS</a:t>
            </a:r>
          </a:p>
          <a:p>
            <a:r>
              <a:rPr lang="en-US" dirty="0"/>
              <a:t>Findings showed that patients with stage III N2 disease had a lower risk of </a:t>
            </a:r>
            <a:r>
              <a:rPr lang="en-US" dirty="0" err="1"/>
              <a:t>HRQoL</a:t>
            </a:r>
            <a:r>
              <a:rPr lang="en-US" dirty="0"/>
              <a:t> deterioration and delayed TTDD with nivolumab vs placebo</a:t>
            </a:r>
          </a:p>
          <a:p>
            <a:pPr lvl="1"/>
            <a:r>
              <a:rPr lang="en-US" dirty="0"/>
              <a:t>This included patients with simple lobectomy or complete resection based on NSCLC-SAQ total scores (HR, 0.45; 95% CI, 0.26-0.79) and EQ-5D-3L VAS (HR, 0.53; 95% CI, 0.31-0.92)</a:t>
            </a:r>
          </a:p>
        </p:txBody>
      </p:sp>
      <p:sp>
        <p:nvSpPr>
          <p:cNvPr id="4" name="Footer Placeholder 3">
            <a:extLst>
              <a:ext uri="{FF2B5EF4-FFF2-40B4-BE49-F238E27FC236}">
                <a16:creationId xmlns:a16="http://schemas.microsoft.com/office/drawing/2014/main" id="{38617F89-00D9-BA31-5172-DC54FEDE859F}"/>
              </a:ext>
            </a:extLst>
          </p:cNvPr>
          <p:cNvSpPr>
            <a:spLocks noGrp="1"/>
          </p:cNvSpPr>
          <p:nvPr>
            <p:ph type="ftr" sz="quarter" idx="10"/>
          </p:nvPr>
        </p:nvSpPr>
        <p:spPr/>
        <p:txBody>
          <a:bodyPr/>
          <a:lstStyle/>
          <a:p>
            <a:pPr lvl="0">
              <a:defRPr/>
            </a:pPr>
            <a:r>
              <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EQ-5D-3L VAS, </a:t>
            </a:r>
            <a:r>
              <a:rPr kumimoji="0" lang="en-US" sz="1000" b="0" i="0" u="none" strike="noStrike" kern="1200" cap="none" spc="0" normalizeH="0" baseline="0" noProof="0" dirty="0" err="1">
                <a:ln>
                  <a:noFill/>
                </a:ln>
                <a:solidFill>
                  <a:srgbClr val="3A3A3A"/>
                </a:solidFill>
                <a:effectLst/>
                <a:uLnTx/>
                <a:uFillTx/>
                <a:latin typeface="Arial" panose="020B0604020202020204" pitchFamily="34" charset="0"/>
                <a:ea typeface="+mn-ea"/>
                <a:cs typeface="Arial" panose="020B0604020202020204" pitchFamily="34" charset="0"/>
              </a:rPr>
              <a:t>EuroQol</a:t>
            </a:r>
            <a:r>
              <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 5 Dimension 3 Level Visual </a:t>
            </a:r>
            <a:r>
              <a:rPr lang="en-US" dirty="0">
                <a:solidFill>
                  <a:srgbClr val="3A3A3A"/>
                </a:solidFill>
              </a:rPr>
              <a:t>A</a:t>
            </a:r>
            <a:r>
              <a:rPr kumimoji="0" lang="en-US" sz="1000" b="0" i="0" u="none" strike="noStrike" kern="1200" cap="none" spc="0" normalizeH="0" baseline="0" noProof="0" dirty="0" err="1">
                <a:ln>
                  <a:noFill/>
                </a:ln>
                <a:solidFill>
                  <a:srgbClr val="3A3A3A"/>
                </a:solidFill>
                <a:effectLst/>
                <a:uLnTx/>
                <a:uFillTx/>
                <a:latin typeface="Arial" panose="020B0604020202020204" pitchFamily="34" charset="0"/>
                <a:ea typeface="+mn-ea"/>
                <a:cs typeface="Arial" panose="020B0604020202020204" pitchFamily="34" charset="0"/>
              </a:rPr>
              <a:t>nalogue</a:t>
            </a:r>
            <a:r>
              <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 Scale; </a:t>
            </a:r>
            <a:r>
              <a:rPr kumimoji="0" lang="en-US" sz="1000" b="0" i="0" u="none" strike="noStrike" kern="1200" cap="none" spc="0" normalizeH="0" baseline="0" noProof="0" dirty="0" err="1">
                <a:ln>
                  <a:noFill/>
                </a:ln>
                <a:solidFill>
                  <a:srgbClr val="3A3A3A"/>
                </a:solidFill>
                <a:effectLst/>
                <a:uLnTx/>
                <a:uFillTx/>
                <a:latin typeface="Arial" panose="020B0604020202020204" pitchFamily="34" charset="0"/>
                <a:ea typeface="+mn-ea"/>
                <a:cs typeface="Arial" panose="020B0604020202020204" pitchFamily="34" charset="0"/>
              </a:rPr>
              <a:t>HRQoL</a:t>
            </a:r>
            <a:r>
              <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 health-related quality of life, NSCLC-SAQ, </a:t>
            </a:r>
            <a:r>
              <a:rPr lang="fr-FR" dirty="0">
                <a:solidFill>
                  <a:srgbClr val="3A3A3A"/>
                </a:solidFill>
              </a:rPr>
              <a:t>Non-Small </a:t>
            </a:r>
            <a:r>
              <a:rPr lang="fr-FR" dirty="0" err="1">
                <a:solidFill>
                  <a:srgbClr val="3A3A3A"/>
                </a:solidFill>
              </a:rPr>
              <a:t>Cell</a:t>
            </a:r>
            <a:r>
              <a:rPr lang="fr-FR" dirty="0">
                <a:solidFill>
                  <a:srgbClr val="3A3A3A"/>
                </a:solidFill>
              </a:rPr>
              <a:t> Lung Cancer </a:t>
            </a:r>
            <a:r>
              <a:rPr lang="fr-FR" dirty="0" err="1">
                <a:solidFill>
                  <a:srgbClr val="3A3A3A"/>
                </a:solidFill>
              </a:rPr>
              <a:t>Symptom</a:t>
            </a:r>
            <a:r>
              <a:rPr lang="fr-FR" dirty="0">
                <a:solidFill>
                  <a:srgbClr val="3A3A3A"/>
                </a:solidFill>
              </a:rPr>
              <a:t> </a:t>
            </a:r>
            <a:r>
              <a:rPr lang="fr-FR" dirty="0" err="1">
                <a:solidFill>
                  <a:srgbClr val="3A3A3A"/>
                </a:solidFill>
              </a:rPr>
              <a:t>Assessment</a:t>
            </a:r>
            <a:r>
              <a:rPr lang="fr-FR" dirty="0">
                <a:solidFill>
                  <a:srgbClr val="3A3A3A"/>
                </a:solidFill>
              </a:rPr>
              <a:t> Questionnaire; TTDD, time to </a:t>
            </a:r>
            <a:r>
              <a:rPr lang="fr-FR" dirty="0" err="1">
                <a:solidFill>
                  <a:srgbClr val="3A3A3A"/>
                </a:solidFill>
              </a:rPr>
              <a:t>definitive</a:t>
            </a:r>
            <a:r>
              <a:rPr lang="fr-FR" dirty="0">
                <a:solidFill>
                  <a:srgbClr val="3A3A3A"/>
                </a:solidFill>
              </a:rPr>
              <a:t> </a:t>
            </a:r>
            <a:r>
              <a:rPr lang="fr-FR" dirty="0" err="1">
                <a:solidFill>
                  <a:srgbClr val="3A3A3A"/>
                </a:solidFill>
              </a:rPr>
              <a:t>deterioration</a:t>
            </a:r>
            <a:r>
              <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a:t>
            </a:r>
            <a:br>
              <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Spicer JD, et al. IASLC WCLC 2025. Abstract MA04.05.</a:t>
            </a:r>
          </a:p>
        </p:txBody>
      </p:sp>
    </p:spTree>
    <p:extLst>
      <p:ext uri="{BB962C8B-B14F-4D97-AF65-F5344CB8AC3E}">
        <p14:creationId xmlns:p14="http://schemas.microsoft.com/office/powerpoint/2010/main" val="6333037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4C18E-1E3A-3029-9BB1-7B47692756AE}"/>
            </a:ext>
          </a:extLst>
        </p:cNvPr>
        <p:cNvGrpSpPr/>
        <p:nvPr/>
      </p:nvGrpSpPr>
      <p:grpSpPr>
        <a:xfrm>
          <a:off x="0" y="0"/>
          <a:ext cx="0" cy="0"/>
          <a:chOff x="0" y="0"/>
          <a:chExt cx="0" cy="0"/>
        </a:xfrm>
      </p:grpSpPr>
      <p:sp>
        <p:nvSpPr>
          <p:cNvPr id="20" name="Rounded Rectangle 19">
            <a:extLst>
              <a:ext uri="{FF2B5EF4-FFF2-40B4-BE49-F238E27FC236}">
                <a16:creationId xmlns:a16="http://schemas.microsoft.com/office/drawing/2014/main" id="{D4BD9F17-9DF1-5F2C-70BA-135E79E12215}"/>
              </a:ext>
            </a:extLst>
          </p:cNvPr>
          <p:cNvSpPr/>
          <p:nvPr/>
        </p:nvSpPr>
        <p:spPr>
          <a:xfrm>
            <a:off x="1055402" y="4077902"/>
            <a:ext cx="10009064" cy="839807"/>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1183769A-B95D-0D5A-23DC-EC115E45C2FE}"/>
              </a:ext>
            </a:extLst>
          </p:cNvPr>
          <p:cNvSpPr/>
          <p:nvPr/>
        </p:nvSpPr>
        <p:spPr>
          <a:xfrm>
            <a:off x="1055402" y="2275228"/>
            <a:ext cx="10009064" cy="839807"/>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0AB6353-09DE-2EAC-76C0-64EC3FF1D458}"/>
              </a:ext>
            </a:extLst>
          </p:cNvPr>
          <p:cNvSpPr>
            <a:spLocks noGrp="1"/>
          </p:cNvSpPr>
          <p:nvPr>
            <p:ph type="title"/>
          </p:nvPr>
        </p:nvSpPr>
        <p:spPr>
          <a:xfrm>
            <a:off x="838200" y="365125"/>
            <a:ext cx="10515600" cy="1325563"/>
          </a:xfrm>
        </p:spPr>
        <p:txBody>
          <a:bodyPr>
            <a:normAutofit/>
          </a:bodyPr>
          <a:lstStyle/>
          <a:p>
            <a:r>
              <a:rPr lang="en-US"/>
              <a:t>Adjuvant After Neoadjuvant Adds </a:t>
            </a:r>
            <a:r>
              <a:rPr lang="it-US"/>
              <a:t>Financial </a:t>
            </a:r>
            <a:r>
              <a:rPr lang="en-US"/>
              <a:t>T</a:t>
            </a:r>
            <a:r>
              <a:rPr lang="it-US"/>
              <a:t>oxicities</a:t>
            </a:r>
          </a:p>
        </p:txBody>
      </p:sp>
      <p:sp>
        <p:nvSpPr>
          <p:cNvPr id="9" name="CasellaDiTesto 8">
            <a:extLst>
              <a:ext uri="{FF2B5EF4-FFF2-40B4-BE49-F238E27FC236}">
                <a16:creationId xmlns:a16="http://schemas.microsoft.com/office/drawing/2014/main" id="{596010F0-236A-7791-78C1-C41967D524EE}"/>
              </a:ext>
            </a:extLst>
          </p:cNvPr>
          <p:cNvSpPr txBox="1"/>
          <p:nvPr/>
        </p:nvSpPr>
        <p:spPr>
          <a:xfrm>
            <a:off x="1407757" y="2395038"/>
            <a:ext cx="2343911" cy="523220"/>
          </a:xfrm>
          <a:prstGeom prst="rect">
            <a:avLst/>
          </a:prstGeom>
          <a:noFill/>
        </p:spPr>
        <p:txBody>
          <a:bodyPr wrap="none" rtlCol="0">
            <a:spAutoFit/>
          </a:bodyPr>
          <a:lstStyle/>
          <a:p>
            <a:r>
              <a:rPr lang="it-US" sz="2800" b="1">
                <a:solidFill>
                  <a:schemeClr val="accent4"/>
                </a:solidFill>
                <a:latin typeface="Arial" panose="020B0604020202020204" pitchFamily="34" charset="0"/>
              </a:rPr>
              <a:t>Neoadjuvant</a:t>
            </a:r>
          </a:p>
        </p:txBody>
      </p:sp>
      <p:sp>
        <p:nvSpPr>
          <p:cNvPr id="10" name="CasellaDiTesto 9">
            <a:extLst>
              <a:ext uri="{FF2B5EF4-FFF2-40B4-BE49-F238E27FC236}">
                <a16:creationId xmlns:a16="http://schemas.microsoft.com/office/drawing/2014/main" id="{01DAF6CA-591C-C7DC-6F42-8FDE23D8CC74}"/>
              </a:ext>
            </a:extLst>
          </p:cNvPr>
          <p:cNvSpPr txBox="1"/>
          <p:nvPr/>
        </p:nvSpPr>
        <p:spPr>
          <a:xfrm>
            <a:off x="1390172" y="4236665"/>
            <a:ext cx="2462534" cy="523220"/>
          </a:xfrm>
          <a:prstGeom prst="rect">
            <a:avLst/>
          </a:prstGeom>
          <a:noFill/>
        </p:spPr>
        <p:txBody>
          <a:bodyPr wrap="none" rtlCol="0">
            <a:spAutoFit/>
          </a:bodyPr>
          <a:lstStyle/>
          <a:p>
            <a:r>
              <a:rPr lang="it-US" sz="2800" b="1">
                <a:solidFill>
                  <a:schemeClr val="accent4"/>
                </a:solidFill>
                <a:latin typeface="Arial" panose="020B0604020202020204" pitchFamily="34" charset="0"/>
              </a:rPr>
              <a:t>Perioperative</a:t>
            </a:r>
          </a:p>
        </p:txBody>
      </p:sp>
      <p:sp>
        <p:nvSpPr>
          <p:cNvPr id="11" name="CasellaDiTesto 10">
            <a:extLst>
              <a:ext uri="{FF2B5EF4-FFF2-40B4-BE49-F238E27FC236}">
                <a16:creationId xmlns:a16="http://schemas.microsoft.com/office/drawing/2014/main" id="{727B9A48-76B2-F4BD-FE90-35896A5EE55A}"/>
              </a:ext>
            </a:extLst>
          </p:cNvPr>
          <p:cNvSpPr txBox="1"/>
          <p:nvPr/>
        </p:nvSpPr>
        <p:spPr>
          <a:xfrm>
            <a:off x="4907937" y="2395038"/>
            <a:ext cx="1803699" cy="523220"/>
          </a:xfrm>
          <a:prstGeom prst="rect">
            <a:avLst/>
          </a:prstGeom>
          <a:noFill/>
        </p:spPr>
        <p:txBody>
          <a:bodyPr wrap="none" rtlCol="0">
            <a:spAutoFit/>
          </a:bodyPr>
          <a:lstStyle/>
          <a:p>
            <a:r>
              <a:rPr lang="it-US" sz="2800">
                <a:latin typeface="Arial" panose="020B0604020202020204" pitchFamily="34" charset="0"/>
              </a:rPr>
              <a:t>3-4 cycles</a:t>
            </a:r>
          </a:p>
        </p:txBody>
      </p:sp>
      <p:sp>
        <p:nvSpPr>
          <p:cNvPr id="12" name="CasellaDiTesto 11">
            <a:extLst>
              <a:ext uri="{FF2B5EF4-FFF2-40B4-BE49-F238E27FC236}">
                <a16:creationId xmlns:a16="http://schemas.microsoft.com/office/drawing/2014/main" id="{40EAAD9D-2182-C240-7630-219090C1FAEC}"/>
              </a:ext>
            </a:extLst>
          </p:cNvPr>
          <p:cNvSpPr txBox="1"/>
          <p:nvPr/>
        </p:nvSpPr>
        <p:spPr>
          <a:xfrm>
            <a:off x="4936359" y="4237789"/>
            <a:ext cx="1803699" cy="523220"/>
          </a:xfrm>
          <a:prstGeom prst="rect">
            <a:avLst/>
          </a:prstGeom>
          <a:noFill/>
        </p:spPr>
        <p:txBody>
          <a:bodyPr wrap="none" rtlCol="0">
            <a:spAutoFit/>
          </a:bodyPr>
          <a:lstStyle/>
          <a:p>
            <a:r>
              <a:rPr lang="it-US" sz="2800">
                <a:latin typeface="Arial" panose="020B0604020202020204" pitchFamily="34" charset="0"/>
              </a:rPr>
              <a:t>3-4 cycles</a:t>
            </a:r>
          </a:p>
        </p:txBody>
      </p:sp>
      <p:sp>
        <p:nvSpPr>
          <p:cNvPr id="13" name="CasellaDiTesto 12">
            <a:extLst>
              <a:ext uri="{FF2B5EF4-FFF2-40B4-BE49-F238E27FC236}">
                <a16:creationId xmlns:a16="http://schemas.microsoft.com/office/drawing/2014/main" id="{B659C443-6992-6F99-A233-182010D553E0}"/>
              </a:ext>
            </a:extLst>
          </p:cNvPr>
          <p:cNvSpPr txBox="1"/>
          <p:nvPr/>
        </p:nvSpPr>
        <p:spPr>
          <a:xfrm>
            <a:off x="7275135" y="4236665"/>
            <a:ext cx="1683474" cy="523220"/>
          </a:xfrm>
          <a:prstGeom prst="rect">
            <a:avLst/>
          </a:prstGeom>
          <a:noFill/>
        </p:spPr>
        <p:txBody>
          <a:bodyPr wrap="none" rtlCol="0">
            <a:spAutoFit/>
          </a:bodyPr>
          <a:lstStyle/>
          <a:p>
            <a:r>
              <a:rPr lang="it-US" sz="2800">
                <a:latin typeface="Arial" panose="020B0604020202020204" pitchFamily="34" charset="0"/>
              </a:rPr>
              <a:t>13 cycles</a:t>
            </a:r>
          </a:p>
        </p:txBody>
      </p:sp>
      <p:sp>
        <p:nvSpPr>
          <p:cNvPr id="15" name="CasellaDiTesto 14">
            <a:extLst>
              <a:ext uri="{FF2B5EF4-FFF2-40B4-BE49-F238E27FC236}">
                <a16:creationId xmlns:a16="http://schemas.microsoft.com/office/drawing/2014/main" id="{331920E0-9735-D2E2-316A-3784E050BA0E}"/>
              </a:ext>
            </a:extLst>
          </p:cNvPr>
          <p:cNvSpPr txBox="1"/>
          <p:nvPr/>
        </p:nvSpPr>
        <p:spPr>
          <a:xfrm>
            <a:off x="9788036" y="2395038"/>
            <a:ext cx="385042" cy="523220"/>
          </a:xfrm>
          <a:prstGeom prst="rect">
            <a:avLst/>
          </a:prstGeom>
          <a:noFill/>
        </p:spPr>
        <p:txBody>
          <a:bodyPr wrap="none" rtlCol="0">
            <a:spAutoFit/>
          </a:bodyPr>
          <a:lstStyle/>
          <a:p>
            <a:r>
              <a:rPr lang="it-US" sz="2800">
                <a:solidFill>
                  <a:schemeClr val="accent4"/>
                </a:solidFill>
                <a:latin typeface="Arial" panose="020B0604020202020204" pitchFamily="34" charset="0"/>
              </a:rPr>
              <a:t>$</a:t>
            </a:r>
          </a:p>
        </p:txBody>
      </p:sp>
      <p:sp>
        <p:nvSpPr>
          <p:cNvPr id="16" name="CasellaDiTesto 15">
            <a:extLst>
              <a:ext uri="{FF2B5EF4-FFF2-40B4-BE49-F238E27FC236}">
                <a16:creationId xmlns:a16="http://schemas.microsoft.com/office/drawing/2014/main" id="{B8611265-EFA2-75F0-0953-5C79F5F28652}"/>
              </a:ext>
            </a:extLst>
          </p:cNvPr>
          <p:cNvSpPr txBox="1"/>
          <p:nvPr/>
        </p:nvSpPr>
        <p:spPr>
          <a:xfrm>
            <a:off x="9587661" y="4236665"/>
            <a:ext cx="785793" cy="523220"/>
          </a:xfrm>
          <a:prstGeom prst="rect">
            <a:avLst/>
          </a:prstGeom>
          <a:noFill/>
        </p:spPr>
        <p:txBody>
          <a:bodyPr wrap="none" rtlCol="0">
            <a:spAutoFit/>
          </a:bodyPr>
          <a:lstStyle/>
          <a:p>
            <a:r>
              <a:rPr lang="it-US" sz="2800">
                <a:solidFill>
                  <a:schemeClr val="accent4"/>
                </a:solidFill>
                <a:latin typeface="Arial" panose="020B0604020202020204" pitchFamily="34" charset="0"/>
              </a:rPr>
              <a:t>$</a:t>
            </a:r>
            <a:r>
              <a:rPr lang="en-US" sz="2800">
                <a:solidFill>
                  <a:schemeClr val="accent4"/>
                </a:solidFill>
                <a:latin typeface="Arial" panose="020B0604020202020204" pitchFamily="34" charset="0"/>
              </a:rPr>
              <a:t>$$</a:t>
            </a:r>
            <a:endParaRPr lang="it-US" sz="2800">
              <a:solidFill>
                <a:schemeClr val="accent4"/>
              </a:solidFill>
              <a:latin typeface="Arial" panose="020B0604020202020204" pitchFamily="34" charset="0"/>
            </a:endParaRPr>
          </a:p>
        </p:txBody>
      </p:sp>
      <p:sp>
        <p:nvSpPr>
          <p:cNvPr id="17" name="CasellaDiTesto 16">
            <a:extLst>
              <a:ext uri="{FF2B5EF4-FFF2-40B4-BE49-F238E27FC236}">
                <a16:creationId xmlns:a16="http://schemas.microsoft.com/office/drawing/2014/main" id="{B431C735-875B-B2A7-47A4-009903AC682C}"/>
              </a:ext>
            </a:extLst>
          </p:cNvPr>
          <p:cNvSpPr txBox="1"/>
          <p:nvPr/>
        </p:nvSpPr>
        <p:spPr>
          <a:xfrm>
            <a:off x="7028044" y="5076472"/>
            <a:ext cx="3521044" cy="646331"/>
          </a:xfrm>
          <a:prstGeom prst="rect">
            <a:avLst/>
          </a:prstGeom>
          <a:noFill/>
        </p:spPr>
        <p:txBody>
          <a:bodyPr wrap="square" rtlCol="0">
            <a:spAutoFit/>
          </a:bodyPr>
          <a:lstStyle/>
          <a:p>
            <a:pPr algn="r"/>
            <a:r>
              <a:rPr lang="it-US">
                <a:latin typeface="Arial" panose="020B0604020202020204" pitchFamily="34" charset="0"/>
              </a:rPr>
              <a:t>Excluding blood work, admissions for toxicity,</a:t>
            </a:r>
            <a:r>
              <a:rPr lang="en-US">
                <a:latin typeface="Arial" panose="020B0604020202020204" pitchFamily="34" charset="0"/>
              </a:rPr>
              <a:t> visits</a:t>
            </a:r>
            <a:r>
              <a:rPr lang="it-US">
                <a:latin typeface="Arial" panose="020B0604020202020204" pitchFamily="34" charset="0"/>
              </a:rPr>
              <a:t> etc</a:t>
            </a:r>
          </a:p>
        </p:txBody>
      </p:sp>
      <p:sp>
        <p:nvSpPr>
          <p:cNvPr id="28" name="Footer Placeholder 5">
            <a:extLst>
              <a:ext uri="{FF2B5EF4-FFF2-40B4-BE49-F238E27FC236}">
                <a16:creationId xmlns:a16="http://schemas.microsoft.com/office/drawing/2014/main" id="{0CC90775-81A8-126A-2D0B-0557F24118C3}"/>
              </a:ext>
            </a:extLst>
          </p:cNvPr>
          <p:cNvSpPr txBox="1">
            <a:spLocks/>
          </p:cNvSpPr>
          <p:nvPr/>
        </p:nvSpPr>
        <p:spPr>
          <a:xfrm>
            <a:off x="1821236" y="6307344"/>
            <a:ext cx="6967330" cy="20156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00" b="0" i="0" u="none" strike="noStrike" cap="none">
                <a:solidFill>
                  <a:schemeClr val="accent1"/>
                </a:solidFill>
                <a:latin typeface="Helvetica" pitchFamily="2"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1"/>
                </a:solidFill>
                <a:latin typeface="Arial" panose="020B0604020202020204" pitchFamily="34" charset="0"/>
              </a:rPr>
              <a:t>Slide courtesy of Marina Chiara </a:t>
            </a:r>
            <a:r>
              <a:rPr lang="en-US" sz="1200" dirty="0" err="1">
                <a:solidFill>
                  <a:schemeClr val="tx1"/>
                </a:solidFill>
                <a:latin typeface="Arial" panose="020B0604020202020204" pitchFamily="34" charset="0"/>
              </a:rPr>
              <a:t>Garassino</a:t>
            </a:r>
            <a:r>
              <a:rPr lang="en-US" sz="1200" dirty="0">
                <a:solidFill>
                  <a:schemeClr val="tx1"/>
                </a:solidFill>
                <a:latin typeface="Arial" panose="020B0604020202020204" pitchFamily="34" charset="0"/>
              </a:rPr>
              <a:t>, MD.</a:t>
            </a:r>
          </a:p>
        </p:txBody>
      </p:sp>
      <p:pic>
        <p:nvPicPr>
          <p:cNvPr id="3" name="Picture 2" descr="A close up of a bracelet&#10;&#10;Description automatically generated">
            <a:extLst>
              <a:ext uri="{FF2B5EF4-FFF2-40B4-BE49-F238E27FC236}">
                <a16:creationId xmlns:a16="http://schemas.microsoft.com/office/drawing/2014/main" id="{CC465976-D5C7-2E5F-BF15-CFDF57885F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724154" y="4580889"/>
            <a:ext cx="889096" cy="889096"/>
          </a:xfrm>
          <a:prstGeom prst="rect">
            <a:avLst/>
          </a:prstGeom>
        </p:spPr>
      </p:pic>
      <p:pic>
        <p:nvPicPr>
          <p:cNvPr id="4" name="Picture 3" descr="A pair of earrings with pearls&#10;&#10;Description automatically generated">
            <a:extLst>
              <a:ext uri="{FF2B5EF4-FFF2-40B4-BE49-F238E27FC236}">
                <a16:creationId xmlns:a16="http://schemas.microsoft.com/office/drawing/2014/main" id="{DD198521-FCA5-3E8F-B348-EFDF01FBBAE1}"/>
              </a:ext>
            </a:extLst>
          </p:cNvPr>
          <p:cNvPicPr>
            <a:picLocks noChangeAspect="1"/>
          </p:cNvPicPr>
          <p:nvPr/>
        </p:nvPicPr>
        <p:blipFill>
          <a:blip r:embed="rId5"/>
          <a:stretch>
            <a:fillRect/>
          </a:stretch>
        </p:blipFill>
        <p:spPr>
          <a:xfrm>
            <a:off x="2956111" y="2841330"/>
            <a:ext cx="787030" cy="787030"/>
          </a:xfrm>
          <a:prstGeom prst="rect">
            <a:avLst/>
          </a:prstGeom>
        </p:spPr>
      </p:pic>
      <p:pic>
        <p:nvPicPr>
          <p:cNvPr id="6" name="Picture 5" descr="A pair of earrings with pearls&#10;&#10;Description automatically generated">
            <a:extLst>
              <a:ext uri="{FF2B5EF4-FFF2-40B4-BE49-F238E27FC236}">
                <a16:creationId xmlns:a16="http://schemas.microsoft.com/office/drawing/2014/main" id="{07123F27-7BFB-97E7-73F6-DD9F0005A661}"/>
              </a:ext>
            </a:extLst>
          </p:cNvPr>
          <p:cNvPicPr>
            <a:picLocks noChangeAspect="1"/>
          </p:cNvPicPr>
          <p:nvPr/>
        </p:nvPicPr>
        <p:blipFill>
          <a:blip r:embed="rId5"/>
          <a:stretch>
            <a:fillRect/>
          </a:stretch>
        </p:blipFill>
        <p:spPr>
          <a:xfrm>
            <a:off x="2956110" y="4580889"/>
            <a:ext cx="787302" cy="787302"/>
          </a:xfrm>
          <a:prstGeom prst="rect">
            <a:avLst/>
          </a:prstGeom>
        </p:spPr>
      </p:pic>
    </p:spTree>
    <p:extLst>
      <p:ext uri="{BB962C8B-B14F-4D97-AF65-F5344CB8AC3E}">
        <p14:creationId xmlns:p14="http://schemas.microsoft.com/office/powerpoint/2010/main" val="1835264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B30E9-E2B5-F58D-252C-07CB921422C4}"/>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7AEC963C-2645-B1C9-BC33-9BD13004D9F2}"/>
              </a:ext>
            </a:extLst>
          </p:cNvPr>
          <p:cNvSpPr>
            <a:spLocks noGrp="1"/>
          </p:cNvSpPr>
          <p:nvPr>
            <p:ph type="title"/>
          </p:nvPr>
        </p:nvSpPr>
        <p:spPr>
          <a:xfrm>
            <a:off x="838200" y="365125"/>
            <a:ext cx="10515600" cy="1325563"/>
          </a:xfrm>
        </p:spPr>
        <p:txBody>
          <a:bodyPr/>
          <a:lstStyle/>
          <a:p>
            <a:r>
              <a:rPr lang="en-US">
                <a:sym typeface="Arial" panose="020B0604020202020204" pitchFamily="34" charset="0"/>
              </a:rPr>
              <a:t>More Treatment = More Toxicity</a:t>
            </a:r>
            <a:br>
              <a:rPr lang="en-US">
                <a:sym typeface="Arial" panose="020B0604020202020204" pitchFamily="34" charset="0"/>
              </a:rPr>
            </a:br>
            <a:endParaRPr lang="en-US"/>
          </a:p>
        </p:txBody>
      </p:sp>
      <p:sp>
        <p:nvSpPr>
          <p:cNvPr id="3" name="Rectangle 1">
            <a:extLst>
              <a:ext uri="{FF2B5EF4-FFF2-40B4-BE49-F238E27FC236}">
                <a16:creationId xmlns:a16="http://schemas.microsoft.com/office/drawing/2014/main" id="{4844A05B-6F12-2914-BAF2-F5FDD4B920C8}"/>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6" name="Footer Placeholder 4">
            <a:extLst>
              <a:ext uri="{FF2B5EF4-FFF2-40B4-BE49-F238E27FC236}">
                <a16:creationId xmlns:a16="http://schemas.microsoft.com/office/drawing/2014/main" id="{6ABBE356-8D8C-9C03-CFE6-0357BBE1E062}"/>
              </a:ext>
            </a:extLst>
          </p:cNvPr>
          <p:cNvSpPr txBox="1">
            <a:spLocks/>
          </p:cNvSpPr>
          <p:nvPr/>
        </p:nvSpPr>
        <p:spPr>
          <a:xfrm>
            <a:off x="1416735" y="6054437"/>
            <a:ext cx="10651322" cy="803563"/>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Arial" panose="020B0604020202020204" pitchFamily="34" charset="0"/>
              </a:rPr>
              <a:t>Martin F, et al. </a:t>
            </a:r>
            <a:r>
              <a:rPr lang="en-US" sz="1200" i="1">
                <a:latin typeface="Arial" panose="020B0604020202020204" pitchFamily="34" charset="0"/>
              </a:rPr>
              <a:t>Nat Rev Clin Oncol</a:t>
            </a:r>
            <a:r>
              <a:rPr lang="en-US" sz="1200">
                <a:latin typeface="Arial" panose="020B0604020202020204" pitchFamily="34" charset="0"/>
              </a:rPr>
              <a:t>. 2019;16(9):563-580.</a:t>
            </a:r>
          </a:p>
        </p:txBody>
      </p:sp>
      <p:pic>
        <p:nvPicPr>
          <p:cNvPr id="8" name="Picture 7" descr="Diagram&#10;&#10;Description automatically generated">
            <a:extLst>
              <a:ext uri="{FF2B5EF4-FFF2-40B4-BE49-F238E27FC236}">
                <a16:creationId xmlns:a16="http://schemas.microsoft.com/office/drawing/2014/main" id="{6AB496D1-4406-E4CE-89F5-06845E6AF69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81400" y="865679"/>
            <a:ext cx="5029200" cy="5839708"/>
          </a:xfrm>
          <a:prstGeom prst="rect">
            <a:avLst/>
          </a:prstGeom>
        </p:spPr>
      </p:pic>
    </p:spTree>
    <p:extLst>
      <p:ext uri="{BB962C8B-B14F-4D97-AF65-F5344CB8AC3E}">
        <p14:creationId xmlns:p14="http://schemas.microsoft.com/office/powerpoint/2010/main" val="26602160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EC943-2DE1-0CA5-492D-7A3A233328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B52C2D-42EC-E999-E7E3-5805CFEB3083}"/>
              </a:ext>
            </a:extLst>
          </p:cNvPr>
          <p:cNvSpPr>
            <a:spLocks noGrp="1"/>
          </p:cNvSpPr>
          <p:nvPr>
            <p:ph type="title"/>
          </p:nvPr>
        </p:nvSpPr>
        <p:spPr>
          <a:xfrm>
            <a:off x="838200" y="365125"/>
            <a:ext cx="10515600" cy="1325563"/>
          </a:xfrm>
        </p:spPr>
        <p:txBody>
          <a:bodyPr/>
          <a:lstStyle/>
          <a:p>
            <a:r>
              <a:rPr lang="en-US"/>
              <a:t>Key Questions</a:t>
            </a:r>
          </a:p>
        </p:txBody>
      </p:sp>
      <p:sp>
        <p:nvSpPr>
          <p:cNvPr id="3" name="Content Placeholder 2">
            <a:extLst>
              <a:ext uri="{FF2B5EF4-FFF2-40B4-BE49-F238E27FC236}">
                <a16:creationId xmlns:a16="http://schemas.microsoft.com/office/drawing/2014/main" id="{0922C328-7CCB-958A-B158-04F7EC0FD871}"/>
              </a:ext>
            </a:extLst>
          </p:cNvPr>
          <p:cNvSpPr>
            <a:spLocks noGrp="1"/>
          </p:cNvSpPr>
          <p:nvPr>
            <p:ph idx="1"/>
          </p:nvPr>
        </p:nvSpPr>
        <p:spPr>
          <a:xfrm>
            <a:off x="838200" y="1825625"/>
            <a:ext cx="10657114" cy="2735742"/>
          </a:xfrm>
        </p:spPr>
        <p:txBody>
          <a:bodyPr numCol="2" spcCol="548640">
            <a:normAutofit/>
          </a:bodyPr>
          <a:lstStyle/>
          <a:p>
            <a:pPr>
              <a:spcAft>
                <a:spcPts val="600"/>
              </a:spcAft>
            </a:pPr>
            <a:r>
              <a:rPr lang="en-US" sz="3200" dirty="0">
                <a:solidFill>
                  <a:srgbClr val="000000"/>
                </a:solidFill>
              </a:rPr>
              <a:t>What does the adjuvant </a:t>
            </a:r>
            <a:r>
              <a:rPr lang="en-US" sz="3200" dirty="0" err="1">
                <a:solidFill>
                  <a:srgbClr val="000000"/>
                </a:solidFill>
              </a:rPr>
              <a:t>ici</a:t>
            </a:r>
            <a:r>
              <a:rPr lang="en-US" sz="3200" dirty="0">
                <a:solidFill>
                  <a:srgbClr val="000000"/>
                </a:solidFill>
              </a:rPr>
              <a:t> component add to neoadjuvant?</a:t>
            </a:r>
          </a:p>
          <a:p>
            <a:pPr>
              <a:spcAft>
                <a:spcPts val="600"/>
              </a:spcAft>
            </a:pPr>
            <a:r>
              <a:rPr lang="en-US" sz="3200" b="1" dirty="0">
                <a:solidFill>
                  <a:srgbClr val="000000"/>
                </a:solidFill>
              </a:rPr>
              <a:t>What is the optimal duration of ICI therapy?</a:t>
            </a:r>
          </a:p>
          <a:p>
            <a:r>
              <a:rPr lang="en-US" sz="3200" dirty="0">
                <a:solidFill>
                  <a:srgbClr val="000000"/>
                </a:solidFill>
              </a:rPr>
              <a:t>How does ctDNA analysis help?</a:t>
            </a:r>
          </a:p>
          <a:p>
            <a:r>
              <a:rPr lang="en-US" sz="3200" dirty="0"/>
              <a:t>What are future steps?</a:t>
            </a:r>
          </a:p>
          <a:p>
            <a:pPr>
              <a:spcAft>
                <a:spcPts val="600"/>
              </a:spcAft>
            </a:pPr>
            <a:endParaRPr lang="en-US" sz="3200" dirty="0"/>
          </a:p>
        </p:txBody>
      </p:sp>
    </p:spTree>
    <p:extLst>
      <p:ext uri="{BB962C8B-B14F-4D97-AF65-F5344CB8AC3E}">
        <p14:creationId xmlns:p14="http://schemas.microsoft.com/office/powerpoint/2010/main" val="23100802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F49E45-7A86-7E85-AAB6-5F85C32CB38E}"/>
              </a:ext>
            </a:extLst>
          </p:cNvPr>
          <p:cNvSpPr>
            <a:spLocks noGrp="1"/>
          </p:cNvSpPr>
          <p:nvPr>
            <p:ph type="ctrTitle"/>
          </p:nvPr>
        </p:nvSpPr>
        <p:spPr>
          <a:xfrm>
            <a:off x="618162" y="1336307"/>
            <a:ext cx="10955676" cy="2387600"/>
          </a:xfrm>
        </p:spPr>
        <p:txBody>
          <a:bodyPr anchor="t">
            <a:noAutofit/>
          </a:bodyPr>
          <a:lstStyle/>
          <a:p>
            <a:pPr marL="0" indent="0">
              <a:spcBef>
                <a:spcPts val="0"/>
              </a:spcBef>
            </a:pPr>
            <a:r>
              <a:rPr lang="en-US" sz="3600" b="1"/>
              <a:t>Adjuvant ICI—Driver Mutation Negative </a:t>
            </a:r>
            <a:br>
              <a:rPr lang="en-US" sz="4400" b="1"/>
            </a:br>
            <a:r>
              <a:rPr lang="en-US" sz="2400"/>
              <a:t>Impower010, KN091, BR.31</a:t>
            </a:r>
            <a:br>
              <a:rPr lang="en-US" sz="2400"/>
            </a:br>
            <a:br>
              <a:rPr lang="en-US" sz="2400"/>
            </a:br>
            <a:r>
              <a:rPr lang="en-US" sz="3600" b="1"/>
              <a:t>Perioperative ICI—Neoadjuvant + Adjuvant</a:t>
            </a:r>
            <a:br>
              <a:rPr lang="en-US" sz="3600" b="1"/>
            </a:br>
            <a:r>
              <a:rPr lang="en-US" sz="3600" b="1"/>
              <a:t>Driver Mutation Negative </a:t>
            </a:r>
            <a:br>
              <a:rPr lang="en-US" sz="3200" b="1"/>
            </a:br>
            <a:r>
              <a:rPr lang="en-US" sz="2400"/>
              <a:t>AEGEAN; NEOTORCH; KN671; CM77T; RATIONALE-315</a:t>
            </a:r>
            <a:br>
              <a:rPr lang="en-US" sz="2400"/>
            </a:br>
            <a:br>
              <a:rPr lang="en-US" sz="2400"/>
            </a:br>
            <a:r>
              <a:rPr lang="en-US" sz="3600" b="1"/>
              <a:t>Every Trial Arbitrarily Used 1 </a:t>
            </a:r>
            <a:br>
              <a:rPr lang="en-US" sz="3600" b="1"/>
            </a:br>
            <a:r>
              <a:rPr lang="en-US" sz="3600" b="1"/>
              <a:t>Year of Adjuvant Therapy</a:t>
            </a:r>
          </a:p>
        </p:txBody>
      </p:sp>
      <p:sp>
        <p:nvSpPr>
          <p:cNvPr id="3" name="Rectangle 1">
            <a:extLst>
              <a:ext uri="{FF2B5EF4-FFF2-40B4-BE49-F238E27FC236}">
                <a16:creationId xmlns:a16="http://schemas.microsoft.com/office/drawing/2014/main" id="{08F590B4-417D-9DDD-E3AC-B839CB041C84}"/>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Tree>
    <p:extLst>
      <p:ext uri="{BB962C8B-B14F-4D97-AF65-F5344CB8AC3E}">
        <p14:creationId xmlns:p14="http://schemas.microsoft.com/office/powerpoint/2010/main" val="1966188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12672C5-58A9-B16F-CBE1-F71773240C37}"/>
              </a:ext>
            </a:extLst>
          </p:cNvPr>
          <p:cNvSpPr>
            <a:spLocks noGrp="1"/>
          </p:cNvSpPr>
          <p:nvPr>
            <p:ph type="title"/>
          </p:nvPr>
        </p:nvSpPr>
        <p:spPr>
          <a:xfrm>
            <a:off x="838200" y="365125"/>
            <a:ext cx="10515600" cy="1325563"/>
          </a:xfrm>
        </p:spPr>
        <p:txBody>
          <a:bodyPr>
            <a:normAutofit/>
          </a:bodyPr>
          <a:lstStyle/>
          <a:p>
            <a:r>
              <a:rPr lang="en-US" dirty="0"/>
              <a:t>IO Course Lengths in NSCLC Regimens </a:t>
            </a:r>
            <a:br>
              <a:rPr lang="en-US" dirty="0"/>
            </a:br>
            <a:r>
              <a:rPr lang="en-US" dirty="0"/>
              <a:t>(Per Design of Major Phase 3 RCTs)</a:t>
            </a:r>
          </a:p>
        </p:txBody>
      </p:sp>
      <p:graphicFrame>
        <p:nvGraphicFramePr>
          <p:cNvPr id="9" name="Content Placeholder 8">
            <a:extLst>
              <a:ext uri="{FF2B5EF4-FFF2-40B4-BE49-F238E27FC236}">
                <a16:creationId xmlns:a16="http://schemas.microsoft.com/office/drawing/2014/main" id="{A31DB903-A939-7397-ED2F-77560A54D731}"/>
              </a:ext>
            </a:extLst>
          </p:cNvPr>
          <p:cNvGraphicFramePr>
            <a:graphicFrameLocks noGrp="1"/>
          </p:cNvGraphicFramePr>
          <p:nvPr>
            <p:ph idx="1"/>
            <p:extLst>
              <p:ext uri="{D42A27DB-BD31-4B8C-83A1-F6EECF244321}">
                <p14:modId xmlns:p14="http://schemas.microsoft.com/office/powerpoint/2010/main" val="4053261789"/>
              </p:ext>
            </p:extLst>
          </p:nvPr>
        </p:nvGraphicFramePr>
        <p:xfrm>
          <a:off x="827314" y="1841500"/>
          <a:ext cx="10515600" cy="4062413"/>
        </p:xfrm>
        <a:graphic>
          <a:graphicData uri="http://schemas.openxmlformats.org/drawingml/2006/chart">
            <c:chart xmlns:c="http://schemas.openxmlformats.org/drawingml/2006/chart" xmlns:r="http://schemas.openxmlformats.org/officeDocument/2006/relationships" r:id="rId3"/>
          </a:graphicData>
        </a:graphic>
      </p:graphicFrame>
      <p:sp>
        <p:nvSpPr>
          <p:cNvPr id="2" name="Footer Placeholder 3">
            <a:extLst>
              <a:ext uri="{FF2B5EF4-FFF2-40B4-BE49-F238E27FC236}">
                <a16:creationId xmlns:a16="http://schemas.microsoft.com/office/drawing/2014/main" id="{8E091E7D-BA79-72EB-539E-53FCBE666BBD}"/>
              </a:ext>
            </a:extLst>
          </p:cNvPr>
          <p:cNvSpPr>
            <a:spLocks noGrp="1"/>
          </p:cNvSpPr>
          <p:nvPr>
            <p:ph type="ftr" sz="quarter" idx="10"/>
          </p:nvPr>
        </p:nvSpPr>
        <p:spPr>
          <a:xfrm>
            <a:off x="1416735" y="6054437"/>
            <a:ext cx="10651322" cy="803564"/>
          </a:xfrm>
        </p:spPr>
        <p:txBody>
          <a:bodyPr/>
          <a:lstStyle/>
          <a:p>
            <a:pPr fontAlgn="base"/>
            <a:r>
              <a:rPr lang="en-US" dirty="0"/>
              <a:t>IO, immuno-oncology; NSCLC, non–small cell lung cancer; RCT, randomized controlled trial; SCLC, small cell lung cancer.​</a:t>
            </a:r>
          </a:p>
          <a:p>
            <a:pPr fontAlgn="base"/>
            <a:r>
              <a:rPr lang="en-US" dirty="0" err="1"/>
              <a:t>Sequist</a:t>
            </a:r>
            <a:r>
              <a:rPr lang="en-US" dirty="0"/>
              <a:t> LS, et al. ASCO 2024. Abstract LB4500.​</a:t>
            </a:r>
          </a:p>
        </p:txBody>
      </p:sp>
      <p:sp>
        <p:nvSpPr>
          <p:cNvPr id="10" name="TextBox 9">
            <a:extLst>
              <a:ext uri="{FF2B5EF4-FFF2-40B4-BE49-F238E27FC236}">
                <a16:creationId xmlns:a16="http://schemas.microsoft.com/office/drawing/2014/main" id="{46A5ED6C-207D-0000-A6F9-E0760768ECB5}"/>
              </a:ext>
            </a:extLst>
          </p:cNvPr>
          <p:cNvSpPr txBox="1"/>
          <p:nvPr/>
        </p:nvSpPr>
        <p:spPr>
          <a:xfrm>
            <a:off x="10553155" y="4576679"/>
            <a:ext cx="1009651" cy="307777"/>
          </a:xfrm>
          <a:prstGeom prst="rect">
            <a:avLst/>
          </a:prstGeom>
          <a:solidFill>
            <a:schemeClr val="bg1"/>
          </a:solidFill>
        </p:spPr>
        <p:txBody>
          <a:bodyPr wrap="square" rtlCol="0">
            <a:spAutoFit/>
          </a:bodyPr>
          <a:lstStyle/>
          <a:p>
            <a:r>
              <a:rPr lang="en-US" sz="1400">
                <a:latin typeface="Arial" panose="020B0604020202020204" pitchFamily="34" charset="0"/>
              </a:rPr>
              <a:t>Indefinite</a:t>
            </a:r>
            <a:endParaRPr lang="en-US">
              <a:latin typeface="Arial" panose="020B0604020202020204" pitchFamily="34" charset="0"/>
            </a:endParaRPr>
          </a:p>
        </p:txBody>
      </p:sp>
    </p:spTree>
    <p:extLst>
      <p:ext uri="{BB962C8B-B14F-4D97-AF65-F5344CB8AC3E}">
        <p14:creationId xmlns:p14="http://schemas.microsoft.com/office/powerpoint/2010/main" val="9346971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05ACD-7763-FB1E-7392-091F003FB49D}"/>
              </a:ext>
            </a:extLst>
          </p:cNvPr>
          <p:cNvSpPr>
            <a:spLocks noGrp="1"/>
          </p:cNvSpPr>
          <p:nvPr>
            <p:ph type="title"/>
          </p:nvPr>
        </p:nvSpPr>
        <p:spPr>
          <a:xfrm>
            <a:off x="838200" y="365125"/>
            <a:ext cx="10515600" cy="1325563"/>
          </a:xfrm>
        </p:spPr>
        <p:txBody>
          <a:bodyPr>
            <a:normAutofit/>
          </a:bodyPr>
          <a:lstStyle/>
          <a:p>
            <a:r>
              <a:rPr lang="en-US"/>
              <a:t>How Long of a Course for Stage IV NSCLC?</a:t>
            </a:r>
          </a:p>
        </p:txBody>
      </p:sp>
      <p:sp>
        <p:nvSpPr>
          <p:cNvPr id="3" name="Footer Placeholder 3">
            <a:extLst>
              <a:ext uri="{FF2B5EF4-FFF2-40B4-BE49-F238E27FC236}">
                <a16:creationId xmlns:a16="http://schemas.microsoft.com/office/drawing/2014/main" id="{D654E697-5A19-BB75-34E4-DE9DB1C9470A}"/>
              </a:ext>
            </a:extLst>
          </p:cNvPr>
          <p:cNvSpPr>
            <a:spLocks noGrp="1"/>
          </p:cNvSpPr>
          <p:nvPr>
            <p:ph type="ftr" sz="quarter" idx="11"/>
          </p:nvPr>
        </p:nvSpPr>
        <p:spPr>
          <a:xfrm>
            <a:off x="1416735" y="6054437"/>
            <a:ext cx="10651322" cy="803563"/>
          </a:xfrm>
        </p:spPr>
        <p:txBody>
          <a:bodyPr/>
          <a:lstStyle/>
          <a:p>
            <a:pPr fontAlgn="base"/>
            <a:r>
              <a:rPr lang="en-US" dirty="0"/>
              <a:t>CM153, </a:t>
            </a:r>
            <a:r>
              <a:rPr lang="en-US" dirty="0" err="1"/>
              <a:t>CheckMate</a:t>
            </a:r>
            <a:r>
              <a:rPr lang="en-US" dirty="0"/>
              <a:t> 153; ICI, immune checkpoint inhibitor; NSCLC, non–small cell lung cancer; OS, overall survival; RCT, randomized controlled trial.​</a:t>
            </a:r>
          </a:p>
          <a:p>
            <a:pPr fontAlgn="base"/>
            <a:r>
              <a:rPr lang="en-US" dirty="0" err="1"/>
              <a:t>Sequist</a:t>
            </a:r>
            <a:r>
              <a:rPr lang="en-US" dirty="0"/>
              <a:t> LS, et al. ASCO 2024. Abstract LB4500.​</a:t>
            </a:r>
          </a:p>
        </p:txBody>
      </p:sp>
      <p:pic>
        <p:nvPicPr>
          <p:cNvPr id="1026" name="Picture 2" descr="Reflections | Tipping the Scales">
            <a:extLst>
              <a:ext uri="{FF2B5EF4-FFF2-40B4-BE49-F238E27FC236}">
                <a16:creationId xmlns:a16="http://schemas.microsoft.com/office/drawing/2014/main" id="{A647C5DF-1E0E-2DB5-9D6B-A07757BD8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7154" y="2411414"/>
            <a:ext cx="4051300" cy="26171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EACB28D-9801-6559-3319-18A518C6F883}"/>
              </a:ext>
            </a:extLst>
          </p:cNvPr>
          <p:cNvSpPr txBox="1"/>
          <p:nvPr/>
        </p:nvSpPr>
        <p:spPr>
          <a:xfrm>
            <a:off x="883350" y="1673777"/>
            <a:ext cx="4564950" cy="2154436"/>
          </a:xfrm>
          <a:prstGeom prst="rect">
            <a:avLst/>
          </a:prstGeom>
          <a:noFill/>
        </p:spPr>
        <p:txBody>
          <a:bodyPr wrap="square" rtlCol="0">
            <a:spAutoFit/>
          </a:bodyPr>
          <a:lstStyle/>
          <a:p>
            <a:r>
              <a:rPr lang="en-US" sz="2000" b="1" u="sng">
                <a:solidFill>
                  <a:schemeClr val="accent2"/>
                </a:solidFill>
                <a:latin typeface="Arial" panose="020B0604020202020204" pitchFamily="34" charset="0"/>
              </a:rPr>
              <a:t>In Support of a Shorter Course (2y)</a:t>
            </a:r>
          </a:p>
          <a:p>
            <a:endParaRPr lang="en-US" sz="1050" u="sng">
              <a:latin typeface="Arial" panose="020B0604020202020204" pitchFamily="34" charset="0"/>
            </a:endParaRPr>
          </a:p>
          <a:p>
            <a:r>
              <a:rPr lang="en-US" sz="2000">
                <a:latin typeface="Arial" panose="020B0604020202020204" pitchFamily="34" charset="0"/>
              </a:rPr>
              <a:t>Good 5y OS w/ 2y course across RCTs</a:t>
            </a:r>
          </a:p>
          <a:p>
            <a:r>
              <a:rPr lang="en-US" sz="2000">
                <a:latin typeface="Arial" panose="020B0604020202020204" pitchFamily="34" charset="0"/>
              </a:rPr>
              <a:t>Logical to stop if immune primed</a:t>
            </a:r>
            <a:br>
              <a:rPr lang="en-US" sz="2000">
                <a:latin typeface="Arial" panose="020B0604020202020204" pitchFamily="34" charset="0"/>
              </a:rPr>
            </a:br>
            <a:r>
              <a:rPr lang="en-US" sz="2000">
                <a:latin typeface="Arial" panose="020B0604020202020204" pitchFamily="34" charset="0"/>
              </a:rPr>
              <a:t>Limit financial toxicity</a:t>
            </a:r>
          </a:p>
          <a:p>
            <a:r>
              <a:rPr lang="en-US" sz="2000">
                <a:latin typeface="Arial" panose="020B0604020202020204" pitchFamily="34" charset="0"/>
              </a:rPr>
              <a:t>Limit biologic toxicity</a:t>
            </a:r>
          </a:p>
        </p:txBody>
      </p:sp>
      <p:sp>
        <p:nvSpPr>
          <p:cNvPr id="5" name="TextBox 4">
            <a:extLst>
              <a:ext uri="{FF2B5EF4-FFF2-40B4-BE49-F238E27FC236}">
                <a16:creationId xmlns:a16="http://schemas.microsoft.com/office/drawing/2014/main" id="{AAE40FE6-F75C-0DC6-98B1-97A7C6290489}"/>
              </a:ext>
            </a:extLst>
          </p:cNvPr>
          <p:cNvSpPr txBox="1"/>
          <p:nvPr/>
        </p:nvSpPr>
        <p:spPr>
          <a:xfrm>
            <a:off x="6486085" y="3874392"/>
            <a:ext cx="4758414" cy="2285241"/>
          </a:xfrm>
          <a:prstGeom prst="rect">
            <a:avLst/>
          </a:prstGeom>
          <a:noFill/>
        </p:spPr>
        <p:txBody>
          <a:bodyPr wrap="square" rtlCol="0">
            <a:spAutoFit/>
          </a:bodyPr>
          <a:lstStyle/>
          <a:p>
            <a:r>
              <a:rPr lang="en-US" sz="2000" b="1" u="sng">
                <a:solidFill>
                  <a:schemeClr val="accent2"/>
                </a:solidFill>
                <a:latin typeface="Arial" panose="020B0604020202020204" pitchFamily="34" charset="0"/>
              </a:rPr>
              <a:t>In Support of a Longer Course</a:t>
            </a:r>
          </a:p>
          <a:p>
            <a:endParaRPr lang="en-US" sz="1050" u="sng">
              <a:latin typeface="Arial" panose="020B0604020202020204" pitchFamily="34" charset="0"/>
            </a:endParaRPr>
          </a:p>
          <a:p>
            <a:r>
              <a:rPr lang="en-US" sz="2000">
                <a:effectLst/>
                <a:latin typeface="Arial" panose="020B0604020202020204" pitchFamily="34" charset="0"/>
                <a:ea typeface="Times New Roman" panose="02020603050405020304" pitchFamily="18" charset="0"/>
              </a:rPr>
              <a:t>Fear of stopping; fear of progression</a:t>
            </a:r>
            <a:br>
              <a:rPr lang="en-US" sz="2000">
                <a:effectLst/>
                <a:latin typeface="Arial" panose="020B0604020202020204" pitchFamily="34" charset="0"/>
                <a:ea typeface="Times New Roman" panose="02020603050405020304" pitchFamily="18" charset="0"/>
              </a:rPr>
            </a:br>
            <a:r>
              <a:rPr lang="en-US" sz="2000">
                <a:effectLst/>
                <a:latin typeface="Arial" panose="020B0604020202020204" pitchFamily="34" charset="0"/>
                <a:ea typeface="Times New Roman" panose="02020603050405020304" pitchFamily="18" charset="0"/>
              </a:rPr>
              <a:t>CM153 supports longer duration (&gt; 1yr)</a:t>
            </a:r>
            <a:br>
              <a:rPr lang="en-US" sz="2000">
                <a:effectLst/>
                <a:latin typeface="Arial" panose="020B0604020202020204" pitchFamily="34" charset="0"/>
                <a:ea typeface="Times New Roman" panose="02020603050405020304" pitchFamily="18" charset="0"/>
              </a:rPr>
            </a:br>
            <a:r>
              <a:rPr lang="en-US" sz="2000">
                <a:effectLst/>
                <a:latin typeface="Arial" panose="020B0604020202020204" pitchFamily="34" charset="0"/>
                <a:ea typeface="Times New Roman" panose="02020603050405020304" pitchFamily="18" charset="0"/>
              </a:rPr>
              <a:t>Rechallenge does not always work</a:t>
            </a:r>
            <a:br>
              <a:rPr lang="en-US" sz="1600" b="1">
                <a:effectLst/>
                <a:latin typeface="Times New Roman" panose="02020603050405020304" pitchFamily="18" charset="0"/>
                <a:ea typeface="Times New Roman" panose="02020603050405020304" pitchFamily="18" charset="0"/>
              </a:rPr>
            </a:br>
            <a:br>
              <a:rPr lang="en-US" sz="3200">
                <a:latin typeface="Arial" panose="020B0604020202020204" pitchFamily="34" charset="0"/>
              </a:rPr>
            </a:br>
            <a:endParaRPr lang="en-US" sz="2000" u="sng">
              <a:latin typeface="Arial" panose="020B0604020202020204" pitchFamily="34" charset="0"/>
            </a:endParaRPr>
          </a:p>
        </p:txBody>
      </p:sp>
      <p:sp>
        <p:nvSpPr>
          <p:cNvPr id="7" name="TextBox 6">
            <a:extLst>
              <a:ext uri="{FF2B5EF4-FFF2-40B4-BE49-F238E27FC236}">
                <a16:creationId xmlns:a16="http://schemas.microsoft.com/office/drawing/2014/main" id="{01AF6036-5F20-5483-16BA-E1FD12BC697A}"/>
              </a:ext>
            </a:extLst>
          </p:cNvPr>
          <p:cNvSpPr txBox="1"/>
          <p:nvPr/>
        </p:nvSpPr>
        <p:spPr>
          <a:xfrm>
            <a:off x="947501" y="4398201"/>
            <a:ext cx="2479763" cy="1477328"/>
          </a:xfrm>
          <a:prstGeom prst="rect">
            <a:avLst/>
          </a:prstGeom>
          <a:solidFill>
            <a:schemeClr val="accent1"/>
          </a:solidFill>
          <a:ln>
            <a:noFill/>
          </a:ln>
        </p:spPr>
        <p:txBody>
          <a:bodyPr wrap="square" lIns="182880" tIns="182880" rIns="182880" bIns="182880" rtlCol="0">
            <a:spAutoFit/>
          </a:bodyPr>
          <a:lstStyle/>
          <a:p>
            <a:r>
              <a:rPr lang="en-US" sz="1800">
                <a:solidFill>
                  <a:schemeClr val="bg1"/>
                </a:solidFill>
                <a:latin typeface="Arial" panose="020B0604020202020204" pitchFamily="34" charset="0"/>
              </a:rPr>
              <a:t>15-20% 5 yr OS</a:t>
            </a:r>
            <a:br>
              <a:rPr lang="en-US" sz="1800">
                <a:solidFill>
                  <a:schemeClr val="bg1"/>
                </a:solidFill>
                <a:latin typeface="Arial" panose="020B0604020202020204" pitchFamily="34" charset="0"/>
              </a:rPr>
            </a:br>
            <a:r>
              <a:rPr lang="en-US" sz="1800">
                <a:solidFill>
                  <a:schemeClr val="bg1"/>
                </a:solidFill>
                <a:latin typeface="Arial" panose="020B0604020202020204" pitchFamily="34" charset="0"/>
              </a:rPr>
              <a:t>regardless of duration of ICI in metastatic NSCLC </a:t>
            </a:r>
            <a:endParaRPr lang="en-US">
              <a:solidFill>
                <a:schemeClr val="bg1"/>
              </a:solidFill>
              <a:latin typeface="Arial" panose="020B0604020202020204" pitchFamily="34" charset="0"/>
            </a:endParaRPr>
          </a:p>
        </p:txBody>
      </p:sp>
    </p:spTree>
    <p:extLst>
      <p:ext uri="{BB962C8B-B14F-4D97-AF65-F5344CB8AC3E}">
        <p14:creationId xmlns:p14="http://schemas.microsoft.com/office/powerpoint/2010/main" val="368617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B390A-D047-FC55-76F8-DA80119550D9}"/>
              </a:ext>
            </a:extLst>
          </p:cNvPr>
          <p:cNvSpPr>
            <a:spLocks noGrp="1"/>
          </p:cNvSpPr>
          <p:nvPr>
            <p:ph type="ctrTitle"/>
          </p:nvPr>
        </p:nvSpPr>
        <p:spPr/>
        <p:txBody>
          <a:bodyPr>
            <a:normAutofit/>
          </a:bodyPr>
          <a:lstStyle/>
          <a:p>
            <a:pPr marL="0" indent="0" algn="ctr"/>
            <a:r>
              <a:rPr lang="en-US"/>
              <a:t>Neoadjuvant ICI</a:t>
            </a:r>
            <a:br>
              <a:rPr lang="en-US"/>
            </a:br>
            <a:r>
              <a:rPr lang="en-US"/>
              <a:t>Adjuvant ICI</a:t>
            </a:r>
            <a:br>
              <a:rPr lang="en-US"/>
            </a:br>
            <a:r>
              <a:rPr lang="en-US"/>
              <a:t>Perioperative ICI</a:t>
            </a:r>
          </a:p>
        </p:txBody>
      </p:sp>
      <p:sp>
        <p:nvSpPr>
          <p:cNvPr id="5" name="Text Placeholder 4">
            <a:extLst>
              <a:ext uri="{FF2B5EF4-FFF2-40B4-BE49-F238E27FC236}">
                <a16:creationId xmlns:a16="http://schemas.microsoft.com/office/drawing/2014/main" id="{966DD8D8-E3C1-4B81-8B8B-E13F21F9DBCF}"/>
              </a:ext>
            </a:extLst>
          </p:cNvPr>
          <p:cNvSpPr>
            <a:spLocks noGrp="1"/>
          </p:cNvSpPr>
          <p:nvPr>
            <p:ph type="subTitle" idx="1"/>
          </p:nvPr>
        </p:nvSpPr>
        <p:spPr/>
        <p:txBody>
          <a:bodyPr>
            <a:noAutofit/>
          </a:bodyPr>
          <a:lstStyle/>
          <a:p>
            <a:pPr algn="ctr"/>
            <a:r>
              <a:rPr lang="en-US" sz="3600"/>
              <a:t>What Do the Approaches Add </a:t>
            </a:r>
            <a:br>
              <a:rPr lang="en-US" sz="3600"/>
            </a:br>
            <a:r>
              <a:rPr lang="en-US" sz="3600"/>
              <a:t>to Each Other?</a:t>
            </a:r>
            <a:br>
              <a:rPr lang="en-US" sz="3600"/>
            </a:br>
            <a:r>
              <a:rPr lang="en-US" sz="3600"/>
              <a:t>What Variables Matter?</a:t>
            </a:r>
            <a:br>
              <a:rPr lang="en-CH" sz="6000"/>
            </a:br>
            <a:endParaRPr lang="en-CH" sz="5333">
              <a:latin typeface="Arial" panose="020B0604020202020204" pitchFamily="34" charset="0"/>
              <a:cs typeface="Arial" panose="020B0604020202020204" pitchFamily="34" charset="0"/>
            </a:endParaRPr>
          </a:p>
        </p:txBody>
      </p:sp>
      <p:sp>
        <p:nvSpPr>
          <p:cNvPr id="3" name="Rectangle 1">
            <a:extLst>
              <a:ext uri="{FF2B5EF4-FFF2-40B4-BE49-F238E27FC236}">
                <a16:creationId xmlns:a16="http://schemas.microsoft.com/office/drawing/2014/main" id="{08F590B4-417D-9DDD-E3AC-B839CB041C84}"/>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Tree>
    <p:extLst>
      <p:ext uri="{BB962C8B-B14F-4D97-AF65-F5344CB8AC3E}">
        <p14:creationId xmlns:p14="http://schemas.microsoft.com/office/powerpoint/2010/main" val="26250199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 name="Table 151"/>
          <p:cNvGraphicFramePr>
            <a:graphicFrameLocks noGrp="1"/>
          </p:cNvGraphicFramePr>
          <p:nvPr>
            <p:extLst>
              <p:ext uri="{D42A27DB-BD31-4B8C-83A1-F6EECF244321}">
                <p14:modId xmlns:p14="http://schemas.microsoft.com/office/powerpoint/2010/main" val="3379623734"/>
              </p:ext>
            </p:extLst>
          </p:nvPr>
        </p:nvGraphicFramePr>
        <p:xfrm>
          <a:off x="5079097" y="1206252"/>
          <a:ext cx="4123532" cy="1353328"/>
        </p:xfrm>
        <a:graphic>
          <a:graphicData uri="http://schemas.openxmlformats.org/drawingml/2006/table">
            <a:tbl>
              <a:tblPr firstRow="1" bandRow="1">
                <a:effectLst/>
                <a:tableStyleId>{2D5ABB26-0587-4C30-8999-92F81FD0307C}</a:tableStyleId>
              </a:tblPr>
              <a:tblGrid>
                <a:gridCol w="1298345">
                  <a:extLst>
                    <a:ext uri="{9D8B030D-6E8A-4147-A177-3AD203B41FA5}">
                      <a16:colId xmlns:a16="http://schemas.microsoft.com/office/drawing/2014/main" val="20000"/>
                    </a:ext>
                  </a:extLst>
                </a:gridCol>
                <a:gridCol w="1416376">
                  <a:extLst>
                    <a:ext uri="{9D8B030D-6E8A-4147-A177-3AD203B41FA5}">
                      <a16:colId xmlns:a16="http://schemas.microsoft.com/office/drawing/2014/main" val="20001"/>
                    </a:ext>
                  </a:extLst>
                </a:gridCol>
                <a:gridCol w="752139">
                  <a:extLst>
                    <a:ext uri="{9D8B030D-6E8A-4147-A177-3AD203B41FA5}">
                      <a16:colId xmlns:a16="http://schemas.microsoft.com/office/drawing/2014/main" val="20003"/>
                    </a:ext>
                  </a:extLst>
                </a:gridCol>
                <a:gridCol w="656672">
                  <a:extLst>
                    <a:ext uri="{9D8B030D-6E8A-4147-A177-3AD203B41FA5}">
                      <a16:colId xmlns:a16="http://schemas.microsoft.com/office/drawing/2014/main" val="20004"/>
                    </a:ext>
                  </a:extLst>
                </a:gridCol>
              </a:tblGrid>
              <a:tr h="246892">
                <a:tc>
                  <a:txBody>
                    <a:bodyPr/>
                    <a:lstStyle/>
                    <a:p>
                      <a:pPr algn="ctr">
                        <a:lnSpc>
                          <a:spcPct val="85000"/>
                        </a:lnSpc>
                      </a:pPr>
                      <a:endParaRPr lang="en-US" sz="1200" b="0" i="0">
                        <a:solidFill>
                          <a:schemeClr val="tx1"/>
                        </a:solidFill>
                        <a:latin typeface="Arial" panose="020B0604020202020204" pitchFamily="34" charset="0"/>
                        <a:ea typeface="Tahoma" panose="020B0604030504040204" pitchFamily="34" charset="0"/>
                        <a:cs typeface="Tahoma" panose="020B0604030504040204" pitchFamily="34" charset="0"/>
                      </a:endParaRPr>
                    </a:p>
                  </a:txBody>
                  <a:tcPr marL="60960" marR="60960" marT="36576" marB="36576" anchor="ctr">
                    <a:lnB w="12700" cap="flat" cmpd="sng" algn="ctr">
                      <a:solidFill>
                        <a:schemeClr val="bg1"/>
                      </a:solidFill>
                      <a:prstDash val="solid"/>
                      <a:round/>
                      <a:headEnd type="none" w="med" len="med"/>
                      <a:tailEnd type="none" w="med" len="med"/>
                    </a:lnB>
                  </a:tcPr>
                </a:tc>
                <a:tc rowSpan="2">
                  <a:txBody>
                    <a:bodyPr/>
                    <a:lstStyle/>
                    <a:p>
                      <a:pPr algn="ctr">
                        <a:lnSpc>
                          <a:spcPct val="85000"/>
                        </a:lnSpc>
                      </a:pPr>
                      <a:r>
                        <a:rPr lang="en-US" sz="1200" b="0" i="0">
                          <a:solidFill>
                            <a:schemeClr val="tx1"/>
                          </a:solidFill>
                          <a:latin typeface="Arial" panose="020B0604020202020204" pitchFamily="34" charset="0"/>
                        </a:rPr>
                        <a:t>Median, months</a:t>
                      </a:r>
                      <a:br>
                        <a:rPr lang="en-US" sz="1200" b="0" i="0">
                          <a:solidFill>
                            <a:schemeClr val="tx1"/>
                          </a:solidFill>
                          <a:latin typeface="Arial" panose="020B0604020202020204" pitchFamily="34" charset="0"/>
                        </a:rPr>
                      </a:br>
                      <a:r>
                        <a:rPr lang="en-US" sz="1200" b="0" i="0">
                          <a:solidFill>
                            <a:schemeClr val="tx1"/>
                          </a:solidFill>
                          <a:latin typeface="Arial" panose="020B0604020202020204" pitchFamily="34" charset="0"/>
                        </a:rPr>
                        <a:t>(95% CI)</a:t>
                      </a:r>
                      <a:r>
                        <a:rPr lang="en-US" sz="1200" b="0" i="0" baseline="0">
                          <a:solidFill>
                            <a:schemeClr val="tx1"/>
                          </a:solidFill>
                          <a:latin typeface="Arial" panose="020B0604020202020204" pitchFamily="34" charset="0"/>
                        </a:rPr>
                        <a:t> </a:t>
                      </a:r>
                      <a:endParaRPr lang="en-US" sz="1200" b="0" i="0">
                        <a:solidFill>
                          <a:schemeClr val="tx1"/>
                        </a:solidFill>
                        <a:latin typeface="Arial" panose="020B0604020202020204" pitchFamily="34" charset="0"/>
                        <a:ea typeface="Tahoma" panose="020B0604030504040204" pitchFamily="34" charset="0"/>
                        <a:cs typeface="Tahoma" panose="020B0604030504040204" pitchFamily="34" charset="0"/>
                      </a:endParaRPr>
                    </a:p>
                  </a:txBody>
                  <a:tcPr marL="60960" marR="60960" marT="36576" marB="36576" anchor="b">
                    <a:lnB w="12700" cap="flat" cmpd="sng" algn="ctr">
                      <a:solidFill>
                        <a:schemeClr val="tx1"/>
                      </a:solidFill>
                      <a:prstDash val="solid"/>
                      <a:round/>
                      <a:headEnd type="none" w="med" len="med"/>
                      <a:tailEnd type="none" w="med" len="med"/>
                    </a:lnB>
                  </a:tcPr>
                </a:tc>
                <a:tc gridSpan="2">
                  <a:txBody>
                    <a:bodyPr/>
                    <a:lstStyle/>
                    <a:p>
                      <a:pPr algn="ctr">
                        <a:lnSpc>
                          <a:spcPct val="85000"/>
                        </a:lnSpc>
                      </a:pPr>
                      <a:r>
                        <a:rPr lang="en-US" sz="1200" b="0" i="0">
                          <a:solidFill>
                            <a:schemeClr val="tx1"/>
                          </a:solidFill>
                          <a:latin typeface="Arial" panose="020B0604020202020204" pitchFamily="34" charset="0"/>
                          <a:ea typeface="Tahoma" panose="020B0604030504040204" pitchFamily="34" charset="0"/>
                          <a:cs typeface="Tahoma" panose="020B0604030504040204" pitchFamily="34" charset="0"/>
                        </a:rPr>
                        <a:t>PFS rate, %</a:t>
                      </a:r>
                    </a:p>
                  </a:txBody>
                  <a:tcPr marL="60960" marR="60960" marT="36576" marB="36576" anchor="ctr">
                    <a:lnB w="12700" cap="flat" cmpd="sng" algn="ctr">
                      <a:solidFill>
                        <a:schemeClr val="tx1"/>
                      </a:solidFill>
                      <a:prstDash val="solid"/>
                      <a:round/>
                      <a:headEnd type="none" w="med" len="med"/>
                      <a:tailEnd type="none" w="med" len="med"/>
                    </a:lnB>
                  </a:tcPr>
                </a:tc>
                <a:tc hMerge="1">
                  <a:txBody>
                    <a:bodyPr/>
                    <a:lstStyle/>
                    <a:p>
                      <a:pPr algn="ctr"/>
                      <a:endParaRPr lang="en-US" sz="900" b="0" baseline="0">
                        <a:solidFill>
                          <a:schemeClr val="tx1"/>
                        </a:solidFill>
                        <a:latin typeface="+mn-lt"/>
                        <a:ea typeface="Tahoma" panose="020B0604030504040204" pitchFamily="34" charset="0"/>
                        <a:cs typeface="Tahoma" panose="020B0604030504040204" pitchFamily="34" charset="0"/>
                      </a:endParaRPr>
                    </a:p>
                  </a:txBody>
                  <a:tcPr marL="45720" marR="4572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2981742"/>
                  </a:ext>
                </a:extLst>
              </a:tr>
              <a:tr h="246892">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a:lnSpc>
                          <a:spcPct val="85000"/>
                        </a:lnSpc>
                      </a:pPr>
                      <a:endParaRPr lang="en-US" sz="1200" b="0" i="0">
                        <a:solidFill>
                          <a:schemeClr val="tx1"/>
                        </a:solidFill>
                        <a:latin typeface="Arial" panose="020B0604020202020204" pitchFamily="34" charset="0"/>
                        <a:ea typeface="Tahoma" panose="020B0604030504040204" pitchFamily="34" charset="0"/>
                        <a:cs typeface="Tahoma" panose="020B0604030504040204" pitchFamily="34" charset="0"/>
                      </a:endParaRPr>
                    </a:p>
                  </a:txBody>
                  <a:tcPr marL="60960" marR="60960" marT="36576" marB="36576" anchor="ct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a:lnSpc>
                          <a:spcPct val="85000"/>
                        </a:lnSpc>
                      </a:pPr>
                      <a:endParaRPr lang="en-US" sz="1000" b="0">
                        <a:solidFill>
                          <a:schemeClr val="tx1"/>
                        </a:solidFill>
                        <a:latin typeface="+mn-lt"/>
                        <a:ea typeface="Tahoma" panose="020B0604030504040204" pitchFamily="34" charset="0"/>
                        <a:cs typeface="Tahoma" panose="020B0604030504040204" pitchFamily="34" charset="0"/>
                      </a:endParaRPr>
                    </a:p>
                  </a:txBody>
                  <a:tcPr marL="45720" marR="45720" marT="27432" marB="27432" anchor="ct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US" sz="1200" b="0" i="0" baseline="0">
                          <a:solidFill>
                            <a:schemeClr val="tx1"/>
                          </a:solidFill>
                          <a:latin typeface="Arial" panose="020B0604020202020204" pitchFamily="34" charset="0"/>
                        </a:rPr>
                        <a:t>6-month</a:t>
                      </a:r>
                      <a:endParaRPr lang="en-US" sz="1200" b="0" i="0">
                        <a:solidFill>
                          <a:schemeClr val="tx1"/>
                        </a:solidFill>
                        <a:latin typeface="Arial" panose="020B0604020202020204" pitchFamily="34" charset="0"/>
                        <a:ea typeface="Tahoma" panose="020B0604030504040204" pitchFamily="34" charset="0"/>
                        <a:cs typeface="Tahoma" panose="020B0604030504040204" pitchFamily="34" charset="0"/>
                      </a:endParaRPr>
                    </a:p>
                  </a:txBody>
                  <a:tcPr marL="60960" marR="60960" marT="36576" marB="3657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US" sz="1200" b="0" i="0" baseline="0">
                          <a:solidFill>
                            <a:schemeClr val="tx1"/>
                          </a:solidFill>
                          <a:latin typeface="Arial" panose="020B0604020202020204" pitchFamily="34" charset="0"/>
                        </a:rPr>
                        <a:t>1-year</a:t>
                      </a:r>
                      <a:endParaRPr lang="en-US" sz="1200" b="0" i="0" baseline="0">
                        <a:solidFill>
                          <a:schemeClr val="tx1"/>
                        </a:solidFill>
                        <a:latin typeface="Arial" panose="020B0604020202020204" pitchFamily="34" charset="0"/>
                        <a:ea typeface="Tahoma" panose="020B0604030504040204" pitchFamily="34" charset="0"/>
                        <a:cs typeface="Tahoma" panose="020B0604030504040204" pitchFamily="34" charset="0"/>
                      </a:endParaRPr>
                    </a:p>
                  </a:txBody>
                  <a:tcPr marL="60960" marR="60960" marT="36576" marB="3657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46892">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l">
                        <a:lnSpc>
                          <a:spcPct val="85000"/>
                        </a:lnSpc>
                      </a:pPr>
                      <a:r>
                        <a:rPr lang="en-US" sz="1200" b="0" i="0">
                          <a:solidFill>
                            <a:srgbClr val="005991"/>
                          </a:solidFill>
                          <a:latin typeface="Arial" panose="020B0604020202020204" pitchFamily="34" charset="0"/>
                        </a:rPr>
                        <a:t>Continuous tx</a:t>
                      </a:r>
                      <a:endParaRPr lang="en-US" sz="1200" b="0" i="0">
                        <a:solidFill>
                          <a:srgbClr val="005991"/>
                        </a:solidFill>
                        <a:latin typeface="Arial" panose="020B0604020202020204" pitchFamily="34" charset="0"/>
                        <a:ea typeface="Tahoma" panose="020B0604030504040204" pitchFamily="34" charset="0"/>
                        <a:cs typeface="Tahoma" panose="020B0604030504040204" pitchFamily="34" charset="0"/>
                      </a:endParaRPr>
                    </a:p>
                  </a:txBody>
                  <a:tcPr marL="60960" marR="60960" marT="36576" marB="36576">
                    <a:lnT w="127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lnSpc>
                          <a:spcPct val="85000"/>
                        </a:lnSpc>
                      </a:pPr>
                      <a:r>
                        <a:rPr lang="en-US" sz="1200" b="0" i="0">
                          <a:solidFill>
                            <a:schemeClr val="tx1"/>
                          </a:solidFill>
                          <a:latin typeface="Arial" panose="020B0604020202020204" pitchFamily="34" charset="0"/>
                        </a:rPr>
                        <a:t>NR (NR)</a:t>
                      </a:r>
                      <a:endParaRPr lang="en-US" sz="1200" b="0" i="0">
                        <a:solidFill>
                          <a:schemeClr val="tx1"/>
                        </a:solidFill>
                        <a:latin typeface="Arial" panose="020B0604020202020204" pitchFamily="34" charset="0"/>
                        <a:ea typeface="Tahoma" panose="020B0604030504040204" pitchFamily="34" charset="0"/>
                        <a:cs typeface="Tahoma" panose="020B0604030504040204" pitchFamily="34" charset="0"/>
                      </a:endParaRPr>
                    </a:p>
                  </a:txBody>
                  <a:tcPr marL="60960" marR="60960" marT="36576" marB="36576">
                    <a:lnT w="12700" cap="flat" cmpd="sng" algn="ctr">
                      <a:solidFill>
                        <a:schemeClr val="tx1"/>
                      </a:solidFill>
                      <a:prstDash val="solid"/>
                      <a:round/>
                      <a:headEnd type="none" w="med" len="med"/>
                      <a:tailEnd type="none" w="med" len="med"/>
                    </a:lnT>
                  </a:tcPr>
                </a:tc>
                <a:tc>
                  <a:txBody>
                    <a:bodyPr/>
                    <a:lstStyle/>
                    <a:p>
                      <a:pPr algn="ctr">
                        <a:lnSpc>
                          <a:spcPct val="85000"/>
                        </a:lnSpc>
                      </a:pPr>
                      <a:r>
                        <a:rPr lang="en-US" sz="1200" b="0" i="0">
                          <a:solidFill>
                            <a:schemeClr val="tx1"/>
                          </a:solidFill>
                          <a:latin typeface="Arial" panose="020B0604020202020204" pitchFamily="34" charset="0"/>
                        </a:rPr>
                        <a:t>80</a:t>
                      </a:r>
                      <a:endParaRPr lang="en-US" sz="1200" b="0" i="0">
                        <a:solidFill>
                          <a:schemeClr val="tx1"/>
                        </a:solidFill>
                        <a:latin typeface="Arial" panose="020B0604020202020204" pitchFamily="34" charset="0"/>
                        <a:ea typeface="Tahoma" panose="020B0604030504040204" pitchFamily="34" charset="0"/>
                        <a:cs typeface="Tahoma" panose="020B0604030504040204" pitchFamily="34" charset="0"/>
                      </a:endParaRPr>
                    </a:p>
                  </a:txBody>
                  <a:tcPr marL="60960" marR="60960" marT="36576" marB="36576">
                    <a:lnT w="12700" cap="flat" cmpd="sng" algn="ctr">
                      <a:solidFill>
                        <a:schemeClr val="tx1"/>
                      </a:solidFill>
                      <a:prstDash val="solid"/>
                      <a:round/>
                      <a:headEnd type="none" w="med" len="med"/>
                      <a:tailEnd type="none" w="med" len="med"/>
                    </a:lnT>
                  </a:tcPr>
                </a:tc>
                <a:tc>
                  <a:txBody>
                    <a:bodyPr/>
                    <a:lstStyle/>
                    <a:p>
                      <a:pPr algn="ctr">
                        <a:lnSpc>
                          <a:spcPct val="85000"/>
                        </a:lnSpc>
                      </a:pPr>
                      <a:r>
                        <a:rPr lang="en-US" sz="1200" b="0" i="0">
                          <a:solidFill>
                            <a:schemeClr val="tx1"/>
                          </a:solidFill>
                          <a:latin typeface="Arial" panose="020B0604020202020204" pitchFamily="34" charset="0"/>
                        </a:rPr>
                        <a:t>65</a:t>
                      </a:r>
                      <a:endParaRPr lang="en-US" sz="1200" b="0" i="0">
                        <a:solidFill>
                          <a:schemeClr val="tx1"/>
                        </a:solidFill>
                        <a:latin typeface="Arial" panose="020B0604020202020204" pitchFamily="34" charset="0"/>
                        <a:ea typeface="Tahoma" panose="020B0604030504040204" pitchFamily="34" charset="0"/>
                        <a:cs typeface="Tahoma" panose="020B0604030504040204" pitchFamily="34" charset="0"/>
                      </a:endParaRPr>
                    </a:p>
                  </a:txBody>
                  <a:tcPr marL="60960" marR="60960" marT="36576" marB="36576">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246892">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l">
                        <a:lnSpc>
                          <a:spcPct val="85000"/>
                        </a:lnSpc>
                      </a:pPr>
                      <a:r>
                        <a:rPr lang="en-US" sz="1200" b="0" i="0">
                          <a:solidFill>
                            <a:srgbClr val="E45317"/>
                          </a:solidFill>
                          <a:latin typeface="Arial" panose="020B0604020202020204" pitchFamily="34" charset="0"/>
                        </a:rPr>
                        <a:t>1-year</a:t>
                      </a:r>
                      <a:r>
                        <a:rPr lang="en-US" sz="1200" b="0" i="0" baseline="0">
                          <a:solidFill>
                            <a:srgbClr val="E45317"/>
                          </a:solidFill>
                          <a:latin typeface="Arial" panose="020B0604020202020204" pitchFamily="34" charset="0"/>
                        </a:rPr>
                        <a:t> tx</a:t>
                      </a:r>
                      <a:r>
                        <a:rPr lang="en-US" sz="1200" b="1" kern="1200" baseline="30000">
                          <a:solidFill>
                            <a:srgbClr val="E45317"/>
                          </a:solidFill>
                          <a:latin typeface="Tahoma"/>
                          <a:ea typeface="+mn-ea"/>
                          <a:cs typeface="+mn-cs"/>
                        </a:rPr>
                        <a:t>b</a:t>
                      </a:r>
                      <a:endParaRPr lang="en-US" sz="1200" b="0" i="0" baseline="30000">
                        <a:solidFill>
                          <a:srgbClr val="E45317"/>
                        </a:solidFill>
                        <a:latin typeface="Arial" panose="020B0604020202020204" pitchFamily="34" charset="0"/>
                        <a:ea typeface="Tahoma" panose="020B0604030504040204" pitchFamily="34" charset="0"/>
                        <a:cs typeface="Tahoma" panose="020B0604030504040204" pitchFamily="34" charset="0"/>
                      </a:endParaRPr>
                    </a:p>
                  </a:txBody>
                  <a:tcPr marL="60960" marR="60960" marT="36576" marB="36576">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lnSpc>
                          <a:spcPct val="85000"/>
                        </a:lnSpc>
                      </a:pPr>
                      <a:r>
                        <a:rPr lang="en-US" sz="1200" b="0" i="0">
                          <a:solidFill>
                            <a:schemeClr val="tx1"/>
                          </a:solidFill>
                          <a:latin typeface="Arial" panose="020B0604020202020204" pitchFamily="34" charset="0"/>
                        </a:rPr>
                        <a:t>10.3 (</a:t>
                      </a:r>
                      <a:r>
                        <a:rPr lang="en-US" sz="1200" b="0" i="0" kern="1200">
                          <a:solidFill>
                            <a:schemeClr val="tx1"/>
                          </a:solidFill>
                          <a:latin typeface="Arial" panose="020B0604020202020204" pitchFamily="34" charset="0"/>
                        </a:rPr>
                        <a:t>6.4,</a:t>
                      </a:r>
                      <a:r>
                        <a:rPr lang="en-US" sz="1200" b="0" i="0" kern="1200" baseline="0">
                          <a:solidFill>
                            <a:schemeClr val="tx1"/>
                          </a:solidFill>
                          <a:latin typeface="Arial" panose="020B0604020202020204" pitchFamily="34" charset="0"/>
                        </a:rPr>
                        <a:t> 15.2</a:t>
                      </a:r>
                      <a:r>
                        <a:rPr lang="en-US" sz="1200" b="0" i="0">
                          <a:solidFill>
                            <a:schemeClr val="tx1"/>
                          </a:solidFill>
                          <a:latin typeface="Arial" panose="020B0604020202020204" pitchFamily="34" charset="0"/>
                        </a:rPr>
                        <a:t>)</a:t>
                      </a:r>
                      <a:endParaRPr lang="en-US" sz="1200" b="0" i="0">
                        <a:solidFill>
                          <a:schemeClr val="tx1"/>
                        </a:solidFill>
                        <a:latin typeface="Arial" panose="020B0604020202020204" pitchFamily="34" charset="0"/>
                        <a:ea typeface="Tahoma" panose="020B0604030504040204" pitchFamily="34" charset="0"/>
                        <a:cs typeface="Tahoma" panose="020B0604030504040204" pitchFamily="34" charset="0"/>
                      </a:endParaRPr>
                    </a:p>
                  </a:txBody>
                  <a:tcPr marL="60960" marR="60960" marT="36576" marB="36576">
                    <a:lnB w="12700" cap="flat" cmpd="sng" algn="ctr">
                      <a:solidFill>
                        <a:schemeClr val="tx1"/>
                      </a:solidFill>
                      <a:prstDash val="solid"/>
                      <a:round/>
                      <a:headEnd type="none" w="med" len="med"/>
                      <a:tailEnd type="none" w="med" len="med"/>
                    </a:lnB>
                  </a:tcPr>
                </a:tc>
                <a:tc>
                  <a:txBody>
                    <a:bodyPr/>
                    <a:lstStyle/>
                    <a:p>
                      <a:pPr algn="ctr">
                        <a:lnSpc>
                          <a:spcPct val="85000"/>
                        </a:lnSpc>
                      </a:pPr>
                      <a:r>
                        <a:rPr lang="en-US" sz="1200" b="0" i="0">
                          <a:solidFill>
                            <a:schemeClr val="tx1"/>
                          </a:solidFill>
                          <a:latin typeface="Arial" panose="020B0604020202020204" pitchFamily="34" charset="0"/>
                        </a:rPr>
                        <a:t>69</a:t>
                      </a:r>
                      <a:endParaRPr lang="en-US" sz="1200" b="0" i="0">
                        <a:solidFill>
                          <a:schemeClr val="tx1"/>
                        </a:solidFill>
                        <a:latin typeface="Arial" panose="020B0604020202020204" pitchFamily="34" charset="0"/>
                        <a:ea typeface="Tahoma" panose="020B0604030504040204" pitchFamily="34" charset="0"/>
                        <a:cs typeface="Tahoma" panose="020B0604030504040204" pitchFamily="34" charset="0"/>
                      </a:endParaRPr>
                    </a:p>
                  </a:txBody>
                  <a:tcPr marL="60960" marR="60960" marT="36576" marB="36576">
                    <a:lnB w="12700" cap="flat" cmpd="sng" algn="ctr">
                      <a:solidFill>
                        <a:schemeClr val="tx1"/>
                      </a:solidFill>
                      <a:prstDash val="solid"/>
                      <a:round/>
                      <a:headEnd type="none" w="med" len="med"/>
                      <a:tailEnd type="none" w="med" len="med"/>
                    </a:lnB>
                  </a:tcPr>
                </a:tc>
                <a:tc>
                  <a:txBody>
                    <a:bodyPr/>
                    <a:lstStyle/>
                    <a:p>
                      <a:pPr algn="ctr">
                        <a:lnSpc>
                          <a:spcPct val="85000"/>
                        </a:lnSpc>
                      </a:pPr>
                      <a:r>
                        <a:rPr lang="en-US" sz="1200" b="0" i="0">
                          <a:solidFill>
                            <a:schemeClr val="tx1"/>
                          </a:solidFill>
                          <a:latin typeface="Arial" panose="020B0604020202020204" pitchFamily="34" charset="0"/>
                        </a:rPr>
                        <a:t>40</a:t>
                      </a:r>
                      <a:endParaRPr lang="en-US" sz="1200" b="0" i="0">
                        <a:solidFill>
                          <a:schemeClr val="tx1"/>
                        </a:solidFill>
                        <a:latin typeface="Arial" panose="020B0604020202020204" pitchFamily="34" charset="0"/>
                        <a:ea typeface="Tahoma" panose="020B0604030504040204" pitchFamily="34" charset="0"/>
                        <a:cs typeface="Tahoma" panose="020B0604030504040204" pitchFamily="34" charset="0"/>
                      </a:endParaRPr>
                    </a:p>
                  </a:txBody>
                  <a:tcPr marL="60960" marR="60960" marT="36576" marB="36576">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65760">
                <a:tc gridSpan="4">
                  <a:txBody>
                    <a:bodyPr/>
                    <a:lstStyle/>
                    <a:p>
                      <a:pPr algn="r">
                        <a:lnSpc>
                          <a:spcPct val="85000"/>
                        </a:lnSpc>
                        <a:spcBef>
                          <a:spcPts val="600"/>
                        </a:spcBef>
                      </a:pPr>
                      <a:r>
                        <a:rPr lang="en-US" sz="1600" b="0" i="0">
                          <a:solidFill>
                            <a:schemeClr val="tx1"/>
                          </a:solidFill>
                          <a:latin typeface="Arial" panose="020B0604020202020204" pitchFamily="34" charset="0"/>
                          <a:ea typeface="Tahoma" panose="020B0604030504040204" pitchFamily="34" charset="0"/>
                          <a:cs typeface="Tahoma" panose="020B0604030504040204" pitchFamily="34" charset="0"/>
                        </a:rPr>
                        <a:t>PFS HR: 0.42 (95% CI: 0.25, 0.71)</a:t>
                      </a:r>
                    </a:p>
                  </a:txBody>
                  <a:tcPr marL="60960" marR="60960" marT="36576" marB="36576"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1000" b="1">
                        <a:solidFill>
                          <a:schemeClr val="tx1"/>
                        </a:solidFill>
                        <a:latin typeface="+mn-lt"/>
                        <a:ea typeface="Tahoma" panose="020B0604030504040204" pitchFamily="34" charset="0"/>
                        <a:cs typeface="Tahoma" panose="020B0604030504040204" pitchFamily="34" charset="0"/>
                      </a:endParaRPr>
                    </a:p>
                  </a:txBody>
                  <a:tcPr marL="45720" marR="45720">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1000" b="1">
                        <a:solidFill>
                          <a:schemeClr val="tx1"/>
                        </a:solidFill>
                        <a:latin typeface="+mn-lt"/>
                        <a:ea typeface="Tahoma" panose="020B0604030504040204" pitchFamily="34" charset="0"/>
                        <a:cs typeface="Tahoma" panose="020B0604030504040204" pitchFamily="34" charset="0"/>
                      </a:endParaRPr>
                    </a:p>
                  </a:txBody>
                  <a:tcPr marL="45720" marR="45720">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1000" b="1">
                        <a:solidFill>
                          <a:schemeClr val="tx1"/>
                        </a:solidFill>
                        <a:latin typeface="+mn-lt"/>
                        <a:ea typeface="Tahoma" panose="020B0604030504040204" pitchFamily="34" charset="0"/>
                        <a:cs typeface="Tahoma" panose="020B0604030504040204" pitchFamily="34" charset="0"/>
                      </a:endParaRPr>
                    </a:p>
                  </a:txBody>
                  <a:tcPr marL="45720" marR="45720">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657098345"/>
                  </a:ext>
                </a:extLst>
              </a:tr>
            </a:tbl>
          </a:graphicData>
        </a:graphic>
      </p:graphicFrame>
      <p:grpSp>
        <p:nvGrpSpPr>
          <p:cNvPr id="3" name="Group 152"/>
          <p:cNvGrpSpPr/>
          <p:nvPr/>
        </p:nvGrpSpPr>
        <p:grpSpPr>
          <a:xfrm>
            <a:off x="295500" y="5369117"/>
            <a:ext cx="7720256" cy="635204"/>
            <a:chOff x="1551550" y="3963073"/>
            <a:chExt cx="5790192" cy="476401"/>
          </a:xfrm>
        </p:grpSpPr>
        <p:sp>
          <p:nvSpPr>
            <p:cNvPr id="154" name="TextBox 153"/>
            <p:cNvSpPr txBox="1"/>
            <p:nvPr/>
          </p:nvSpPr>
          <p:spPr>
            <a:xfrm>
              <a:off x="1846000" y="3963073"/>
              <a:ext cx="660711" cy="138499"/>
            </a:xfrm>
            <a:prstGeom prst="rect">
              <a:avLst/>
            </a:prstGeom>
            <a:noFill/>
          </p:spPr>
          <p:txBody>
            <a:bodyPr wrap="square" lIns="0" tIns="0" rIns="0" bIns="0" rtlCol="0">
              <a:spAutoFit/>
            </a:bodyPr>
            <a:lstStyle/>
            <a:p>
              <a:pPr algn="r" defTabSz="1219140">
                <a:defRPr/>
              </a:pPr>
              <a:r>
                <a:rPr lang="en-US" sz="1200">
                  <a:latin typeface="Arial" panose="020B0604020202020204" pitchFamily="34" charset="0"/>
                </a:rPr>
                <a:t>No. at risk</a:t>
              </a:r>
            </a:p>
          </p:txBody>
        </p:sp>
        <p:sp>
          <p:nvSpPr>
            <p:cNvPr id="155" name="TextBox 154"/>
            <p:cNvSpPr txBox="1"/>
            <p:nvPr/>
          </p:nvSpPr>
          <p:spPr>
            <a:xfrm>
              <a:off x="1775191" y="4285586"/>
              <a:ext cx="731520" cy="153888"/>
            </a:xfrm>
            <a:prstGeom prst="rect">
              <a:avLst/>
            </a:prstGeom>
            <a:noFill/>
          </p:spPr>
          <p:txBody>
            <a:bodyPr wrap="square" lIns="0" tIns="0" rIns="0" bIns="0" rtlCol="0">
              <a:noAutofit/>
            </a:bodyPr>
            <a:lstStyle/>
            <a:p>
              <a:pPr algn="r" defTabSz="1219140">
                <a:defRPr/>
              </a:pPr>
              <a:r>
                <a:rPr lang="en-US" sz="1200">
                  <a:solidFill>
                    <a:srgbClr val="E45317"/>
                  </a:solidFill>
                  <a:latin typeface="Arial" panose="020B0604020202020204" pitchFamily="34" charset="0"/>
                </a:rPr>
                <a:t>1-year tx</a:t>
              </a:r>
            </a:p>
          </p:txBody>
        </p:sp>
        <p:sp>
          <p:nvSpPr>
            <p:cNvPr id="158" name="TextBox 157"/>
            <p:cNvSpPr txBox="1"/>
            <p:nvPr/>
          </p:nvSpPr>
          <p:spPr>
            <a:xfrm>
              <a:off x="1551550" y="4124330"/>
              <a:ext cx="955161" cy="208567"/>
            </a:xfrm>
            <a:prstGeom prst="rect">
              <a:avLst/>
            </a:prstGeom>
            <a:noFill/>
          </p:spPr>
          <p:txBody>
            <a:bodyPr wrap="square" lIns="0" tIns="0" rIns="0" bIns="0" rtlCol="0">
              <a:noAutofit/>
            </a:bodyPr>
            <a:lstStyle/>
            <a:p>
              <a:pPr algn="r" defTabSz="1219140">
                <a:defRPr/>
              </a:pPr>
              <a:r>
                <a:rPr lang="en-US" sz="1200">
                  <a:solidFill>
                    <a:srgbClr val="005991"/>
                  </a:solidFill>
                  <a:latin typeface="Arial" panose="020B0604020202020204" pitchFamily="34" charset="0"/>
                </a:rPr>
                <a:t>Continuous tx</a:t>
              </a:r>
            </a:p>
          </p:txBody>
        </p:sp>
        <p:sp>
          <p:nvSpPr>
            <p:cNvPr id="159" name="TextBox 158"/>
            <p:cNvSpPr txBox="1"/>
            <p:nvPr/>
          </p:nvSpPr>
          <p:spPr>
            <a:xfrm>
              <a:off x="2625059"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87</a:t>
              </a:r>
            </a:p>
          </p:txBody>
        </p:sp>
        <p:sp>
          <p:nvSpPr>
            <p:cNvPr id="160" name="TextBox 159"/>
            <p:cNvSpPr txBox="1"/>
            <p:nvPr/>
          </p:nvSpPr>
          <p:spPr>
            <a:xfrm>
              <a:off x="3199208"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50</a:t>
              </a:r>
            </a:p>
          </p:txBody>
        </p:sp>
        <p:sp>
          <p:nvSpPr>
            <p:cNvPr id="161" name="TextBox 160"/>
            <p:cNvSpPr txBox="1"/>
            <p:nvPr/>
          </p:nvSpPr>
          <p:spPr>
            <a:xfrm>
              <a:off x="3766633"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43</a:t>
              </a:r>
            </a:p>
          </p:txBody>
        </p:sp>
        <p:sp>
          <p:nvSpPr>
            <p:cNvPr id="162" name="TextBox 161"/>
            <p:cNvSpPr txBox="1"/>
            <p:nvPr/>
          </p:nvSpPr>
          <p:spPr>
            <a:xfrm>
              <a:off x="4340782"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33</a:t>
              </a:r>
            </a:p>
          </p:txBody>
        </p:sp>
        <p:sp>
          <p:nvSpPr>
            <p:cNvPr id="187" name="TextBox 186"/>
            <p:cNvSpPr txBox="1"/>
            <p:nvPr/>
          </p:nvSpPr>
          <p:spPr>
            <a:xfrm>
              <a:off x="4914931"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21</a:t>
              </a:r>
            </a:p>
          </p:txBody>
        </p:sp>
        <p:sp>
          <p:nvSpPr>
            <p:cNvPr id="189" name="TextBox 188"/>
            <p:cNvSpPr txBox="1"/>
            <p:nvPr/>
          </p:nvSpPr>
          <p:spPr>
            <a:xfrm>
              <a:off x="5489080"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16</a:t>
              </a:r>
            </a:p>
          </p:txBody>
        </p:sp>
        <p:sp>
          <p:nvSpPr>
            <p:cNvPr id="191" name="TextBox 190"/>
            <p:cNvSpPr txBox="1"/>
            <p:nvPr/>
          </p:nvSpPr>
          <p:spPr>
            <a:xfrm>
              <a:off x="6049783"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5</a:t>
              </a:r>
            </a:p>
          </p:txBody>
        </p:sp>
        <p:sp>
          <p:nvSpPr>
            <p:cNvPr id="193" name="TextBox 192"/>
            <p:cNvSpPr txBox="1"/>
            <p:nvPr/>
          </p:nvSpPr>
          <p:spPr>
            <a:xfrm>
              <a:off x="6597536"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1</a:t>
              </a:r>
            </a:p>
          </p:txBody>
        </p:sp>
        <p:sp>
          <p:nvSpPr>
            <p:cNvPr id="195" name="TextBox 194"/>
            <p:cNvSpPr txBox="1"/>
            <p:nvPr/>
          </p:nvSpPr>
          <p:spPr>
            <a:xfrm>
              <a:off x="7165669"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0</a:t>
              </a:r>
            </a:p>
          </p:txBody>
        </p:sp>
        <p:sp>
          <p:nvSpPr>
            <p:cNvPr id="216" name="TextBox 215"/>
            <p:cNvSpPr txBox="1"/>
            <p:nvPr/>
          </p:nvSpPr>
          <p:spPr>
            <a:xfrm>
              <a:off x="2625059"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76</a:t>
              </a:r>
            </a:p>
          </p:txBody>
        </p:sp>
        <p:sp>
          <p:nvSpPr>
            <p:cNvPr id="218" name="TextBox 217"/>
            <p:cNvSpPr txBox="1"/>
            <p:nvPr/>
          </p:nvSpPr>
          <p:spPr>
            <a:xfrm>
              <a:off x="3199208"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60</a:t>
              </a:r>
            </a:p>
          </p:txBody>
        </p:sp>
        <p:sp>
          <p:nvSpPr>
            <p:cNvPr id="220" name="TextBox 219"/>
            <p:cNvSpPr txBox="1"/>
            <p:nvPr/>
          </p:nvSpPr>
          <p:spPr>
            <a:xfrm>
              <a:off x="3766633"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53</a:t>
              </a:r>
            </a:p>
          </p:txBody>
        </p:sp>
        <p:sp>
          <p:nvSpPr>
            <p:cNvPr id="222" name="TextBox 221"/>
            <p:cNvSpPr txBox="1"/>
            <p:nvPr/>
          </p:nvSpPr>
          <p:spPr>
            <a:xfrm>
              <a:off x="4340782"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49</a:t>
              </a:r>
            </a:p>
          </p:txBody>
        </p:sp>
        <p:sp>
          <p:nvSpPr>
            <p:cNvPr id="224" name="TextBox 223"/>
            <p:cNvSpPr txBox="1"/>
            <p:nvPr/>
          </p:nvSpPr>
          <p:spPr>
            <a:xfrm>
              <a:off x="4914931"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35</a:t>
              </a:r>
            </a:p>
          </p:txBody>
        </p:sp>
        <p:sp>
          <p:nvSpPr>
            <p:cNvPr id="228" name="TextBox 227"/>
            <p:cNvSpPr txBox="1"/>
            <p:nvPr/>
          </p:nvSpPr>
          <p:spPr>
            <a:xfrm>
              <a:off x="5489080"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22</a:t>
              </a:r>
            </a:p>
          </p:txBody>
        </p:sp>
        <p:sp>
          <p:nvSpPr>
            <p:cNvPr id="229" name="TextBox 228"/>
            <p:cNvSpPr txBox="1"/>
            <p:nvPr/>
          </p:nvSpPr>
          <p:spPr>
            <a:xfrm>
              <a:off x="6049783"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10</a:t>
              </a:r>
            </a:p>
          </p:txBody>
        </p:sp>
        <p:sp>
          <p:nvSpPr>
            <p:cNvPr id="230" name="TextBox 229"/>
            <p:cNvSpPr txBox="1"/>
            <p:nvPr/>
          </p:nvSpPr>
          <p:spPr>
            <a:xfrm>
              <a:off x="6597536"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3</a:t>
              </a:r>
            </a:p>
          </p:txBody>
        </p:sp>
        <p:sp>
          <p:nvSpPr>
            <p:cNvPr id="231" name="TextBox 230"/>
            <p:cNvSpPr txBox="1"/>
            <p:nvPr/>
          </p:nvSpPr>
          <p:spPr>
            <a:xfrm>
              <a:off x="7165669"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0</a:t>
              </a:r>
            </a:p>
          </p:txBody>
        </p:sp>
      </p:grpSp>
      <p:grpSp>
        <p:nvGrpSpPr>
          <p:cNvPr id="602" name="Group 601"/>
          <p:cNvGrpSpPr/>
          <p:nvPr/>
        </p:nvGrpSpPr>
        <p:grpSpPr>
          <a:xfrm>
            <a:off x="295500" y="1690689"/>
            <a:ext cx="7720256" cy="4313623"/>
            <a:chOff x="1154395" y="1345086"/>
            <a:chExt cx="5790192" cy="3235213"/>
          </a:xfrm>
        </p:grpSpPr>
        <p:grpSp>
          <p:nvGrpSpPr>
            <p:cNvPr id="603" name="Group 152"/>
            <p:cNvGrpSpPr/>
            <p:nvPr/>
          </p:nvGrpSpPr>
          <p:grpSpPr>
            <a:xfrm>
              <a:off x="1154395" y="4103898"/>
              <a:ext cx="5790192" cy="476401"/>
              <a:chOff x="1551550" y="3963073"/>
              <a:chExt cx="5790192" cy="476401"/>
            </a:xfrm>
          </p:grpSpPr>
          <p:sp>
            <p:nvSpPr>
              <p:cNvPr id="736" name="TextBox 735"/>
              <p:cNvSpPr txBox="1"/>
              <p:nvPr/>
            </p:nvSpPr>
            <p:spPr>
              <a:xfrm>
                <a:off x="1846000" y="3963073"/>
                <a:ext cx="660711" cy="138499"/>
              </a:xfrm>
              <a:prstGeom prst="rect">
                <a:avLst/>
              </a:prstGeom>
              <a:noFill/>
            </p:spPr>
            <p:txBody>
              <a:bodyPr wrap="square" lIns="0" tIns="0" rIns="0" bIns="0" rtlCol="0">
                <a:spAutoFit/>
              </a:bodyPr>
              <a:lstStyle/>
              <a:p>
                <a:pPr algn="r" defTabSz="1219140">
                  <a:defRPr/>
                </a:pPr>
                <a:r>
                  <a:rPr lang="en-US" sz="1200">
                    <a:latin typeface="Arial" panose="020B0604020202020204" pitchFamily="34" charset="0"/>
                  </a:rPr>
                  <a:t>No. at risk</a:t>
                </a:r>
              </a:p>
            </p:txBody>
          </p:sp>
          <p:sp>
            <p:nvSpPr>
              <p:cNvPr id="737" name="TextBox 736"/>
              <p:cNvSpPr txBox="1"/>
              <p:nvPr/>
            </p:nvSpPr>
            <p:spPr>
              <a:xfrm>
                <a:off x="1775191" y="4285586"/>
                <a:ext cx="731520" cy="153888"/>
              </a:xfrm>
              <a:prstGeom prst="rect">
                <a:avLst/>
              </a:prstGeom>
              <a:noFill/>
            </p:spPr>
            <p:txBody>
              <a:bodyPr wrap="square" lIns="0" tIns="0" rIns="0" bIns="0" rtlCol="0">
                <a:noAutofit/>
              </a:bodyPr>
              <a:lstStyle/>
              <a:p>
                <a:pPr algn="r" defTabSz="1219140">
                  <a:defRPr/>
                </a:pPr>
                <a:r>
                  <a:rPr lang="en-US" sz="1200">
                    <a:solidFill>
                      <a:srgbClr val="E45317"/>
                    </a:solidFill>
                    <a:latin typeface="Arial" panose="020B0604020202020204" pitchFamily="34" charset="0"/>
                  </a:rPr>
                  <a:t>1-year tx</a:t>
                </a:r>
              </a:p>
            </p:txBody>
          </p:sp>
          <p:sp>
            <p:nvSpPr>
              <p:cNvPr id="738" name="TextBox 737"/>
              <p:cNvSpPr txBox="1"/>
              <p:nvPr/>
            </p:nvSpPr>
            <p:spPr>
              <a:xfrm>
                <a:off x="1551550" y="4124330"/>
                <a:ext cx="955161" cy="208567"/>
              </a:xfrm>
              <a:prstGeom prst="rect">
                <a:avLst/>
              </a:prstGeom>
              <a:noFill/>
            </p:spPr>
            <p:txBody>
              <a:bodyPr wrap="square" lIns="0" tIns="0" rIns="0" bIns="0" rtlCol="0">
                <a:noAutofit/>
              </a:bodyPr>
              <a:lstStyle/>
              <a:p>
                <a:pPr algn="r" defTabSz="1219140">
                  <a:defRPr/>
                </a:pPr>
                <a:r>
                  <a:rPr lang="en-US" sz="1200">
                    <a:solidFill>
                      <a:srgbClr val="005991"/>
                    </a:solidFill>
                    <a:latin typeface="Arial" panose="020B0604020202020204" pitchFamily="34" charset="0"/>
                  </a:rPr>
                  <a:t>Continuous tx</a:t>
                </a:r>
              </a:p>
            </p:txBody>
          </p:sp>
          <p:sp>
            <p:nvSpPr>
              <p:cNvPr id="739" name="TextBox 738"/>
              <p:cNvSpPr txBox="1"/>
              <p:nvPr/>
            </p:nvSpPr>
            <p:spPr>
              <a:xfrm>
                <a:off x="2625059"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87</a:t>
                </a:r>
              </a:p>
            </p:txBody>
          </p:sp>
          <p:sp>
            <p:nvSpPr>
              <p:cNvPr id="740" name="TextBox 739"/>
              <p:cNvSpPr txBox="1"/>
              <p:nvPr/>
            </p:nvSpPr>
            <p:spPr>
              <a:xfrm>
                <a:off x="3199208"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50</a:t>
                </a:r>
              </a:p>
            </p:txBody>
          </p:sp>
          <p:sp>
            <p:nvSpPr>
              <p:cNvPr id="741" name="TextBox 740"/>
              <p:cNvSpPr txBox="1"/>
              <p:nvPr/>
            </p:nvSpPr>
            <p:spPr>
              <a:xfrm>
                <a:off x="3766633"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43</a:t>
                </a:r>
              </a:p>
            </p:txBody>
          </p:sp>
          <p:sp>
            <p:nvSpPr>
              <p:cNvPr id="742" name="TextBox 741"/>
              <p:cNvSpPr txBox="1"/>
              <p:nvPr/>
            </p:nvSpPr>
            <p:spPr>
              <a:xfrm>
                <a:off x="4340782"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33</a:t>
                </a:r>
              </a:p>
            </p:txBody>
          </p:sp>
          <p:sp>
            <p:nvSpPr>
              <p:cNvPr id="743" name="TextBox 742"/>
              <p:cNvSpPr txBox="1"/>
              <p:nvPr/>
            </p:nvSpPr>
            <p:spPr>
              <a:xfrm>
                <a:off x="4914931"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21</a:t>
                </a:r>
              </a:p>
            </p:txBody>
          </p:sp>
          <p:sp>
            <p:nvSpPr>
              <p:cNvPr id="744" name="TextBox 743"/>
              <p:cNvSpPr txBox="1"/>
              <p:nvPr/>
            </p:nvSpPr>
            <p:spPr>
              <a:xfrm>
                <a:off x="5489080"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16</a:t>
                </a:r>
              </a:p>
            </p:txBody>
          </p:sp>
          <p:sp>
            <p:nvSpPr>
              <p:cNvPr id="745" name="TextBox 744"/>
              <p:cNvSpPr txBox="1"/>
              <p:nvPr/>
            </p:nvSpPr>
            <p:spPr>
              <a:xfrm>
                <a:off x="6049783"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5</a:t>
                </a:r>
              </a:p>
            </p:txBody>
          </p:sp>
          <p:sp>
            <p:nvSpPr>
              <p:cNvPr id="746" name="TextBox 745"/>
              <p:cNvSpPr txBox="1"/>
              <p:nvPr/>
            </p:nvSpPr>
            <p:spPr>
              <a:xfrm>
                <a:off x="6597536"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1</a:t>
                </a:r>
              </a:p>
            </p:txBody>
          </p:sp>
          <p:sp>
            <p:nvSpPr>
              <p:cNvPr id="747" name="TextBox 746"/>
              <p:cNvSpPr txBox="1"/>
              <p:nvPr/>
            </p:nvSpPr>
            <p:spPr>
              <a:xfrm>
                <a:off x="7165669"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0</a:t>
                </a:r>
              </a:p>
            </p:txBody>
          </p:sp>
          <p:sp>
            <p:nvSpPr>
              <p:cNvPr id="748" name="TextBox 747"/>
              <p:cNvSpPr txBox="1"/>
              <p:nvPr/>
            </p:nvSpPr>
            <p:spPr>
              <a:xfrm>
                <a:off x="2625059"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76</a:t>
                </a:r>
              </a:p>
            </p:txBody>
          </p:sp>
          <p:sp>
            <p:nvSpPr>
              <p:cNvPr id="749" name="TextBox 748"/>
              <p:cNvSpPr txBox="1"/>
              <p:nvPr/>
            </p:nvSpPr>
            <p:spPr>
              <a:xfrm>
                <a:off x="3199208"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60</a:t>
                </a:r>
              </a:p>
            </p:txBody>
          </p:sp>
          <p:sp>
            <p:nvSpPr>
              <p:cNvPr id="750" name="TextBox 749"/>
              <p:cNvSpPr txBox="1"/>
              <p:nvPr/>
            </p:nvSpPr>
            <p:spPr>
              <a:xfrm>
                <a:off x="3766633"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53</a:t>
                </a:r>
              </a:p>
            </p:txBody>
          </p:sp>
          <p:sp>
            <p:nvSpPr>
              <p:cNvPr id="751" name="TextBox 750"/>
              <p:cNvSpPr txBox="1"/>
              <p:nvPr/>
            </p:nvSpPr>
            <p:spPr>
              <a:xfrm>
                <a:off x="4340782"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49</a:t>
                </a:r>
              </a:p>
            </p:txBody>
          </p:sp>
          <p:sp>
            <p:nvSpPr>
              <p:cNvPr id="752" name="TextBox 751"/>
              <p:cNvSpPr txBox="1"/>
              <p:nvPr/>
            </p:nvSpPr>
            <p:spPr>
              <a:xfrm>
                <a:off x="4914931"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35</a:t>
                </a:r>
              </a:p>
            </p:txBody>
          </p:sp>
          <p:sp>
            <p:nvSpPr>
              <p:cNvPr id="753" name="TextBox 752"/>
              <p:cNvSpPr txBox="1"/>
              <p:nvPr/>
            </p:nvSpPr>
            <p:spPr>
              <a:xfrm>
                <a:off x="5489080"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22</a:t>
                </a:r>
              </a:p>
            </p:txBody>
          </p:sp>
          <p:sp>
            <p:nvSpPr>
              <p:cNvPr id="754" name="TextBox 753"/>
              <p:cNvSpPr txBox="1"/>
              <p:nvPr/>
            </p:nvSpPr>
            <p:spPr>
              <a:xfrm>
                <a:off x="6049783"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10</a:t>
                </a:r>
              </a:p>
            </p:txBody>
          </p:sp>
          <p:sp>
            <p:nvSpPr>
              <p:cNvPr id="755" name="TextBox 754"/>
              <p:cNvSpPr txBox="1"/>
              <p:nvPr/>
            </p:nvSpPr>
            <p:spPr>
              <a:xfrm>
                <a:off x="6597536"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3</a:t>
                </a:r>
              </a:p>
            </p:txBody>
          </p:sp>
          <p:sp>
            <p:nvSpPr>
              <p:cNvPr id="756" name="TextBox 755"/>
              <p:cNvSpPr txBox="1"/>
              <p:nvPr/>
            </p:nvSpPr>
            <p:spPr>
              <a:xfrm>
                <a:off x="7165669"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0</a:t>
                </a:r>
              </a:p>
            </p:txBody>
          </p:sp>
        </p:grpSp>
        <p:grpSp>
          <p:nvGrpSpPr>
            <p:cNvPr id="604" name="Group 177"/>
            <p:cNvGrpSpPr/>
            <p:nvPr/>
          </p:nvGrpSpPr>
          <p:grpSpPr>
            <a:xfrm>
              <a:off x="1838177" y="1345086"/>
              <a:ext cx="5081205" cy="2800977"/>
              <a:chOff x="1838177" y="1345086"/>
              <a:chExt cx="5081205" cy="2800977"/>
            </a:xfrm>
          </p:grpSpPr>
          <p:grpSp>
            <p:nvGrpSpPr>
              <p:cNvPr id="695" name="Group 175"/>
              <p:cNvGrpSpPr/>
              <p:nvPr/>
            </p:nvGrpSpPr>
            <p:grpSpPr>
              <a:xfrm>
                <a:off x="1838177" y="1661859"/>
                <a:ext cx="5006571" cy="2484204"/>
                <a:chOff x="1838177" y="1661859"/>
                <a:chExt cx="5006571" cy="2484204"/>
              </a:xfrm>
            </p:grpSpPr>
            <p:sp>
              <p:nvSpPr>
                <p:cNvPr id="734" name="TextBox 733"/>
                <p:cNvSpPr txBox="1"/>
                <p:nvPr/>
              </p:nvSpPr>
              <p:spPr>
                <a:xfrm>
                  <a:off x="2352676" y="3992222"/>
                  <a:ext cx="4492072" cy="153841"/>
                </a:xfrm>
                <a:prstGeom prst="rect">
                  <a:avLst/>
                </a:prstGeom>
                <a:noFill/>
              </p:spPr>
              <p:txBody>
                <a:bodyPr wrap="square" lIns="0" tIns="0" rIns="0" bIns="0" rtlCol="0">
                  <a:spAutoFit/>
                </a:bodyPr>
                <a:lstStyle/>
                <a:p>
                  <a:pPr algn="ctr" defTabSz="1219140">
                    <a:defRPr/>
                  </a:pPr>
                  <a:r>
                    <a:rPr lang="en-US" sz="1333">
                      <a:latin typeface="Arial" panose="020B0604020202020204" pitchFamily="34" charset="0"/>
                    </a:rPr>
                    <a:t>Time post-randomization (months)</a:t>
                  </a:r>
                </a:p>
              </p:txBody>
            </p:sp>
            <p:sp>
              <p:nvSpPr>
                <p:cNvPr id="735" name="TextBox 734"/>
                <p:cNvSpPr txBox="1"/>
                <p:nvPr/>
              </p:nvSpPr>
              <p:spPr>
                <a:xfrm rot="16200000">
                  <a:off x="981582" y="2518454"/>
                  <a:ext cx="1867031" cy="153841"/>
                </a:xfrm>
                <a:prstGeom prst="rect">
                  <a:avLst/>
                </a:prstGeom>
                <a:noFill/>
              </p:spPr>
              <p:txBody>
                <a:bodyPr wrap="square" lIns="0" tIns="0" rIns="0" bIns="0" rtlCol="0">
                  <a:spAutoFit/>
                </a:bodyPr>
                <a:lstStyle/>
                <a:p>
                  <a:pPr algn="ctr" defTabSz="1219140">
                    <a:defRPr/>
                  </a:pPr>
                  <a:r>
                    <a:rPr lang="en-US" sz="1333">
                      <a:latin typeface="Arial" panose="020B0604020202020204" pitchFamily="34" charset="0"/>
                    </a:rPr>
                    <a:t>PFS (%)</a:t>
                  </a:r>
                </a:p>
              </p:txBody>
            </p:sp>
          </p:grpSp>
          <p:grpSp>
            <p:nvGrpSpPr>
              <p:cNvPr id="696" name="Group 176"/>
              <p:cNvGrpSpPr/>
              <p:nvPr/>
            </p:nvGrpSpPr>
            <p:grpSpPr>
              <a:xfrm>
                <a:off x="2292601" y="1432126"/>
                <a:ext cx="4558255" cy="2369496"/>
                <a:chOff x="2292601" y="1432126"/>
                <a:chExt cx="4558255" cy="2369496"/>
              </a:xfrm>
            </p:grpSpPr>
            <p:sp>
              <p:nvSpPr>
                <p:cNvPr id="715" name="Freeform: Shape 37"/>
                <p:cNvSpPr/>
                <p:nvPr/>
              </p:nvSpPr>
              <p:spPr>
                <a:xfrm>
                  <a:off x="2346290" y="1432126"/>
                  <a:ext cx="4504566" cy="2313267"/>
                </a:xfrm>
                <a:custGeom>
                  <a:avLst/>
                  <a:gdLst>
                    <a:gd name="connsiteX0" fmla="*/ 0 w 7600950"/>
                    <a:gd name="connsiteY0" fmla="*/ 0 h 1587500"/>
                    <a:gd name="connsiteX1" fmla="*/ 0 w 7600950"/>
                    <a:gd name="connsiteY1" fmla="*/ 1587500 h 1587500"/>
                    <a:gd name="connsiteX2" fmla="*/ 7600950 w 7600950"/>
                    <a:gd name="connsiteY2" fmla="*/ 1587500 h 1587500"/>
                  </a:gdLst>
                  <a:ahLst/>
                  <a:cxnLst>
                    <a:cxn ang="0">
                      <a:pos x="connsiteX0" y="connsiteY0"/>
                    </a:cxn>
                    <a:cxn ang="0">
                      <a:pos x="connsiteX1" y="connsiteY1"/>
                    </a:cxn>
                    <a:cxn ang="0">
                      <a:pos x="connsiteX2" y="connsiteY2"/>
                    </a:cxn>
                  </a:cxnLst>
                  <a:rect l="l" t="t" r="r" b="b"/>
                  <a:pathLst>
                    <a:path w="7600950" h="1587500">
                      <a:moveTo>
                        <a:pt x="0" y="0"/>
                      </a:moveTo>
                      <a:lnTo>
                        <a:pt x="0" y="1587500"/>
                      </a:lnTo>
                      <a:lnTo>
                        <a:pt x="7600950" y="1587500"/>
                      </a:lnTo>
                    </a:path>
                  </a:pathLst>
                </a:custGeom>
                <a:noFill/>
                <a:ln w="12700" cap="flat" cmpd="sng" algn="ctr">
                  <a:solidFill>
                    <a:srgbClr val="000000"/>
                  </a:solidFill>
                  <a:prstDash val="solid"/>
                </a:ln>
                <a:effectLst/>
              </p:spPr>
              <p:txBody>
                <a:bodyPr rtlCol="0" anchor="ctr"/>
                <a:lstStyle/>
                <a:p>
                  <a:pPr algn="ctr" defTabSz="1219140">
                    <a:defRPr/>
                  </a:pPr>
                  <a:endParaRPr lang="en-US" sz="2400">
                    <a:solidFill>
                      <a:srgbClr val="FFFFFF"/>
                    </a:solidFill>
                    <a:latin typeface="Arial" panose="020B0604020202020204" pitchFamily="34" charset="0"/>
                  </a:endParaRPr>
                </a:p>
              </p:txBody>
            </p:sp>
            <p:grpSp>
              <p:nvGrpSpPr>
                <p:cNvPr id="716" name="Group 174"/>
                <p:cNvGrpSpPr/>
                <p:nvPr/>
              </p:nvGrpSpPr>
              <p:grpSpPr>
                <a:xfrm>
                  <a:off x="2292601" y="1433346"/>
                  <a:ext cx="4553224" cy="2368276"/>
                  <a:chOff x="2292601" y="1433346"/>
                  <a:chExt cx="4553224" cy="2368276"/>
                </a:xfrm>
              </p:grpSpPr>
              <p:grpSp>
                <p:nvGrpSpPr>
                  <p:cNvPr id="717" name="Group 173"/>
                  <p:cNvGrpSpPr/>
                  <p:nvPr/>
                </p:nvGrpSpPr>
                <p:grpSpPr>
                  <a:xfrm>
                    <a:off x="2292601" y="1433346"/>
                    <a:ext cx="54864" cy="2312047"/>
                    <a:chOff x="2292601" y="1433346"/>
                    <a:chExt cx="54864" cy="2312047"/>
                  </a:xfrm>
                </p:grpSpPr>
                <p:cxnSp>
                  <p:nvCxnSpPr>
                    <p:cNvPr id="728" name="Straight Connector 727"/>
                    <p:cNvCxnSpPr/>
                    <p:nvPr/>
                  </p:nvCxnSpPr>
                  <p:spPr>
                    <a:xfrm>
                      <a:off x="2292601" y="1433346"/>
                      <a:ext cx="54864" cy="0"/>
                    </a:xfrm>
                    <a:prstGeom prst="line">
                      <a:avLst/>
                    </a:prstGeom>
                    <a:noFill/>
                    <a:ln w="12700" cap="flat" cmpd="sng" algn="ctr">
                      <a:solidFill>
                        <a:srgbClr val="000000"/>
                      </a:solidFill>
                      <a:prstDash val="solid"/>
                    </a:ln>
                    <a:effectLst/>
                  </p:spPr>
                </p:cxnSp>
                <p:cxnSp>
                  <p:nvCxnSpPr>
                    <p:cNvPr id="729" name="Straight Connector 728"/>
                    <p:cNvCxnSpPr/>
                    <p:nvPr/>
                  </p:nvCxnSpPr>
                  <p:spPr>
                    <a:xfrm>
                      <a:off x="2292601" y="1895755"/>
                      <a:ext cx="54864" cy="0"/>
                    </a:xfrm>
                    <a:prstGeom prst="line">
                      <a:avLst/>
                    </a:prstGeom>
                    <a:noFill/>
                    <a:ln w="12700" cap="flat" cmpd="sng" algn="ctr">
                      <a:solidFill>
                        <a:srgbClr val="000000"/>
                      </a:solidFill>
                      <a:prstDash val="solid"/>
                    </a:ln>
                    <a:effectLst/>
                  </p:spPr>
                </p:cxnSp>
                <p:cxnSp>
                  <p:nvCxnSpPr>
                    <p:cNvPr id="730" name="Straight Connector 729"/>
                    <p:cNvCxnSpPr/>
                    <p:nvPr/>
                  </p:nvCxnSpPr>
                  <p:spPr>
                    <a:xfrm>
                      <a:off x="2292601" y="2358164"/>
                      <a:ext cx="54864" cy="0"/>
                    </a:xfrm>
                    <a:prstGeom prst="line">
                      <a:avLst/>
                    </a:prstGeom>
                    <a:noFill/>
                    <a:ln w="12700" cap="flat" cmpd="sng" algn="ctr">
                      <a:solidFill>
                        <a:srgbClr val="000000"/>
                      </a:solidFill>
                      <a:prstDash val="solid"/>
                    </a:ln>
                    <a:effectLst/>
                  </p:spPr>
                </p:cxnSp>
                <p:cxnSp>
                  <p:nvCxnSpPr>
                    <p:cNvPr id="731" name="Straight Connector 730"/>
                    <p:cNvCxnSpPr/>
                    <p:nvPr/>
                  </p:nvCxnSpPr>
                  <p:spPr>
                    <a:xfrm>
                      <a:off x="2292601" y="2820573"/>
                      <a:ext cx="54864" cy="0"/>
                    </a:xfrm>
                    <a:prstGeom prst="line">
                      <a:avLst/>
                    </a:prstGeom>
                    <a:noFill/>
                    <a:ln w="12700" cap="flat" cmpd="sng" algn="ctr">
                      <a:solidFill>
                        <a:srgbClr val="000000"/>
                      </a:solidFill>
                      <a:prstDash val="solid"/>
                    </a:ln>
                    <a:effectLst/>
                  </p:spPr>
                </p:cxnSp>
                <p:cxnSp>
                  <p:nvCxnSpPr>
                    <p:cNvPr id="732" name="Straight Connector 731"/>
                    <p:cNvCxnSpPr/>
                    <p:nvPr/>
                  </p:nvCxnSpPr>
                  <p:spPr>
                    <a:xfrm>
                      <a:off x="2292601" y="3282982"/>
                      <a:ext cx="54864" cy="0"/>
                    </a:xfrm>
                    <a:prstGeom prst="line">
                      <a:avLst/>
                    </a:prstGeom>
                    <a:noFill/>
                    <a:ln w="12700" cap="flat" cmpd="sng" algn="ctr">
                      <a:solidFill>
                        <a:srgbClr val="000000"/>
                      </a:solidFill>
                      <a:prstDash val="solid"/>
                    </a:ln>
                    <a:effectLst/>
                  </p:spPr>
                </p:cxnSp>
                <p:cxnSp>
                  <p:nvCxnSpPr>
                    <p:cNvPr id="733" name="Straight Connector 732"/>
                    <p:cNvCxnSpPr/>
                    <p:nvPr/>
                  </p:nvCxnSpPr>
                  <p:spPr>
                    <a:xfrm>
                      <a:off x="2292601" y="3745393"/>
                      <a:ext cx="54864" cy="0"/>
                    </a:xfrm>
                    <a:prstGeom prst="line">
                      <a:avLst/>
                    </a:prstGeom>
                    <a:noFill/>
                    <a:ln w="12700" cap="flat" cmpd="sng" algn="ctr">
                      <a:solidFill>
                        <a:srgbClr val="000000"/>
                      </a:solidFill>
                      <a:prstDash val="solid"/>
                    </a:ln>
                    <a:effectLst/>
                  </p:spPr>
                </p:cxnSp>
              </p:grpSp>
              <p:grpSp>
                <p:nvGrpSpPr>
                  <p:cNvPr id="718" name="Group 169"/>
                  <p:cNvGrpSpPr/>
                  <p:nvPr/>
                </p:nvGrpSpPr>
                <p:grpSpPr>
                  <a:xfrm>
                    <a:off x="2346291" y="3748048"/>
                    <a:ext cx="4499534" cy="53574"/>
                    <a:chOff x="2346291" y="3748048"/>
                    <a:chExt cx="4499534" cy="53574"/>
                  </a:xfrm>
                </p:grpSpPr>
                <p:cxnSp>
                  <p:nvCxnSpPr>
                    <p:cNvPr id="719" name="Straight Connector 718"/>
                    <p:cNvCxnSpPr/>
                    <p:nvPr/>
                  </p:nvCxnSpPr>
                  <p:spPr>
                    <a:xfrm rot="5400000">
                      <a:off x="2319504" y="3774836"/>
                      <a:ext cx="53573" cy="0"/>
                    </a:xfrm>
                    <a:prstGeom prst="line">
                      <a:avLst/>
                    </a:prstGeom>
                    <a:noFill/>
                    <a:ln w="12700" cap="flat" cmpd="sng" algn="ctr">
                      <a:solidFill>
                        <a:srgbClr val="000000"/>
                      </a:solidFill>
                      <a:prstDash val="solid"/>
                    </a:ln>
                    <a:effectLst/>
                  </p:spPr>
                </p:cxnSp>
                <p:cxnSp>
                  <p:nvCxnSpPr>
                    <p:cNvPr id="720" name="Straight Connector 719"/>
                    <p:cNvCxnSpPr/>
                    <p:nvPr/>
                  </p:nvCxnSpPr>
                  <p:spPr>
                    <a:xfrm rot="5400000">
                      <a:off x="2881811" y="3774835"/>
                      <a:ext cx="53573" cy="0"/>
                    </a:xfrm>
                    <a:prstGeom prst="line">
                      <a:avLst/>
                    </a:prstGeom>
                    <a:noFill/>
                    <a:ln w="12700" cap="flat" cmpd="sng" algn="ctr">
                      <a:solidFill>
                        <a:srgbClr val="000000"/>
                      </a:solidFill>
                      <a:prstDash val="solid"/>
                    </a:ln>
                    <a:effectLst/>
                  </p:spPr>
                </p:cxnSp>
                <p:cxnSp>
                  <p:nvCxnSpPr>
                    <p:cNvPr id="721" name="Straight Connector 720"/>
                    <p:cNvCxnSpPr/>
                    <p:nvPr/>
                  </p:nvCxnSpPr>
                  <p:spPr>
                    <a:xfrm rot="5400000">
                      <a:off x="3443325" y="3774835"/>
                      <a:ext cx="53573" cy="0"/>
                    </a:xfrm>
                    <a:prstGeom prst="line">
                      <a:avLst/>
                    </a:prstGeom>
                    <a:noFill/>
                    <a:ln w="12700" cap="flat" cmpd="sng" algn="ctr">
                      <a:solidFill>
                        <a:srgbClr val="000000"/>
                      </a:solidFill>
                      <a:prstDash val="solid"/>
                    </a:ln>
                    <a:effectLst/>
                  </p:spPr>
                </p:cxnSp>
                <p:cxnSp>
                  <p:nvCxnSpPr>
                    <p:cNvPr id="722" name="Straight Connector 721"/>
                    <p:cNvCxnSpPr/>
                    <p:nvPr/>
                  </p:nvCxnSpPr>
                  <p:spPr>
                    <a:xfrm rot="5400000">
                      <a:off x="4007374" y="3774835"/>
                      <a:ext cx="53573" cy="0"/>
                    </a:xfrm>
                    <a:prstGeom prst="line">
                      <a:avLst/>
                    </a:prstGeom>
                    <a:noFill/>
                    <a:ln w="12700" cap="flat" cmpd="sng" algn="ctr">
                      <a:solidFill>
                        <a:srgbClr val="000000"/>
                      </a:solidFill>
                      <a:prstDash val="solid"/>
                    </a:ln>
                    <a:effectLst/>
                  </p:spPr>
                </p:cxnSp>
                <p:cxnSp>
                  <p:nvCxnSpPr>
                    <p:cNvPr id="723" name="Straight Connector 722"/>
                    <p:cNvCxnSpPr/>
                    <p:nvPr/>
                  </p:nvCxnSpPr>
                  <p:spPr>
                    <a:xfrm rot="5400000">
                      <a:off x="4569092" y="3774835"/>
                      <a:ext cx="53573" cy="0"/>
                    </a:xfrm>
                    <a:prstGeom prst="line">
                      <a:avLst/>
                    </a:prstGeom>
                    <a:noFill/>
                    <a:ln w="12700" cap="flat" cmpd="sng" algn="ctr">
                      <a:solidFill>
                        <a:srgbClr val="000000"/>
                      </a:solidFill>
                      <a:prstDash val="solid"/>
                    </a:ln>
                    <a:effectLst/>
                  </p:spPr>
                </p:cxnSp>
                <p:cxnSp>
                  <p:nvCxnSpPr>
                    <p:cNvPr id="724" name="Straight Connector 723"/>
                    <p:cNvCxnSpPr/>
                    <p:nvPr/>
                  </p:nvCxnSpPr>
                  <p:spPr>
                    <a:xfrm rot="5400000">
                      <a:off x="5129803" y="3774835"/>
                      <a:ext cx="53573" cy="0"/>
                    </a:xfrm>
                    <a:prstGeom prst="line">
                      <a:avLst/>
                    </a:prstGeom>
                    <a:noFill/>
                    <a:ln w="12700" cap="flat" cmpd="sng" algn="ctr">
                      <a:solidFill>
                        <a:srgbClr val="000000"/>
                      </a:solidFill>
                      <a:prstDash val="solid"/>
                    </a:ln>
                    <a:effectLst/>
                  </p:spPr>
                </p:cxnSp>
                <p:cxnSp>
                  <p:nvCxnSpPr>
                    <p:cNvPr id="725" name="Straight Connector 724"/>
                    <p:cNvCxnSpPr/>
                    <p:nvPr/>
                  </p:nvCxnSpPr>
                  <p:spPr>
                    <a:xfrm rot="5400000">
                      <a:off x="5692083" y="3774835"/>
                      <a:ext cx="53573" cy="0"/>
                    </a:xfrm>
                    <a:prstGeom prst="line">
                      <a:avLst/>
                    </a:prstGeom>
                    <a:noFill/>
                    <a:ln w="12700" cap="flat" cmpd="sng" algn="ctr">
                      <a:solidFill>
                        <a:srgbClr val="000000"/>
                      </a:solidFill>
                      <a:prstDash val="solid"/>
                    </a:ln>
                    <a:effectLst/>
                  </p:spPr>
                </p:cxnSp>
                <p:cxnSp>
                  <p:nvCxnSpPr>
                    <p:cNvPr id="726" name="Straight Connector 725"/>
                    <p:cNvCxnSpPr/>
                    <p:nvPr/>
                  </p:nvCxnSpPr>
                  <p:spPr>
                    <a:xfrm rot="5400000">
                      <a:off x="6256745" y="3774835"/>
                      <a:ext cx="53573" cy="0"/>
                    </a:xfrm>
                    <a:prstGeom prst="line">
                      <a:avLst/>
                    </a:prstGeom>
                    <a:noFill/>
                    <a:ln w="12700" cap="flat" cmpd="sng" algn="ctr">
                      <a:solidFill>
                        <a:srgbClr val="000000"/>
                      </a:solidFill>
                      <a:prstDash val="solid"/>
                    </a:ln>
                    <a:effectLst/>
                  </p:spPr>
                </p:cxnSp>
                <p:cxnSp>
                  <p:nvCxnSpPr>
                    <p:cNvPr id="727" name="Straight Connector 726"/>
                    <p:cNvCxnSpPr/>
                    <p:nvPr/>
                  </p:nvCxnSpPr>
                  <p:spPr>
                    <a:xfrm rot="5400000">
                      <a:off x="6819038" y="3774835"/>
                      <a:ext cx="53573" cy="0"/>
                    </a:xfrm>
                    <a:prstGeom prst="line">
                      <a:avLst/>
                    </a:prstGeom>
                    <a:noFill/>
                    <a:ln w="12700" cap="flat" cmpd="sng" algn="ctr">
                      <a:solidFill>
                        <a:srgbClr val="000000"/>
                      </a:solidFill>
                      <a:prstDash val="solid"/>
                    </a:ln>
                    <a:effectLst/>
                  </p:spPr>
                </p:cxnSp>
              </p:grpSp>
            </p:grpSp>
          </p:grpSp>
          <p:grpSp>
            <p:nvGrpSpPr>
              <p:cNvPr id="697" name="Group 172"/>
              <p:cNvGrpSpPr/>
              <p:nvPr/>
            </p:nvGrpSpPr>
            <p:grpSpPr>
              <a:xfrm>
                <a:off x="2014421" y="1345086"/>
                <a:ext cx="4904961" cy="2622307"/>
                <a:chOff x="2014421" y="1345086"/>
                <a:chExt cx="4904961" cy="2622307"/>
              </a:xfrm>
            </p:grpSpPr>
            <p:grpSp>
              <p:nvGrpSpPr>
                <p:cNvPr id="698" name="Group 171"/>
                <p:cNvGrpSpPr/>
                <p:nvPr/>
              </p:nvGrpSpPr>
              <p:grpSpPr>
                <a:xfrm>
                  <a:off x="2014421" y="1345086"/>
                  <a:ext cx="246312" cy="2462577"/>
                  <a:chOff x="2014421" y="1345086"/>
                  <a:chExt cx="246312" cy="2462577"/>
                </a:xfrm>
              </p:grpSpPr>
              <p:sp>
                <p:nvSpPr>
                  <p:cNvPr id="709" name="TextBox 708"/>
                  <p:cNvSpPr txBox="1"/>
                  <p:nvPr/>
                </p:nvSpPr>
                <p:spPr>
                  <a:xfrm>
                    <a:off x="2014421" y="3653822"/>
                    <a:ext cx="246312" cy="153841"/>
                  </a:xfrm>
                  <a:prstGeom prst="rect">
                    <a:avLst/>
                  </a:prstGeom>
                  <a:noFill/>
                </p:spPr>
                <p:txBody>
                  <a:bodyPr wrap="square" lIns="0" tIns="0" rIns="0" bIns="0" rtlCol="0">
                    <a:spAutoFit/>
                  </a:bodyPr>
                  <a:lstStyle/>
                  <a:p>
                    <a:pPr algn="r" defTabSz="1219140">
                      <a:defRPr/>
                    </a:pPr>
                    <a:r>
                      <a:rPr lang="en-US" sz="1333">
                        <a:latin typeface="Arial" panose="020B0604020202020204" pitchFamily="34" charset="0"/>
                      </a:rPr>
                      <a:t>0</a:t>
                    </a:r>
                  </a:p>
                </p:txBody>
              </p:sp>
              <p:sp>
                <p:nvSpPr>
                  <p:cNvPr id="710" name="TextBox 709"/>
                  <p:cNvSpPr txBox="1"/>
                  <p:nvPr/>
                </p:nvSpPr>
                <p:spPr>
                  <a:xfrm>
                    <a:off x="2014421" y="3192078"/>
                    <a:ext cx="246312" cy="153841"/>
                  </a:xfrm>
                  <a:prstGeom prst="rect">
                    <a:avLst/>
                  </a:prstGeom>
                  <a:noFill/>
                </p:spPr>
                <p:txBody>
                  <a:bodyPr wrap="square" lIns="0" tIns="0" rIns="0" bIns="0" rtlCol="0">
                    <a:spAutoFit/>
                  </a:bodyPr>
                  <a:lstStyle/>
                  <a:p>
                    <a:pPr algn="r" defTabSz="1219140">
                      <a:defRPr/>
                    </a:pPr>
                    <a:r>
                      <a:rPr lang="en-US" sz="1333">
                        <a:latin typeface="Arial" panose="020B0604020202020204" pitchFamily="34" charset="0"/>
                      </a:rPr>
                      <a:t>20</a:t>
                    </a:r>
                  </a:p>
                </p:txBody>
              </p:sp>
              <p:sp>
                <p:nvSpPr>
                  <p:cNvPr id="711" name="TextBox 710"/>
                  <p:cNvSpPr txBox="1"/>
                  <p:nvPr/>
                </p:nvSpPr>
                <p:spPr>
                  <a:xfrm>
                    <a:off x="2014421" y="2730330"/>
                    <a:ext cx="246312" cy="153841"/>
                  </a:xfrm>
                  <a:prstGeom prst="rect">
                    <a:avLst/>
                  </a:prstGeom>
                  <a:noFill/>
                </p:spPr>
                <p:txBody>
                  <a:bodyPr wrap="square" lIns="0" tIns="0" rIns="0" bIns="0" rtlCol="0">
                    <a:spAutoFit/>
                  </a:bodyPr>
                  <a:lstStyle/>
                  <a:p>
                    <a:pPr algn="r" defTabSz="1219140">
                      <a:defRPr/>
                    </a:pPr>
                    <a:r>
                      <a:rPr lang="en-US" sz="1333">
                        <a:latin typeface="Arial" panose="020B0604020202020204" pitchFamily="34" charset="0"/>
                      </a:rPr>
                      <a:t>40</a:t>
                    </a:r>
                  </a:p>
                </p:txBody>
              </p:sp>
              <p:sp>
                <p:nvSpPr>
                  <p:cNvPr id="712" name="TextBox 711"/>
                  <p:cNvSpPr txBox="1"/>
                  <p:nvPr/>
                </p:nvSpPr>
                <p:spPr>
                  <a:xfrm>
                    <a:off x="2014421" y="2268582"/>
                    <a:ext cx="246312" cy="153841"/>
                  </a:xfrm>
                  <a:prstGeom prst="rect">
                    <a:avLst/>
                  </a:prstGeom>
                  <a:noFill/>
                </p:spPr>
                <p:txBody>
                  <a:bodyPr wrap="square" lIns="0" tIns="0" rIns="0" bIns="0" rtlCol="0">
                    <a:spAutoFit/>
                  </a:bodyPr>
                  <a:lstStyle/>
                  <a:p>
                    <a:pPr algn="r" defTabSz="1219140">
                      <a:defRPr/>
                    </a:pPr>
                    <a:r>
                      <a:rPr lang="en-US" sz="1333">
                        <a:latin typeface="Arial" panose="020B0604020202020204" pitchFamily="34" charset="0"/>
                      </a:rPr>
                      <a:t>60</a:t>
                    </a:r>
                  </a:p>
                </p:txBody>
              </p:sp>
              <p:sp>
                <p:nvSpPr>
                  <p:cNvPr id="713" name="TextBox 712"/>
                  <p:cNvSpPr txBox="1"/>
                  <p:nvPr/>
                </p:nvSpPr>
                <p:spPr>
                  <a:xfrm>
                    <a:off x="2014421" y="1806834"/>
                    <a:ext cx="246312" cy="153841"/>
                  </a:xfrm>
                  <a:prstGeom prst="rect">
                    <a:avLst/>
                  </a:prstGeom>
                  <a:noFill/>
                </p:spPr>
                <p:txBody>
                  <a:bodyPr wrap="square" lIns="0" tIns="0" rIns="0" bIns="0" rtlCol="0">
                    <a:spAutoFit/>
                  </a:bodyPr>
                  <a:lstStyle/>
                  <a:p>
                    <a:pPr algn="r" defTabSz="1219140">
                      <a:defRPr/>
                    </a:pPr>
                    <a:r>
                      <a:rPr lang="en-US" sz="1333">
                        <a:latin typeface="Arial" panose="020B0604020202020204" pitchFamily="34" charset="0"/>
                      </a:rPr>
                      <a:t>80</a:t>
                    </a:r>
                  </a:p>
                </p:txBody>
              </p:sp>
              <p:sp>
                <p:nvSpPr>
                  <p:cNvPr id="714" name="TextBox 713"/>
                  <p:cNvSpPr txBox="1"/>
                  <p:nvPr/>
                </p:nvSpPr>
                <p:spPr>
                  <a:xfrm>
                    <a:off x="2014421" y="1345086"/>
                    <a:ext cx="246312" cy="153841"/>
                  </a:xfrm>
                  <a:prstGeom prst="rect">
                    <a:avLst/>
                  </a:prstGeom>
                  <a:noFill/>
                </p:spPr>
                <p:txBody>
                  <a:bodyPr wrap="square" lIns="0" tIns="0" rIns="0" bIns="0" rtlCol="0">
                    <a:spAutoFit/>
                  </a:bodyPr>
                  <a:lstStyle/>
                  <a:p>
                    <a:pPr algn="r" defTabSz="1219140">
                      <a:defRPr/>
                    </a:pPr>
                    <a:r>
                      <a:rPr lang="en-US" sz="1333">
                        <a:latin typeface="Arial" panose="020B0604020202020204" pitchFamily="34" charset="0"/>
                      </a:rPr>
                      <a:t>100</a:t>
                    </a:r>
                  </a:p>
                </p:txBody>
              </p:sp>
            </p:grpSp>
            <p:grpSp>
              <p:nvGrpSpPr>
                <p:cNvPr id="699" name="Group 170"/>
                <p:cNvGrpSpPr/>
                <p:nvPr/>
              </p:nvGrpSpPr>
              <p:grpSpPr>
                <a:xfrm>
                  <a:off x="2275356" y="3813552"/>
                  <a:ext cx="4644026" cy="153841"/>
                  <a:chOff x="2275356" y="3813552"/>
                  <a:chExt cx="4644026" cy="153841"/>
                </a:xfrm>
              </p:grpSpPr>
              <p:sp>
                <p:nvSpPr>
                  <p:cNvPr id="700" name="TextBox 699"/>
                  <p:cNvSpPr txBox="1"/>
                  <p:nvPr/>
                </p:nvSpPr>
                <p:spPr>
                  <a:xfrm>
                    <a:off x="2275356" y="3813552"/>
                    <a:ext cx="146106" cy="153841"/>
                  </a:xfrm>
                  <a:prstGeom prst="rect">
                    <a:avLst/>
                  </a:prstGeom>
                  <a:noFill/>
                </p:spPr>
                <p:txBody>
                  <a:bodyPr wrap="square" lIns="0" tIns="0" rIns="0" bIns="0" rtlCol="0">
                    <a:spAutoFit/>
                  </a:bodyPr>
                  <a:lstStyle/>
                  <a:p>
                    <a:pPr algn="ctr" defTabSz="1219140">
                      <a:defRPr/>
                    </a:pPr>
                    <a:r>
                      <a:rPr lang="en-US" sz="1333">
                        <a:latin typeface="Arial" panose="020B0604020202020204" pitchFamily="34" charset="0"/>
                      </a:rPr>
                      <a:t>0</a:t>
                    </a:r>
                  </a:p>
                </p:txBody>
              </p:sp>
              <p:sp>
                <p:nvSpPr>
                  <p:cNvPr id="701" name="TextBox 700"/>
                  <p:cNvSpPr txBox="1"/>
                  <p:nvPr/>
                </p:nvSpPr>
                <p:spPr>
                  <a:xfrm>
                    <a:off x="2836068" y="3813552"/>
                    <a:ext cx="146106" cy="153841"/>
                  </a:xfrm>
                  <a:prstGeom prst="rect">
                    <a:avLst/>
                  </a:prstGeom>
                  <a:noFill/>
                </p:spPr>
                <p:txBody>
                  <a:bodyPr wrap="square" lIns="0" tIns="0" rIns="0" bIns="0" rtlCol="0">
                    <a:spAutoFit/>
                  </a:bodyPr>
                  <a:lstStyle/>
                  <a:p>
                    <a:pPr algn="ctr" defTabSz="1219140">
                      <a:defRPr/>
                    </a:pPr>
                    <a:r>
                      <a:rPr lang="en-US" sz="1333">
                        <a:latin typeface="Arial" panose="020B0604020202020204" pitchFamily="34" charset="0"/>
                      </a:rPr>
                      <a:t>3</a:t>
                    </a:r>
                  </a:p>
                </p:txBody>
              </p:sp>
              <p:sp>
                <p:nvSpPr>
                  <p:cNvPr id="702" name="TextBox 701"/>
                  <p:cNvSpPr txBox="1"/>
                  <p:nvPr/>
                </p:nvSpPr>
                <p:spPr>
                  <a:xfrm>
                    <a:off x="3399144" y="3813552"/>
                    <a:ext cx="146106" cy="153841"/>
                  </a:xfrm>
                  <a:prstGeom prst="rect">
                    <a:avLst/>
                  </a:prstGeom>
                  <a:noFill/>
                </p:spPr>
                <p:txBody>
                  <a:bodyPr wrap="square" lIns="0" tIns="0" rIns="0" bIns="0" rtlCol="0">
                    <a:spAutoFit/>
                  </a:bodyPr>
                  <a:lstStyle/>
                  <a:p>
                    <a:pPr algn="ctr" defTabSz="1219140">
                      <a:defRPr/>
                    </a:pPr>
                    <a:r>
                      <a:rPr lang="en-US" sz="1333">
                        <a:latin typeface="Arial" panose="020B0604020202020204" pitchFamily="34" charset="0"/>
                      </a:rPr>
                      <a:t>6</a:t>
                    </a:r>
                  </a:p>
                </p:txBody>
              </p:sp>
              <p:sp>
                <p:nvSpPr>
                  <p:cNvPr id="703" name="TextBox 702"/>
                  <p:cNvSpPr txBox="1"/>
                  <p:nvPr/>
                </p:nvSpPr>
                <p:spPr>
                  <a:xfrm>
                    <a:off x="3963194" y="3813552"/>
                    <a:ext cx="146106" cy="153841"/>
                  </a:xfrm>
                  <a:prstGeom prst="rect">
                    <a:avLst/>
                  </a:prstGeom>
                  <a:noFill/>
                </p:spPr>
                <p:txBody>
                  <a:bodyPr wrap="square" lIns="0" tIns="0" rIns="0" bIns="0" rtlCol="0">
                    <a:spAutoFit/>
                  </a:bodyPr>
                  <a:lstStyle/>
                  <a:p>
                    <a:pPr algn="ctr" defTabSz="1219140">
                      <a:defRPr/>
                    </a:pPr>
                    <a:r>
                      <a:rPr lang="en-US" sz="1333">
                        <a:latin typeface="Arial" panose="020B0604020202020204" pitchFamily="34" charset="0"/>
                      </a:rPr>
                      <a:t>9</a:t>
                    </a:r>
                  </a:p>
                </p:txBody>
              </p:sp>
              <p:sp>
                <p:nvSpPr>
                  <p:cNvPr id="704" name="TextBox 703"/>
                  <p:cNvSpPr txBox="1"/>
                  <p:nvPr/>
                </p:nvSpPr>
                <p:spPr>
                  <a:xfrm>
                    <a:off x="4526478" y="3813552"/>
                    <a:ext cx="146106" cy="153841"/>
                  </a:xfrm>
                  <a:prstGeom prst="rect">
                    <a:avLst/>
                  </a:prstGeom>
                  <a:noFill/>
                </p:spPr>
                <p:txBody>
                  <a:bodyPr wrap="square" lIns="0" tIns="0" rIns="0" bIns="0" rtlCol="0">
                    <a:spAutoFit/>
                  </a:bodyPr>
                  <a:lstStyle/>
                  <a:p>
                    <a:pPr algn="ctr" defTabSz="1219140">
                      <a:defRPr/>
                    </a:pPr>
                    <a:r>
                      <a:rPr lang="en-US" sz="1333">
                        <a:latin typeface="Arial" panose="020B0604020202020204" pitchFamily="34" charset="0"/>
                      </a:rPr>
                      <a:t>12</a:t>
                    </a:r>
                  </a:p>
                </p:txBody>
              </p:sp>
              <p:sp>
                <p:nvSpPr>
                  <p:cNvPr id="705" name="TextBox 704"/>
                  <p:cNvSpPr txBox="1"/>
                  <p:nvPr/>
                </p:nvSpPr>
                <p:spPr>
                  <a:xfrm>
                    <a:off x="5087189" y="3813552"/>
                    <a:ext cx="146106" cy="153841"/>
                  </a:xfrm>
                  <a:prstGeom prst="rect">
                    <a:avLst/>
                  </a:prstGeom>
                  <a:noFill/>
                </p:spPr>
                <p:txBody>
                  <a:bodyPr wrap="square" lIns="0" tIns="0" rIns="0" bIns="0" rtlCol="0">
                    <a:spAutoFit/>
                  </a:bodyPr>
                  <a:lstStyle/>
                  <a:p>
                    <a:pPr algn="ctr" defTabSz="1219140">
                      <a:defRPr/>
                    </a:pPr>
                    <a:r>
                      <a:rPr lang="en-US" sz="1333">
                        <a:latin typeface="Arial" panose="020B0604020202020204" pitchFamily="34" charset="0"/>
                      </a:rPr>
                      <a:t>15</a:t>
                    </a:r>
                  </a:p>
                </p:txBody>
              </p:sp>
              <p:sp>
                <p:nvSpPr>
                  <p:cNvPr id="706" name="TextBox 705"/>
                  <p:cNvSpPr txBox="1"/>
                  <p:nvPr/>
                </p:nvSpPr>
                <p:spPr>
                  <a:xfrm>
                    <a:off x="5647901" y="3813552"/>
                    <a:ext cx="146106" cy="153841"/>
                  </a:xfrm>
                  <a:prstGeom prst="rect">
                    <a:avLst/>
                  </a:prstGeom>
                  <a:noFill/>
                </p:spPr>
                <p:txBody>
                  <a:bodyPr wrap="square" lIns="0" tIns="0" rIns="0" bIns="0" rtlCol="0">
                    <a:spAutoFit/>
                  </a:bodyPr>
                  <a:lstStyle/>
                  <a:p>
                    <a:pPr algn="ctr" defTabSz="1219140">
                      <a:defRPr/>
                    </a:pPr>
                    <a:r>
                      <a:rPr lang="en-US" sz="1333">
                        <a:latin typeface="Arial" panose="020B0604020202020204" pitchFamily="34" charset="0"/>
                      </a:rPr>
                      <a:t>18</a:t>
                    </a:r>
                  </a:p>
                </p:txBody>
              </p:sp>
              <p:sp>
                <p:nvSpPr>
                  <p:cNvPr id="707" name="TextBox 706"/>
                  <p:cNvSpPr txBox="1"/>
                  <p:nvPr/>
                </p:nvSpPr>
                <p:spPr>
                  <a:xfrm>
                    <a:off x="6212564" y="3813552"/>
                    <a:ext cx="146106" cy="153841"/>
                  </a:xfrm>
                  <a:prstGeom prst="rect">
                    <a:avLst/>
                  </a:prstGeom>
                  <a:noFill/>
                </p:spPr>
                <p:txBody>
                  <a:bodyPr wrap="square" lIns="0" tIns="0" rIns="0" bIns="0" rtlCol="0">
                    <a:spAutoFit/>
                  </a:bodyPr>
                  <a:lstStyle/>
                  <a:p>
                    <a:pPr algn="ctr" defTabSz="1219140">
                      <a:defRPr/>
                    </a:pPr>
                    <a:r>
                      <a:rPr lang="en-US" sz="1333">
                        <a:latin typeface="Arial" panose="020B0604020202020204" pitchFamily="34" charset="0"/>
                      </a:rPr>
                      <a:t>21</a:t>
                    </a:r>
                  </a:p>
                </p:txBody>
              </p:sp>
              <p:sp>
                <p:nvSpPr>
                  <p:cNvPr id="708" name="TextBox 707"/>
                  <p:cNvSpPr txBox="1"/>
                  <p:nvPr/>
                </p:nvSpPr>
                <p:spPr>
                  <a:xfrm>
                    <a:off x="6773276" y="3813552"/>
                    <a:ext cx="146106" cy="153841"/>
                  </a:xfrm>
                  <a:prstGeom prst="rect">
                    <a:avLst/>
                  </a:prstGeom>
                  <a:noFill/>
                </p:spPr>
                <p:txBody>
                  <a:bodyPr wrap="square" lIns="0" tIns="0" rIns="0" bIns="0" rtlCol="0">
                    <a:spAutoFit/>
                  </a:bodyPr>
                  <a:lstStyle/>
                  <a:p>
                    <a:pPr algn="ctr" defTabSz="1219140">
                      <a:defRPr/>
                    </a:pPr>
                    <a:r>
                      <a:rPr lang="en-US" sz="1333">
                        <a:latin typeface="Arial" panose="020B0604020202020204" pitchFamily="34" charset="0"/>
                      </a:rPr>
                      <a:t>24</a:t>
                    </a:r>
                  </a:p>
                </p:txBody>
              </p:sp>
            </p:grpSp>
          </p:grpSp>
        </p:grpSp>
        <p:grpSp>
          <p:nvGrpSpPr>
            <p:cNvPr id="605" name="Group 167"/>
            <p:cNvGrpSpPr/>
            <p:nvPr/>
          </p:nvGrpSpPr>
          <p:grpSpPr>
            <a:xfrm>
              <a:off x="2319844" y="1412549"/>
              <a:ext cx="4132078" cy="1553871"/>
              <a:chOff x="2319844" y="1412549"/>
              <a:chExt cx="4132078" cy="1553871"/>
            </a:xfrm>
          </p:grpSpPr>
          <p:sp>
            <p:nvSpPr>
              <p:cNvPr id="659" name="Freeform 21"/>
              <p:cNvSpPr>
                <a:spLocks/>
              </p:cNvSpPr>
              <p:nvPr/>
            </p:nvSpPr>
            <p:spPr bwMode="auto">
              <a:xfrm>
                <a:off x="2345006" y="1412549"/>
                <a:ext cx="4053942" cy="1508810"/>
              </a:xfrm>
              <a:custGeom>
                <a:avLst/>
                <a:gdLst>
                  <a:gd name="T0" fmla="*/ 0 w 2574"/>
                  <a:gd name="T1" fmla="*/ 43 h 958"/>
                  <a:gd name="T2" fmla="*/ 44 w 2574"/>
                  <a:gd name="T3" fmla="*/ 59 h 958"/>
                  <a:gd name="T4" fmla="*/ 48 w 2574"/>
                  <a:gd name="T5" fmla="*/ 77 h 958"/>
                  <a:gd name="T6" fmla="*/ 63 w 2574"/>
                  <a:gd name="T7" fmla="*/ 95 h 958"/>
                  <a:gd name="T8" fmla="*/ 73 w 2574"/>
                  <a:gd name="T9" fmla="*/ 119 h 958"/>
                  <a:gd name="T10" fmla="*/ 109 w 2574"/>
                  <a:gd name="T11" fmla="*/ 180 h 958"/>
                  <a:gd name="T12" fmla="*/ 123 w 2574"/>
                  <a:gd name="T13" fmla="*/ 198 h 958"/>
                  <a:gd name="T14" fmla="*/ 155 w 2574"/>
                  <a:gd name="T15" fmla="*/ 216 h 958"/>
                  <a:gd name="T16" fmla="*/ 250 w 2574"/>
                  <a:gd name="T17" fmla="*/ 239 h 958"/>
                  <a:gd name="T18" fmla="*/ 260 w 2574"/>
                  <a:gd name="T19" fmla="*/ 263 h 958"/>
                  <a:gd name="T20" fmla="*/ 268 w 2574"/>
                  <a:gd name="T21" fmla="*/ 281 h 958"/>
                  <a:gd name="T22" fmla="*/ 296 w 2574"/>
                  <a:gd name="T23" fmla="*/ 301 h 958"/>
                  <a:gd name="T24" fmla="*/ 308 w 2574"/>
                  <a:gd name="T25" fmla="*/ 307 h 958"/>
                  <a:gd name="T26" fmla="*/ 314 w 2574"/>
                  <a:gd name="T27" fmla="*/ 348 h 958"/>
                  <a:gd name="T28" fmla="*/ 343 w 2574"/>
                  <a:gd name="T29" fmla="*/ 390 h 958"/>
                  <a:gd name="T30" fmla="*/ 474 w 2574"/>
                  <a:gd name="T31" fmla="*/ 406 h 958"/>
                  <a:gd name="T32" fmla="*/ 540 w 2574"/>
                  <a:gd name="T33" fmla="*/ 430 h 958"/>
                  <a:gd name="T34" fmla="*/ 554 w 2574"/>
                  <a:gd name="T35" fmla="*/ 455 h 958"/>
                  <a:gd name="T36" fmla="*/ 570 w 2574"/>
                  <a:gd name="T37" fmla="*/ 477 h 958"/>
                  <a:gd name="T38" fmla="*/ 582 w 2574"/>
                  <a:gd name="T39" fmla="*/ 501 h 958"/>
                  <a:gd name="T40" fmla="*/ 760 w 2574"/>
                  <a:gd name="T41" fmla="*/ 519 h 958"/>
                  <a:gd name="T42" fmla="*/ 790 w 2574"/>
                  <a:gd name="T43" fmla="*/ 564 h 958"/>
                  <a:gd name="T44" fmla="*/ 812 w 2574"/>
                  <a:gd name="T45" fmla="*/ 588 h 958"/>
                  <a:gd name="T46" fmla="*/ 828 w 2574"/>
                  <a:gd name="T47" fmla="*/ 610 h 958"/>
                  <a:gd name="T48" fmla="*/ 978 w 2574"/>
                  <a:gd name="T49" fmla="*/ 641 h 958"/>
                  <a:gd name="T50" fmla="*/ 990 w 2574"/>
                  <a:gd name="T51" fmla="*/ 663 h 958"/>
                  <a:gd name="T52" fmla="*/ 1098 w 2574"/>
                  <a:gd name="T53" fmla="*/ 687 h 958"/>
                  <a:gd name="T54" fmla="*/ 1139 w 2574"/>
                  <a:gd name="T55" fmla="*/ 709 h 958"/>
                  <a:gd name="T56" fmla="*/ 1225 w 2574"/>
                  <a:gd name="T57" fmla="*/ 733 h 958"/>
                  <a:gd name="T58" fmla="*/ 1266 w 2574"/>
                  <a:gd name="T59" fmla="*/ 784 h 958"/>
                  <a:gd name="T60" fmla="*/ 1302 w 2574"/>
                  <a:gd name="T61" fmla="*/ 814 h 958"/>
                  <a:gd name="T62" fmla="*/ 1340 w 2574"/>
                  <a:gd name="T63" fmla="*/ 865 h 958"/>
                  <a:gd name="T64" fmla="*/ 1491 w 2574"/>
                  <a:gd name="T65" fmla="*/ 891 h 958"/>
                  <a:gd name="T66" fmla="*/ 1814 w 2574"/>
                  <a:gd name="T67" fmla="*/ 919 h 958"/>
                  <a:gd name="T68" fmla="*/ 2574 w 2574"/>
                  <a:gd name="T69" fmla="*/ 958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74" h="958">
                    <a:moveTo>
                      <a:pt x="0" y="0"/>
                    </a:moveTo>
                    <a:lnTo>
                      <a:pt x="0" y="43"/>
                    </a:lnTo>
                    <a:lnTo>
                      <a:pt x="44" y="43"/>
                    </a:lnTo>
                    <a:lnTo>
                      <a:pt x="44" y="59"/>
                    </a:lnTo>
                    <a:lnTo>
                      <a:pt x="48" y="59"/>
                    </a:lnTo>
                    <a:lnTo>
                      <a:pt x="48" y="77"/>
                    </a:lnTo>
                    <a:lnTo>
                      <a:pt x="63" y="77"/>
                    </a:lnTo>
                    <a:lnTo>
                      <a:pt x="63" y="95"/>
                    </a:lnTo>
                    <a:lnTo>
                      <a:pt x="73" y="95"/>
                    </a:lnTo>
                    <a:lnTo>
                      <a:pt x="73" y="119"/>
                    </a:lnTo>
                    <a:lnTo>
                      <a:pt x="109" y="119"/>
                    </a:lnTo>
                    <a:lnTo>
                      <a:pt x="109" y="180"/>
                    </a:lnTo>
                    <a:lnTo>
                      <a:pt x="123" y="180"/>
                    </a:lnTo>
                    <a:lnTo>
                      <a:pt x="123" y="198"/>
                    </a:lnTo>
                    <a:lnTo>
                      <a:pt x="155" y="198"/>
                    </a:lnTo>
                    <a:lnTo>
                      <a:pt x="155" y="216"/>
                    </a:lnTo>
                    <a:lnTo>
                      <a:pt x="250" y="216"/>
                    </a:lnTo>
                    <a:lnTo>
                      <a:pt x="250" y="239"/>
                    </a:lnTo>
                    <a:lnTo>
                      <a:pt x="260" y="239"/>
                    </a:lnTo>
                    <a:lnTo>
                      <a:pt x="260" y="263"/>
                    </a:lnTo>
                    <a:lnTo>
                      <a:pt x="268" y="263"/>
                    </a:lnTo>
                    <a:lnTo>
                      <a:pt x="268" y="281"/>
                    </a:lnTo>
                    <a:lnTo>
                      <a:pt x="296" y="281"/>
                    </a:lnTo>
                    <a:lnTo>
                      <a:pt x="296" y="301"/>
                    </a:lnTo>
                    <a:lnTo>
                      <a:pt x="296" y="307"/>
                    </a:lnTo>
                    <a:lnTo>
                      <a:pt x="308" y="307"/>
                    </a:lnTo>
                    <a:lnTo>
                      <a:pt x="308" y="348"/>
                    </a:lnTo>
                    <a:lnTo>
                      <a:pt x="314" y="348"/>
                    </a:lnTo>
                    <a:lnTo>
                      <a:pt x="314" y="390"/>
                    </a:lnTo>
                    <a:lnTo>
                      <a:pt x="343" y="390"/>
                    </a:lnTo>
                    <a:lnTo>
                      <a:pt x="343" y="406"/>
                    </a:lnTo>
                    <a:lnTo>
                      <a:pt x="474" y="406"/>
                    </a:lnTo>
                    <a:lnTo>
                      <a:pt x="474" y="430"/>
                    </a:lnTo>
                    <a:lnTo>
                      <a:pt x="540" y="430"/>
                    </a:lnTo>
                    <a:lnTo>
                      <a:pt x="540" y="455"/>
                    </a:lnTo>
                    <a:lnTo>
                      <a:pt x="554" y="455"/>
                    </a:lnTo>
                    <a:lnTo>
                      <a:pt x="554" y="477"/>
                    </a:lnTo>
                    <a:lnTo>
                      <a:pt x="570" y="477"/>
                    </a:lnTo>
                    <a:lnTo>
                      <a:pt x="570" y="501"/>
                    </a:lnTo>
                    <a:lnTo>
                      <a:pt x="582" y="501"/>
                    </a:lnTo>
                    <a:lnTo>
                      <a:pt x="582" y="519"/>
                    </a:lnTo>
                    <a:lnTo>
                      <a:pt x="760" y="519"/>
                    </a:lnTo>
                    <a:lnTo>
                      <a:pt x="760" y="564"/>
                    </a:lnTo>
                    <a:lnTo>
                      <a:pt x="790" y="564"/>
                    </a:lnTo>
                    <a:lnTo>
                      <a:pt x="790" y="588"/>
                    </a:lnTo>
                    <a:lnTo>
                      <a:pt x="812" y="588"/>
                    </a:lnTo>
                    <a:lnTo>
                      <a:pt x="812" y="610"/>
                    </a:lnTo>
                    <a:lnTo>
                      <a:pt x="828" y="610"/>
                    </a:lnTo>
                    <a:lnTo>
                      <a:pt x="828" y="641"/>
                    </a:lnTo>
                    <a:lnTo>
                      <a:pt x="978" y="641"/>
                    </a:lnTo>
                    <a:lnTo>
                      <a:pt x="978" y="663"/>
                    </a:lnTo>
                    <a:lnTo>
                      <a:pt x="990" y="663"/>
                    </a:lnTo>
                    <a:lnTo>
                      <a:pt x="990" y="687"/>
                    </a:lnTo>
                    <a:lnTo>
                      <a:pt x="1098" y="687"/>
                    </a:lnTo>
                    <a:lnTo>
                      <a:pt x="1098" y="709"/>
                    </a:lnTo>
                    <a:lnTo>
                      <a:pt x="1139" y="709"/>
                    </a:lnTo>
                    <a:lnTo>
                      <a:pt x="1139" y="733"/>
                    </a:lnTo>
                    <a:lnTo>
                      <a:pt x="1225" y="733"/>
                    </a:lnTo>
                    <a:lnTo>
                      <a:pt x="1225" y="784"/>
                    </a:lnTo>
                    <a:lnTo>
                      <a:pt x="1266" y="784"/>
                    </a:lnTo>
                    <a:lnTo>
                      <a:pt x="1266" y="814"/>
                    </a:lnTo>
                    <a:lnTo>
                      <a:pt x="1302" y="814"/>
                    </a:lnTo>
                    <a:lnTo>
                      <a:pt x="1302" y="865"/>
                    </a:lnTo>
                    <a:lnTo>
                      <a:pt x="1340" y="865"/>
                    </a:lnTo>
                    <a:lnTo>
                      <a:pt x="1340" y="891"/>
                    </a:lnTo>
                    <a:lnTo>
                      <a:pt x="1491" y="891"/>
                    </a:lnTo>
                    <a:lnTo>
                      <a:pt x="1491" y="919"/>
                    </a:lnTo>
                    <a:lnTo>
                      <a:pt x="1814" y="919"/>
                    </a:lnTo>
                    <a:lnTo>
                      <a:pt x="1814" y="958"/>
                    </a:lnTo>
                    <a:lnTo>
                      <a:pt x="2574" y="958"/>
                    </a:lnTo>
                  </a:path>
                </a:pathLst>
              </a:custGeom>
              <a:noFill/>
              <a:ln w="1905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grpSp>
            <p:nvGrpSpPr>
              <p:cNvPr id="660" name="Group 463"/>
              <p:cNvGrpSpPr/>
              <p:nvPr/>
            </p:nvGrpSpPr>
            <p:grpSpPr>
              <a:xfrm>
                <a:off x="2319844" y="1431456"/>
                <a:ext cx="4132078" cy="1534964"/>
                <a:chOff x="8653463" y="1438275"/>
                <a:chExt cx="4164965" cy="1547178"/>
              </a:xfrm>
            </p:grpSpPr>
            <p:sp>
              <p:nvSpPr>
                <p:cNvPr id="661" name="Freeform 22"/>
                <p:cNvSpPr>
                  <a:spLocks noEditPoints="1"/>
                </p:cNvSpPr>
                <p:nvPr/>
              </p:nvSpPr>
              <p:spPr bwMode="auto">
                <a:xfrm>
                  <a:off x="11507788" y="2833688"/>
                  <a:ext cx="91440" cy="91440"/>
                </a:xfrm>
                <a:custGeom>
                  <a:avLst/>
                  <a:gdLst>
                    <a:gd name="T0" fmla="*/ 30 w 58"/>
                    <a:gd name="T1" fmla="*/ 0 h 59"/>
                    <a:gd name="T2" fmla="*/ 30 w 58"/>
                    <a:gd name="T3" fmla="*/ 59 h 59"/>
                    <a:gd name="T4" fmla="*/ 58 w 58"/>
                    <a:gd name="T5" fmla="*/ 28 h 59"/>
                    <a:gd name="T6" fmla="*/ 0 w 58"/>
                    <a:gd name="T7" fmla="*/ 28 h 59"/>
                  </a:gdLst>
                  <a:ahLst/>
                  <a:cxnLst>
                    <a:cxn ang="0">
                      <a:pos x="T0" y="T1"/>
                    </a:cxn>
                    <a:cxn ang="0">
                      <a:pos x="T2" y="T3"/>
                    </a:cxn>
                    <a:cxn ang="0">
                      <a:pos x="T4" y="T5"/>
                    </a:cxn>
                    <a:cxn ang="0">
                      <a:pos x="T6" y="T7"/>
                    </a:cxn>
                  </a:cxnLst>
                  <a:rect l="0" t="0" r="r" b="b"/>
                  <a:pathLst>
                    <a:path w="58" h="59">
                      <a:moveTo>
                        <a:pt x="30" y="0"/>
                      </a:moveTo>
                      <a:lnTo>
                        <a:pt x="30" y="59"/>
                      </a:lnTo>
                      <a:moveTo>
                        <a:pt x="58" y="28"/>
                      </a:moveTo>
                      <a:lnTo>
                        <a:pt x="0" y="28"/>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62" name="Freeform 23"/>
                <p:cNvSpPr>
                  <a:spLocks noEditPoints="1"/>
                </p:cNvSpPr>
                <p:nvPr/>
              </p:nvSpPr>
              <p:spPr bwMode="auto">
                <a:xfrm>
                  <a:off x="12726988" y="2894013"/>
                  <a:ext cx="91440" cy="91440"/>
                </a:xfrm>
                <a:custGeom>
                  <a:avLst/>
                  <a:gdLst>
                    <a:gd name="T0" fmla="*/ 28 w 58"/>
                    <a:gd name="T1" fmla="*/ 0 h 59"/>
                    <a:gd name="T2" fmla="*/ 28 w 58"/>
                    <a:gd name="T3" fmla="*/ 59 h 59"/>
                    <a:gd name="T4" fmla="*/ 58 w 58"/>
                    <a:gd name="T5" fmla="*/ 29 h 59"/>
                    <a:gd name="T6" fmla="*/ 0 w 58"/>
                    <a:gd name="T7" fmla="*/ 29 h 59"/>
                  </a:gdLst>
                  <a:ahLst/>
                  <a:cxnLst>
                    <a:cxn ang="0">
                      <a:pos x="T0" y="T1"/>
                    </a:cxn>
                    <a:cxn ang="0">
                      <a:pos x="T2" y="T3"/>
                    </a:cxn>
                    <a:cxn ang="0">
                      <a:pos x="T4" y="T5"/>
                    </a:cxn>
                    <a:cxn ang="0">
                      <a:pos x="T6" y="T7"/>
                    </a:cxn>
                  </a:cxnLst>
                  <a:rect l="0" t="0" r="r" b="b"/>
                  <a:pathLst>
                    <a:path w="58" h="59">
                      <a:moveTo>
                        <a:pt x="28" y="0"/>
                      </a:moveTo>
                      <a:lnTo>
                        <a:pt x="28" y="59"/>
                      </a:lnTo>
                      <a:moveTo>
                        <a:pt x="58" y="29"/>
                      </a:moveTo>
                      <a:lnTo>
                        <a:pt x="0" y="29"/>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63" name="Freeform 24"/>
                <p:cNvSpPr>
                  <a:spLocks noEditPoints="1"/>
                </p:cNvSpPr>
                <p:nvPr/>
              </p:nvSpPr>
              <p:spPr bwMode="auto">
                <a:xfrm>
                  <a:off x="12339638" y="2894013"/>
                  <a:ext cx="91440" cy="91440"/>
                </a:xfrm>
                <a:custGeom>
                  <a:avLst/>
                  <a:gdLst>
                    <a:gd name="T0" fmla="*/ 28 w 56"/>
                    <a:gd name="T1" fmla="*/ 0 h 59"/>
                    <a:gd name="T2" fmla="*/ 28 w 56"/>
                    <a:gd name="T3" fmla="*/ 59 h 59"/>
                    <a:gd name="T4" fmla="*/ 56 w 56"/>
                    <a:gd name="T5" fmla="*/ 29 h 59"/>
                    <a:gd name="T6" fmla="*/ 0 w 56"/>
                    <a:gd name="T7" fmla="*/ 29 h 59"/>
                  </a:gdLst>
                  <a:ahLst/>
                  <a:cxnLst>
                    <a:cxn ang="0">
                      <a:pos x="T0" y="T1"/>
                    </a:cxn>
                    <a:cxn ang="0">
                      <a:pos x="T2" y="T3"/>
                    </a:cxn>
                    <a:cxn ang="0">
                      <a:pos x="T4" y="T5"/>
                    </a:cxn>
                    <a:cxn ang="0">
                      <a:pos x="T6" y="T7"/>
                    </a:cxn>
                  </a:cxnLst>
                  <a:rect l="0" t="0" r="r" b="b"/>
                  <a:pathLst>
                    <a:path w="56" h="59">
                      <a:moveTo>
                        <a:pt x="28" y="0"/>
                      </a:moveTo>
                      <a:lnTo>
                        <a:pt x="28" y="59"/>
                      </a:lnTo>
                      <a:moveTo>
                        <a:pt x="56" y="29"/>
                      </a:moveTo>
                      <a:lnTo>
                        <a:pt x="0" y="29"/>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64" name="Freeform 25"/>
                <p:cNvSpPr>
                  <a:spLocks noEditPoints="1"/>
                </p:cNvSpPr>
                <p:nvPr/>
              </p:nvSpPr>
              <p:spPr bwMode="auto">
                <a:xfrm>
                  <a:off x="12314238" y="2894013"/>
                  <a:ext cx="91440" cy="91440"/>
                </a:xfrm>
                <a:custGeom>
                  <a:avLst/>
                  <a:gdLst>
                    <a:gd name="T0" fmla="*/ 30 w 58"/>
                    <a:gd name="T1" fmla="*/ 0 h 59"/>
                    <a:gd name="T2" fmla="*/ 30 w 58"/>
                    <a:gd name="T3" fmla="*/ 59 h 59"/>
                    <a:gd name="T4" fmla="*/ 58 w 58"/>
                    <a:gd name="T5" fmla="*/ 29 h 59"/>
                    <a:gd name="T6" fmla="*/ 0 w 58"/>
                    <a:gd name="T7" fmla="*/ 29 h 59"/>
                  </a:gdLst>
                  <a:ahLst/>
                  <a:cxnLst>
                    <a:cxn ang="0">
                      <a:pos x="T0" y="T1"/>
                    </a:cxn>
                    <a:cxn ang="0">
                      <a:pos x="T2" y="T3"/>
                    </a:cxn>
                    <a:cxn ang="0">
                      <a:pos x="T4" y="T5"/>
                    </a:cxn>
                    <a:cxn ang="0">
                      <a:pos x="T6" y="T7"/>
                    </a:cxn>
                  </a:cxnLst>
                  <a:rect l="0" t="0" r="r" b="b"/>
                  <a:pathLst>
                    <a:path w="58" h="59">
                      <a:moveTo>
                        <a:pt x="30" y="0"/>
                      </a:moveTo>
                      <a:lnTo>
                        <a:pt x="30" y="59"/>
                      </a:lnTo>
                      <a:moveTo>
                        <a:pt x="58" y="29"/>
                      </a:moveTo>
                      <a:lnTo>
                        <a:pt x="0" y="29"/>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65" name="Freeform 26"/>
                <p:cNvSpPr>
                  <a:spLocks noEditPoints="1"/>
                </p:cNvSpPr>
                <p:nvPr/>
              </p:nvSpPr>
              <p:spPr bwMode="auto">
                <a:xfrm>
                  <a:off x="12271376" y="2894013"/>
                  <a:ext cx="91440" cy="91440"/>
                </a:xfrm>
                <a:custGeom>
                  <a:avLst/>
                  <a:gdLst>
                    <a:gd name="T0" fmla="*/ 29 w 59"/>
                    <a:gd name="T1" fmla="*/ 0 h 59"/>
                    <a:gd name="T2" fmla="*/ 29 w 59"/>
                    <a:gd name="T3" fmla="*/ 59 h 59"/>
                    <a:gd name="T4" fmla="*/ 59 w 59"/>
                    <a:gd name="T5" fmla="*/ 29 h 59"/>
                    <a:gd name="T6" fmla="*/ 0 w 59"/>
                    <a:gd name="T7" fmla="*/ 29 h 59"/>
                  </a:gdLst>
                  <a:ahLst/>
                  <a:cxnLst>
                    <a:cxn ang="0">
                      <a:pos x="T0" y="T1"/>
                    </a:cxn>
                    <a:cxn ang="0">
                      <a:pos x="T2" y="T3"/>
                    </a:cxn>
                    <a:cxn ang="0">
                      <a:pos x="T4" y="T5"/>
                    </a:cxn>
                    <a:cxn ang="0">
                      <a:pos x="T6" y="T7"/>
                    </a:cxn>
                  </a:cxnLst>
                  <a:rect l="0" t="0" r="r" b="b"/>
                  <a:pathLst>
                    <a:path w="59" h="59">
                      <a:moveTo>
                        <a:pt x="29" y="0"/>
                      </a:moveTo>
                      <a:lnTo>
                        <a:pt x="29" y="59"/>
                      </a:lnTo>
                      <a:moveTo>
                        <a:pt x="59" y="29"/>
                      </a:moveTo>
                      <a:lnTo>
                        <a:pt x="0" y="29"/>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66" name="Freeform 27"/>
                <p:cNvSpPr>
                  <a:spLocks noEditPoints="1"/>
                </p:cNvSpPr>
                <p:nvPr/>
              </p:nvSpPr>
              <p:spPr bwMode="auto">
                <a:xfrm>
                  <a:off x="12239626" y="2894013"/>
                  <a:ext cx="91440" cy="91440"/>
                </a:xfrm>
                <a:custGeom>
                  <a:avLst/>
                  <a:gdLst>
                    <a:gd name="T0" fmla="*/ 30 w 59"/>
                    <a:gd name="T1" fmla="*/ 0 h 59"/>
                    <a:gd name="T2" fmla="*/ 30 w 59"/>
                    <a:gd name="T3" fmla="*/ 59 h 59"/>
                    <a:gd name="T4" fmla="*/ 59 w 59"/>
                    <a:gd name="T5" fmla="*/ 29 h 59"/>
                    <a:gd name="T6" fmla="*/ 0 w 59"/>
                    <a:gd name="T7" fmla="*/ 29 h 59"/>
                  </a:gdLst>
                  <a:ahLst/>
                  <a:cxnLst>
                    <a:cxn ang="0">
                      <a:pos x="T0" y="T1"/>
                    </a:cxn>
                    <a:cxn ang="0">
                      <a:pos x="T2" y="T3"/>
                    </a:cxn>
                    <a:cxn ang="0">
                      <a:pos x="T4" y="T5"/>
                    </a:cxn>
                    <a:cxn ang="0">
                      <a:pos x="T6" y="T7"/>
                    </a:cxn>
                  </a:cxnLst>
                  <a:rect l="0" t="0" r="r" b="b"/>
                  <a:pathLst>
                    <a:path w="59" h="59">
                      <a:moveTo>
                        <a:pt x="30" y="0"/>
                      </a:moveTo>
                      <a:lnTo>
                        <a:pt x="30" y="59"/>
                      </a:lnTo>
                      <a:moveTo>
                        <a:pt x="59" y="29"/>
                      </a:moveTo>
                      <a:lnTo>
                        <a:pt x="0" y="29"/>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67" name="Freeform 28"/>
                <p:cNvSpPr>
                  <a:spLocks noEditPoints="1"/>
                </p:cNvSpPr>
                <p:nvPr/>
              </p:nvSpPr>
              <p:spPr bwMode="auto">
                <a:xfrm>
                  <a:off x="12028488" y="2894013"/>
                  <a:ext cx="91440" cy="91440"/>
                </a:xfrm>
                <a:custGeom>
                  <a:avLst/>
                  <a:gdLst>
                    <a:gd name="T0" fmla="*/ 28 w 57"/>
                    <a:gd name="T1" fmla="*/ 0 h 59"/>
                    <a:gd name="T2" fmla="*/ 28 w 57"/>
                    <a:gd name="T3" fmla="*/ 59 h 59"/>
                    <a:gd name="T4" fmla="*/ 57 w 57"/>
                    <a:gd name="T5" fmla="*/ 29 h 59"/>
                    <a:gd name="T6" fmla="*/ 0 w 57"/>
                    <a:gd name="T7" fmla="*/ 29 h 59"/>
                  </a:gdLst>
                  <a:ahLst/>
                  <a:cxnLst>
                    <a:cxn ang="0">
                      <a:pos x="T0" y="T1"/>
                    </a:cxn>
                    <a:cxn ang="0">
                      <a:pos x="T2" y="T3"/>
                    </a:cxn>
                    <a:cxn ang="0">
                      <a:pos x="T4" y="T5"/>
                    </a:cxn>
                    <a:cxn ang="0">
                      <a:pos x="T6" y="T7"/>
                    </a:cxn>
                  </a:cxnLst>
                  <a:rect l="0" t="0" r="r" b="b"/>
                  <a:pathLst>
                    <a:path w="57" h="59">
                      <a:moveTo>
                        <a:pt x="28" y="0"/>
                      </a:moveTo>
                      <a:lnTo>
                        <a:pt x="28" y="59"/>
                      </a:lnTo>
                      <a:moveTo>
                        <a:pt x="57" y="29"/>
                      </a:moveTo>
                      <a:lnTo>
                        <a:pt x="0" y="29"/>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68" name="Freeform 29"/>
                <p:cNvSpPr>
                  <a:spLocks noEditPoints="1"/>
                </p:cNvSpPr>
                <p:nvPr/>
              </p:nvSpPr>
              <p:spPr bwMode="auto">
                <a:xfrm>
                  <a:off x="12022138" y="2894013"/>
                  <a:ext cx="91440" cy="91440"/>
                </a:xfrm>
                <a:custGeom>
                  <a:avLst/>
                  <a:gdLst>
                    <a:gd name="T0" fmla="*/ 28 w 59"/>
                    <a:gd name="T1" fmla="*/ 0 h 59"/>
                    <a:gd name="T2" fmla="*/ 28 w 59"/>
                    <a:gd name="T3" fmla="*/ 59 h 59"/>
                    <a:gd name="T4" fmla="*/ 59 w 59"/>
                    <a:gd name="T5" fmla="*/ 29 h 59"/>
                    <a:gd name="T6" fmla="*/ 0 w 59"/>
                    <a:gd name="T7" fmla="*/ 29 h 59"/>
                  </a:gdLst>
                  <a:ahLst/>
                  <a:cxnLst>
                    <a:cxn ang="0">
                      <a:pos x="T0" y="T1"/>
                    </a:cxn>
                    <a:cxn ang="0">
                      <a:pos x="T2" y="T3"/>
                    </a:cxn>
                    <a:cxn ang="0">
                      <a:pos x="T4" y="T5"/>
                    </a:cxn>
                    <a:cxn ang="0">
                      <a:pos x="T6" y="T7"/>
                    </a:cxn>
                  </a:cxnLst>
                  <a:rect l="0" t="0" r="r" b="b"/>
                  <a:pathLst>
                    <a:path w="59" h="59">
                      <a:moveTo>
                        <a:pt x="28" y="0"/>
                      </a:moveTo>
                      <a:lnTo>
                        <a:pt x="28" y="59"/>
                      </a:lnTo>
                      <a:moveTo>
                        <a:pt x="59" y="29"/>
                      </a:moveTo>
                      <a:lnTo>
                        <a:pt x="0" y="29"/>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69" name="Freeform 30"/>
                <p:cNvSpPr>
                  <a:spLocks noEditPoints="1"/>
                </p:cNvSpPr>
                <p:nvPr/>
              </p:nvSpPr>
              <p:spPr bwMode="auto">
                <a:xfrm>
                  <a:off x="11949113" y="2894013"/>
                  <a:ext cx="91440" cy="91440"/>
                </a:xfrm>
                <a:custGeom>
                  <a:avLst/>
                  <a:gdLst>
                    <a:gd name="T0" fmla="*/ 28 w 56"/>
                    <a:gd name="T1" fmla="*/ 0 h 59"/>
                    <a:gd name="T2" fmla="*/ 28 w 56"/>
                    <a:gd name="T3" fmla="*/ 59 h 59"/>
                    <a:gd name="T4" fmla="*/ 56 w 56"/>
                    <a:gd name="T5" fmla="*/ 29 h 59"/>
                    <a:gd name="T6" fmla="*/ 0 w 56"/>
                    <a:gd name="T7" fmla="*/ 29 h 59"/>
                  </a:gdLst>
                  <a:ahLst/>
                  <a:cxnLst>
                    <a:cxn ang="0">
                      <a:pos x="T0" y="T1"/>
                    </a:cxn>
                    <a:cxn ang="0">
                      <a:pos x="T2" y="T3"/>
                    </a:cxn>
                    <a:cxn ang="0">
                      <a:pos x="T4" y="T5"/>
                    </a:cxn>
                    <a:cxn ang="0">
                      <a:pos x="T6" y="T7"/>
                    </a:cxn>
                  </a:cxnLst>
                  <a:rect l="0" t="0" r="r" b="b"/>
                  <a:pathLst>
                    <a:path w="56" h="59">
                      <a:moveTo>
                        <a:pt x="28" y="0"/>
                      </a:moveTo>
                      <a:lnTo>
                        <a:pt x="28" y="59"/>
                      </a:lnTo>
                      <a:moveTo>
                        <a:pt x="56" y="29"/>
                      </a:moveTo>
                      <a:lnTo>
                        <a:pt x="0" y="29"/>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70" name="Freeform 31"/>
                <p:cNvSpPr>
                  <a:spLocks noEditPoints="1"/>
                </p:cNvSpPr>
                <p:nvPr/>
              </p:nvSpPr>
              <p:spPr bwMode="auto">
                <a:xfrm>
                  <a:off x="11914188" y="2894013"/>
                  <a:ext cx="91440" cy="91440"/>
                </a:xfrm>
                <a:custGeom>
                  <a:avLst/>
                  <a:gdLst>
                    <a:gd name="T0" fmla="*/ 28 w 56"/>
                    <a:gd name="T1" fmla="*/ 0 h 59"/>
                    <a:gd name="T2" fmla="*/ 28 w 56"/>
                    <a:gd name="T3" fmla="*/ 59 h 59"/>
                    <a:gd name="T4" fmla="*/ 56 w 56"/>
                    <a:gd name="T5" fmla="*/ 29 h 59"/>
                    <a:gd name="T6" fmla="*/ 0 w 56"/>
                    <a:gd name="T7" fmla="*/ 29 h 59"/>
                  </a:gdLst>
                  <a:ahLst/>
                  <a:cxnLst>
                    <a:cxn ang="0">
                      <a:pos x="T0" y="T1"/>
                    </a:cxn>
                    <a:cxn ang="0">
                      <a:pos x="T2" y="T3"/>
                    </a:cxn>
                    <a:cxn ang="0">
                      <a:pos x="T4" y="T5"/>
                    </a:cxn>
                    <a:cxn ang="0">
                      <a:pos x="T6" y="T7"/>
                    </a:cxn>
                  </a:cxnLst>
                  <a:rect l="0" t="0" r="r" b="b"/>
                  <a:pathLst>
                    <a:path w="56" h="59">
                      <a:moveTo>
                        <a:pt x="28" y="0"/>
                      </a:moveTo>
                      <a:lnTo>
                        <a:pt x="28" y="59"/>
                      </a:lnTo>
                      <a:moveTo>
                        <a:pt x="56" y="29"/>
                      </a:moveTo>
                      <a:lnTo>
                        <a:pt x="0" y="29"/>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71" name="Freeform 32"/>
                <p:cNvSpPr>
                  <a:spLocks noEditPoints="1"/>
                </p:cNvSpPr>
                <p:nvPr/>
              </p:nvSpPr>
              <p:spPr bwMode="auto">
                <a:xfrm>
                  <a:off x="11884026" y="2894013"/>
                  <a:ext cx="91440" cy="91440"/>
                </a:xfrm>
                <a:custGeom>
                  <a:avLst/>
                  <a:gdLst>
                    <a:gd name="T0" fmla="*/ 29 w 59"/>
                    <a:gd name="T1" fmla="*/ 0 h 59"/>
                    <a:gd name="T2" fmla="*/ 29 w 59"/>
                    <a:gd name="T3" fmla="*/ 59 h 59"/>
                    <a:gd name="T4" fmla="*/ 59 w 59"/>
                    <a:gd name="T5" fmla="*/ 29 h 59"/>
                    <a:gd name="T6" fmla="*/ 0 w 59"/>
                    <a:gd name="T7" fmla="*/ 29 h 59"/>
                  </a:gdLst>
                  <a:ahLst/>
                  <a:cxnLst>
                    <a:cxn ang="0">
                      <a:pos x="T0" y="T1"/>
                    </a:cxn>
                    <a:cxn ang="0">
                      <a:pos x="T2" y="T3"/>
                    </a:cxn>
                    <a:cxn ang="0">
                      <a:pos x="T4" y="T5"/>
                    </a:cxn>
                    <a:cxn ang="0">
                      <a:pos x="T6" y="T7"/>
                    </a:cxn>
                  </a:cxnLst>
                  <a:rect l="0" t="0" r="r" b="b"/>
                  <a:pathLst>
                    <a:path w="59" h="59">
                      <a:moveTo>
                        <a:pt x="29" y="0"/>
                      </a:moveTo>
                      <a:lnTo>
                        <a:pt x="29" y="59"/>
                      </a:lnTo>
                      <a:moveTo>
                        <a:pt x="59" y="29"/>
                      </a:moveTo>
                      <a:lnTo>
                        <a:pt x="0" y="29"/>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72" name="Freeform 33"/>
                <p:cNvSpPr>
                  <a:spLocks noEditPoints="1"/>
                </p:cNvSpPr>
                <p:nvPr/>
              </p:nvSpPr>
              <p:spPr bwMode="auto">
                <a:xfrm>
                  <a:off x="11868151" y="2894013"/>
                  <a:ext cx="91440" cy="91440"/>
                </a:xfrm>
                <a:custGeom>
                  <a:avLst/>
                  <a:gdLst>
                    <a:gd name="T0" fmla="*/ 29 w 59"/>
                    <a:gd name="T1" fmla="*/ 0 h 59"/>
                    <a:gd name="T2" fmla="*/ 29 w 59"/>
                    <a:gd name="T3" fmla="*/ 59 h 59"/>
                    <a:gd name="T4" fmla="*/ 59 w 59"/>
                    <a:gd name="T5" fmla="*/ 29 h 59"/>
                    <a:gd name="T6" fmla="*/ 0 w 59"/>
                    <a:gd name="T7" fmla="*/ 29 h 59"/>
                  </a:gdLst>
                  <a:ahLst/>
                  <a:cxnLst>
                    <a:cxn ang="0">
                      <a:pos x="T0" y="T1"/>
                    </a:cxn>
                    <a:cxn ang="0">
                      <a:pos x="T2" y="T3"/>
                    </a:cxn>
                    <a:cxn ang="0">
                      <a:pos x="T4" y="T5"/>
                    </a:cxn>
                    <a:cxn ang="0">
                      <a:pos x="T6" y="T7"/>
                    </a:cxn>
                  </a:cxnLst>
                  <a:rect l="0" t="0" r="r" b="b"/>
                  <a:pathLst>
                    <a:path w="59" h="59">
                      <a:moveTo>
                        <a:pt x="29" y="0"/>
                      </a:moveTo>
                      <a:lnTo>
                        <a:pt x="29" y="59"/>
                      </a:lnTo>
                      <a:moveTo>
                        <a:pt x="59" y="29"/>
                      </a:moveTo>
                      <a:lnTo>
                        <a:pt x="0" y="29"/>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73" name="Freeform 34"/>
                <p:cNvSpPr>
                  <a:spLocks noEditPoints="1"/>
                </p:cNvSpPr>
                <p:nvPr/>
              </p:nvSpPr>
              <p:spPr bwMode="auto">
                <a:xfrm>
                  <a:off x="11845926" y="2894013"/>
                  <a:ext cx="91440" cy="91440"/>
                </a:xfrm>
                <a:custGeom>
                  <a:avLst/>
                  <a:gdLst>
                    <a:gd name="T0" fmla="*/ 31 w 59"/>
                    <a:gd name="T1" fmla="*/ 0 h 59"/>
                    <a:gd name="T2" fmla="*/ 31 w 59"/>
                    <a:gd name="T3" fmla="*/ 59 h 59"/>
                    <a:gd name="T4" fmla="*/ 59 w 59"/>
                    <a:gd name="T5" fmla="*/ 29 h 59"/>
                    <a:gd name="T6" fmla="*/ 0 w 59"/>
                    <a:gd name="T7" fmla="*/ 29 h 59"/>
                  </a:gdLst>
                  <a:ahLst/>
                  <a:cxnLst>
                    <a:cxn ang="0">
                      <a:pos x="T0" y="T1"/>
                    </a:cxn>
                    <a:cxn ang="0">
                      <a:pos x="T2" y="T3"/>
                    </a:cxn>
                    <a:cxn ang="0">
                      <a:pos x="T4" y="T5"/>
                    </a:cxn>
                    <a:cxn ang="0">
                      <a:pos x="T6" y="T7"/>
                    </a:cxn>
                  </a:cxnLst>
                  <a:rect l="0" t="0" r="r" b="b"/>
                  <a:pathLst>
                    <a:path w="59" h="59">
                      <a:moveTo>
                        <a:pt x="31" y="0"/>
                      </a:moveTo>
                      <a:lnTo>
                        <a:pt x="31" y="59"/>
                      </a:lnTo>
                      <a:moveTo>
                        <a:pt x="59" y="29"/>
                      </a:moveTo>
                      <a:lnTo>
                        <a:pt x="0" y="29"/>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74" name="Freeform 35"/>
                <p:cNvSpPr>
                  <a:spLocks noEditPoints="1"/>
                </p:cNvSpPr>
                <p:nvPr/>
              </p:nvSpPr>
              <p:spPr bwMode="auto">
                <a:xfrm>
                  <a:off x="11811001" y="2894013"/>
                  <a:ext cx="91440" cy="91440"/>
                </a:xfrm>
                <a:custGeom>
                  <a:avLst/>
                  <a:gdLst>
                    <a:gd name="T0" fmla="*/ 28 w 59"/>
                    <a:gd name="T1" fmla="*/ 0 h 59"/>
                    <a:gd name="T2" fmla="*/ 28 w 59"/>
                    <a:gd name="T3" fmla="*/ 59 h 59"/>
                    <a:gd name="T4" fmla="*/ 59 w 59"/>
                    <a:gd name="T5" fmla="*/ 29 h 59"/>
                    <a:gd name="T6" fmla="*/ 0 w 59"/>
                    <a:gd name="T7" fmla="*/ 29 h 59"/>
                  </a:gdLst>
                  <a:ahLst/>
                  <a:cxnLst>
                    <a:cxn ang="0">
                      <a:pos x="T0" y="T1"/>
                    </a:cxn>
                    <a:cxn ang="0">
                      <a:pos x="T2" y="T3"/>
                    </a:cxn>
                    <a:cxn ang="0">
                      <a:pos x="T4" y="T5"/>
                    </a:cxn>
                    <a:cxn ang="0">
                      <a:pos x="T6" y="T7"/>
                    </a:cxn>
                  </a:cxnLst>
                  <a:rect l="0" t="0" r="r" b="b"/>
                  <a:pathLst>
                    <a:path w="59" h="59">
                      <a:moveTo>
                        <a:pt x="28" y="0"/>
                      </a:moveTo>
                      <a:lnTo>
                        <a:pt x="28" y="59"/>
                      </a:lnTo>
                      <a:moveTo>
                        <a:pt x="59" y="29"/>
                      </a:moveTo>
                      <a:lnTo>
                        <a:pt x="0" y="29"/>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75" name="Freeform 36"/>
                <p:cNvSpPr>
                  <a:spLocks noEditPoints="1"/>
                </p:cNvSpPr>
                <p:nvPr/>
              </p:nvSpPr>
              <p:spPr bwMode="auto">
                <a:xfrm>
                  <a:off x="11672888" y="2894013"/>
                  <a:ext cx="91440" cy="91440"/>
                </a:xfrm>
                <a:custGeom>
                  <a:avLst/>
                  <a:gdLst>
                    <a:gd name="T0" fmla="*/ 31 w 59"/>
                    <a:gd name="T1" fmla="*/ 0 h 59"/>
                    <a:gd name="T2" fmla="*/ 31 w 59"/>
                    <a:gd name="T3" fmla="*/ 59 h 59"/>
                    <a:gd name="T4" fmla="*/ 59 w 59"/>
                    <a:gd name="T5" fmla="*/ 29 h 59"/>
                    <a:gd name="T6" fmla="*/ 0 w 59"/>
                    <a:gd name="T7" fmla="*/ 29 h 59"/>
                  </a:gdLst>
                  <a:ahLst/>
                  <a:cxnLst>
                    <a:cxn ang="0">
                      <a:pos x="T0" y="T1"/>
                    </a:cxn>
                    <a:cxn ang="0">
                      <a:pos x="T2" y="T3"/>
                    </a:cxn>
                    <a:cxn ang="0">
                      <a:pos x="T4" y="T5"/>
                    </a:cxn>
                    <a:cxn ang="0">
                      <a:pos x="T6" y="T7"/>
                    </a:cxn>
                  </a:cxnLst>
                  <a:rect l="0" t="0" r="r" b="b"/>
                  <a:pathLst>
                    <a:path w="59" h="59">
                      <a:moveTo>
                        <a:pt x="31" y="0"/>
                      </a:moveTo>
                      <a:lnTo>
                        <a:pt x="31" y="59"/>
                      </a:lnTo>
                      <a:moveTo>
                        <a:pt x="59" y="29"/>
                      </a:moveTo>
                      <a:lnTo>
                        <a:pt x="0" y="29"/>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76" name="Freeform 37"/>
                <p:cNvSpPr>
                  <a:spLocks noEditPoints="1"/>
                </p:cNvSpPr>
                <p:nvPr/>
              </p:nvSpPr>
              <p:spPr bwMode="auto">
                <a:xfrm>
                  <a:off x="9831388" y="2198688"/>
                  <a:ext cx="91440" cy="91440"/>
                </a:xfrm>
                <a:custGeom>
                  <a:avLst/>
                  <a:gdLst>
                    <a:gd name="T0" fmla="*/ 30 w 58"/>
                    <a:gd name="T1" fmla="*/ 0 h 57"/>
                    <a:gd name="T2" fmla="*/ 30 w 58"/>
                    <a:gd name="T3" fmla="*/ 57 h 57"/>
                    <a:gd name="T4" fmla="*/ 58 w 58"/>
                    <a:gd name="T5" fmla="*/ 28 h 57"/>
                    <a:gd name="T6" fmla="*/ 0 w 58"/>
                    <a:gd name="T7" fmla="*/ 28 h 57"/>
                  </a:gdLst>
                  <a:ahLst/>
                  <a:cxnLst>
                    <a:cxn ang="0">
                      <a:pos x="T0" y="T1"/>
                    </a:cxn>
                    <a:cxn ang="0">
                      <a:pos x="T2" y="T3"/>
                    </a:cxn>
                    <a:cxn ang="0">
                      <a:pos x="T4" y="T5"/>
                    </a:cxn>
                    <a:cxn ang="0">
                      <a:pos x="T6" y="T7"/>
                    </a:cxn>
                  </a:cxnLst>
                  <a:rect l="0" t="0" r="r" b="b"/>
                  <a:pathLst>
                    <a:path w="58" h="57">
                      <a:moveTo>
                        <a:pt x="30" y="0"/>
                      </a:moveTo>
                      <a:lnTo>
                        <a:pt x="30" y="57"/>
                      </a:lnTo>
                      <a:moveTo>
                        <a:pt x="58" y="28"/>
                      </a:moveTo>
                      <a:lnTo>
                        <a:pt x="0" y="28"/>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77" name="Freeform 38"/>
                <p:cNvSpPr>
                  <a:spLocks noEditPoints="1"/>
                </p:cNvSpPr>
                <p:nvPr/>
              </p:nvSpPr>
              <p:spPr bwMode="auto">
                <a:xfrm>
                  <a:off x="9904413" y="2305050"/>
                  <a:ext cx="91440" cy="91440"/>
                </a:xfrm>
                <a:custGeom>
                  <a:avLst/>
                  <a:gdLst>
                    <a:gd name="T0" fmla="*/ 28 w 58"/>
                    <a:gd name="T1" fmla="*/ 0 h 58"/>
                    <a:gd name="T2" fmla="*/ 28 w 58"/>
                    <a:gd name="T3" fmla="*/ 58 h 58"/>
                    <a:gd name="T4" fmla="*/ 58 w 58"/>
                    <a:gd name="T5" fmla="*/ 30 h 58"/>
                    <a:gd name="T6" fmla="*/ 0 w 58"/>
                    <a:gd name="T7" fmla="*/ 30 h 58"/>
                  </a:gdLst>
                  <a:ahLst/>
                  <a:cxnLst>
                    <a:cxn ang="0">
                      <a:pos x="T0" y="T1"/>
                    </a:cxn>
                    <a:cxn ang="0">
                      <a:pos x="T2" y="T3"/>
                    </a:cxn>
                    <a:cxn ang="0">
                      <a:pos x="T4" y="T5"/>
                    </a:cxn>
                    <a:cxn ang="0">
                      <a:pos x="T6" y="T7"/>
                    </a:cxn>
                  </a:cxnLst>
                  <a:rect l="0" t="0" r="r" b="b"/>
                  <a:pathLst>
                    <a:path w="58" h="58">
                      <a:moveTo>
                        <a:pt x="28" y="0"/>
                      </a:moveTo>
                      <a:lnTo>
                        <a:pt x="28" y="58"/>
                      </a:lnTo>
                      <a:moveTo>
                        <a:pt x="58" y="30"/>
                      </a:moveTo>
                      <a:lnTo>
                        <a:pt x="0" y="30"/>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78" name="Freeform 39"/>
                <p:cNvSpPr>
                  <a:spLocks noEditPoints="1"/>
                </p:cNvSpPr>
                <p:nvPr/>
              </p:nvSpPr>
              <p:spPr bwMode="auto">
                <a:xfrm>
                  <a:off x="10067926" y="2390775"/>
                  <a:ext cx="91440" cy="91440"/>
                </a:xfrm>
                <a:custGeom>
                  <a:avLst/>
                  <a:gdLst>
                    <a:gd name="T0" fmla="*/ 30 w 58"/>
                    <a:gd name="T1" fmla="*/ 0 h 57"/>
                    <a:gd name="T2" fmla="*/ 30 w 58"/>
                    <a:gd name="T3" fmla="*/ 57 h 57"/>
                    <a:gd name="T4" fmla="*/ 58 w 58"/>
                    <a:gd name="T5" fmla="*/ 29 h 57"/>
                    <a:gd name="T6" fmla="*/ 0 w 58"/>
                    <a:gd name="T7" fmla="*/ 29 h 57"/>
                  </a:gdLst>
                  <a:ahLst/>
                  <a:cxnLst>
                    <a:cxn ang="0">
                      <a:pos x="T0" y="T1"/>
                    </a:cxn>
                    <a:cxn ang="0">
                      <a:pos x="T2" y="T3"/>
                    </a:cxn>
                    <a:cxn ang="0">
                      <a:pos x="T4" y="T5"/>
                    </a:cxn>
                    <a:cxn ang="0">
                      <a:pos x="T6" y="T7"/>
                    </a:cxn>
                  </a:cxnLst>
                  <a:rect l="0" t="0" r="r" b="b"/>
                  <a:pathLst>
                    <a:path w="58" h="57">
                      <a:moveTo>
                        <a:pt x="30" y="0"/>
                      </a:moveTo>
                      <a:lnTo>
                        <a:pt x="30" y="57"/>
                      </a:lnTo>
                      <a:moveTo>
                        <a:pt x="58" y="29"/>
                      </a:moveTo>
                      <a:lnTo>
                        <a:pt x="0" y="29"/>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79" name="Freeform 40"/>
                <p:cNvSpPr>
                  <a:spLocks noEditPoints="1"/>
                </p:cNvSpPr>
                <p:nvPr/>
              </p:nvSpPr>
              <p:spPr bwMode="auto">
                <a:xfrm>
                  <a:off x="10515601" y="2538413"/>
                  <a:ext cx="91440" cy="91440"/>
                </a:xfrm>
                <a:custGeom>
                  <a:avLst/>
                  <a:gdLst>
                    <a:gd name="T0" fmla="*/ 28 w 58"/>
                    <a:gd name="T1" fmla="*/ 0 h 57"/>
                    <a:gd name="T2" fmla="*/ 28 w 58"/>
                    <a:gd name="T3" fmla="*/ 57 h 57"/>
                    <a:gd name="T4" fmla="*/ 58 w 58"/>
                    <a:gd name="T5" fmla="*/ 28 h 57"/>
                    <a:gd name="T6" fmla="*/ 0 w 58"/>
                    <a:gd name="T7" fmla="*/ 28 h 57"/>
                  </a:gdLst>
                  <a:ahLst/>
                  <a:cxnLst>
                    <a:cxn ang="0">
                      <a:pos x="T0" y="T1"/>
                    </a:cxn>
                    <a:cxn ang="0">
                      <a:pos x="T2" y="T3"/>
                    </a:cxn>
                    <a:cxn ang="0">
                      <a:pos x="T4" y="T5"/>
                    </a:cxn>
                    <a:cxn ang="0">
                      <a:pos x="T6" y="T7"/>
                    </a:cxn>
                  </a:cxnLst>
                  <a:rect l="0" t="0" r="r" b="b"/>
                  <a:pathLst>
                    <a:path w="58" h="57">
                      <a:moveTo>
                        <a:pt x="28" y="0"/>
                      </a:moveTo>
                      <a:lnTo>
                        <a:pt x="28" y="57"/>
                      </a:lnTo>
                      <a:moveTo>
                        <a:pt x="58" y="28"/>
                      </a:moveTo>
                      <a:lnTo>
                        <a:pt x="0" y="28"/>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80" name="Freeform 41"/>
                <p:cNvSpPr>
                  <a:spLocks noEditPoints="1"/>
                </p:cNvSpPr>
                <p:nvPr/>
              </p:nvSpPr>
              <p:spPr bwMode="auto">
                <a:xfrm>
                  <a:off x="10639426" y="2619375"/>
                  <a:ext cx="91440" cy="91440"/>
                </a:xfrm>
                <a:custGeom>
                  <a:avLst/>
                  <a:gdLst>
                    <a:gd name="T0" fmla="*/ 31 w 59"/>
                    <a:gd name="T1" fmla="*/ 0 h 56"/>
                    <a:gd name="T2" fmla="*/ 31 w 59"/>
                    <a:gd name="T3" fmla="*/ 56 h 56"/>
                    <a:gd name="T4" fmla="*/ 59 w 59"/>
                    <a:gd name="T5" fmla="*/ 28 h 56"/>
                    <a:gd name="T6" fmla="*/ 0 w 59"/>
                    <a:gd name="T7" fmla="*/ 28 h 56"/>
                  </a:gdLst>
                  <a:ahLst/>
                  <a:cxnLst>
                    <a:cxn ang="0">
                      <a:pos x="T0" y="T1"/>
                    </a:cxn>
                    <a:cxn ang="0">
                      <a:pos x="T2" y="T3"/>
                    </a:cxn>
                    <a:cxn ang="0">
                      <a:pos x="T4" y="T5"/>
                    </a:cxn>
                    <a:cxn ang="0">
                      <a:pos x="T6" y="T7"/>
                    </a:cxn>
                  </a:cxnLst>
                  <a:rect l="0" t="0" r="r" b="b"/>
                  <a:pathLst>
                    <a:path w="59" h="56">
                      <a:moveTo>
                        <a:pt x="31" y="0"/>
                      </a:moveTo>
                      <a:lnTo>
                        <a:pt x="31" y="56"/>
                      </a:lnTo>
                      <a:moveTo>
                        <a:pt x="59" y="28"/>
                      </a:moveTo>
                      <a:lnTo>
                        <a:pt x="0" y="28"/>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81" name="Freeform 42"/>
                <p:cNvSpPr>
                  <a:spLocks noEditPoints="1"/>
                </p:cNvSpPr>
                <p:nvPr/>
              </p:nvSpPr>
              <p:spPr bwMode="auto">
                <a:xfrm>
                  <a:off x="10998201" y="2789238"/>
                  <a:ext cx="91440" cy="91440"/>
                </a:xfrm>
                <a:custGeom>
                  <a:avLst/>
                  <a:gdLst>
                    <a:gd name="T0" fmla="*/ 28 w 59"/>
                    <a:gd name="T1" fmla="*/ 0 h 58"/>
                    <a:gd name="T2" fmla="*/ 28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28" y="0"/>
                      </a:moveTo>
                      <a:lnTo>
                        <a:pt x="28" y="58"/>
                      </a:lnTo>
                      <a:moveTo>
                        <a:pt x="59" y="28"/>
                      </a:moveTo>
                      <a:lnTo>
                        <a:pt x="0" y="28"/>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82" name="Freeform 43"/>
                <p:cNvSpPr>
                  <a:spLocks noEditPoints="1"/>
                </p:cNvSpPr>
                <p:nvPr/>
              </p:nvSpPr>
              <p:spPr bwMode="auto">
                <a:xfrm>
                  <a:off x="10985501" y="2789238"/>
                  <a:ext cx="91440" cy="91440"/>
                </a:xfrm>
                <a:custGeom>
                  <a:avLst/>
                  <a:gdLst>
                    <a:gd name="T0" fmla="*/ 30 w 59"/>
                    <a:gd name="T1" fmla="*/ 0 h 58"/>
                    <a:gd name="T2" fmla="*/ 30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30" y="0"/>
                      </a:moveTo>
                      <a:lnTo>
                        <a:pt x="30" y="58"/>
                      </a:lnTo>
                      <a:moveTo>
                        <a:pt x="59" y="28"/>
                      </a:moveTo>
                      <a:lnTo>
                        <a:pt x="0" y="28"/>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83" name="Freeform 44"/>
                <p:cNvSpPr>
                  <a:spLocks noEditPoints="1"/>
                </p:cNvSpPr>
                <p:nvPr/>
              </p:nvSpPr>
              <p:spPr bwMode="auto">
                <a:xfrm>
                  <a:off x="10890251" y="2789238"/>
                  <a:ext cx="91440" cy="91440"/>
                </a:xfrm>
                <a:custGeom>
                  <a:avLst/>
                  <a:gdLst>
                    <a:gd name="T0" fmla="*/ 30 w 58"/>
                    <a:gd name="T1" fmla="*/ 0 h 58"/>
                    <a:gd name="T2" fmla="*/ 30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30" y="0"/>
                      </a:moveTo>
                      <a:lnTo>
                        <a:pt x="30" y="58"/>
                      </a:lnTo>
                      <a:moveTo>
                        <a:pt x="58" y="28"/>
                      </a:moveTo>
                      <a:lnTo>
                        <a:pt x="0" y="28"/>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84" name="Freeform 45"/>
                <p:cNvSpPr>
                  <a:spLocks noEditPoints="1"/>
                </p:cNvSpPr>
                <p:nvPr/>
              </p:nvSpPr>
              <p:spPr bwMode="auto">
                <a:xfrm>
                  <a:off x="11277601" y="2833688"/>
                  <a:ext cx="91440" cy="91440"/>
                </a:xfrm>
                <a:custGeom>
                  <a:avLst/>
                  <a:gdLst>
                    <a:gd name="T0" fmla="*/ 28 w 58"/>
                    <a:gd name="T1" fmla="*/ 0 h 59"/>
                    <a:gd name="T2" fmla="*/ 28 w 58"/>
                    <a:gd name="T3" fmla="*/ 59 h 59"/>
                    <a:gd name="T4" fmla="*/ 58 w 58"/>
                    <a:gd name="T5" fmla="*/ 28 h 59"/>
                    <a:gd name="T6" fmla="*/ 0 w 58"/>
                    <a:gd name="T7" fmla="*/ 28 h 59"/>
                  </a:gdLst>
                  <a:ahLst/>
                  <a:cxnLst>
                    <a:cxn ang="0">
                      <a:pos x="T0" y="T1"/>
                    </a:cxn>
                    <a:cxn ang="0">
                      <a:pos x="T2" y="T3"/>
                    </a:cxn>
                    <a:cxn ang="0">
                      <a:pos x="T4" y="T5"/>
                    </a:cxn>
                    <a:cxn ang="0">
                      <a:pos x="T6" y="T7"/>
                    </a:cxn>
                  </a:cxnLst>
                  <a:rect l="0" t="0" r="r" b="b"/>
                  <a:pathLst>
                    <a:path w="58" h="59">
                      <a:moveTo>
                        <a:pt x="28" y="0"/>
                      </a:moveTo>
                      <a:lnTo>
                        <a:pt x="28" y="59"/>
                      </a:lnTo>
                      <a:moveTo>
                        <a:pt x="58" y="28"/>
                      </a:moveTo>
                      <a:lnTo>
                        <a:pt x="0" y="28"/>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85" name="Freeform 46"/>
                <p:cNvSpPr>
                  <a:spLocks noEditPoints="1"/>
                </p:cNvSpPr>
                <p:nvPr/>
              </p:nvSpPr>
              <p:spPr bwMode="auto">
                <a:xfrm>
                  <a:off x="11263313" y="2833688"/>
                  <a:ext cx="91440" cy="91440"/>
                </a:xfrm>
                <a:custGeom>
                  <a:avLst/>
                  <a:gdLst>
                    <a:gd name="T0" fmla="*/ 29 w 59"/>
                    <a:gd name="T1" fmla="*/ 0 h 59"/>
                    <a:gd name="T2" fmla="*/ 29 w 59"/>
                    <a:gd name="T3" fmla="*/ 59 h 59"/>
                    <a:gd name="T4" fmla="*/ 59 w 59"/>
                    <a:gd name="T5" fmla="*/ 28 h 59"/>
                    <a:gd name="T6" fmla="*/ 0 w 59"/>
                    <a:gd name="T7" fmla="*/ 28 h 59"/>
                  </a:gdLst>
                  <a:ahLst/>
                  <a:cxnLst>
                    <a:cxn ang="0">
                      <a:pos x="T0" y="T1"/>
                    </a:cxn>
                    <a:cxn ang="0">
                      <a:pos x="T2" y="T3"/>
                    </a:cxn>
                    <a:cxn ang="0">
                      <a:pos x="T4" y="T5"/>
                    </a:cxn>
                    <a:cxn ang="0">
                      <a:pos x="T6" y="T7"/>
                    </a:cxn>
                  </a:cxnLst>
                  <a:rect l="0" t="0" r="r" b="b"/>
                  <a:pathLst>
                    <a:path w="59" h="59">
                      <a:moveTo>
                        <a:pt x="29" y="0"/>
                      </a:moveTo>
                      <a:lnTo>
                        <a:pt x="29" y="59"/>
                      </a:lnTo>
                      <a:moveTo>
                        <a:pt x="59" y="28"/>
                      </a:moveTo>
                      <a:lnTo>
                        <a:pt x="0" y="28"/>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86" name="Freeform 47"/>
                <p:cNvSpPr>
                  <a:spLocks noEditPoints="1"/>
                </p:cNvSpPr>
                <p:nvPr/>
              </p:nvSpPr>
              <p:spPr bwMode="auto">
                <a:xfrm>
                  <a:off x="8653463" y="1438275"/>
                  <a:ext cx="91440" cy="91440"/>
                </a:xfrm>
                <a:custGeom>
                  <a:avLst/>
                  <a:gdLst>
                    <a:gd name="T0" fmla="*/ 28 w 56"/>
                    <a:gd name="T1" fmla="*/ 0 h 59"/>
                    <a:gd name="T2" fmla="*/ 28 w 56"/>
                    <a:gd name="T3" fmla="*/ 59 h 59"/>
                    <a:gd name="T4" fmla="*/ 56 w 56"/>
                    <a:gd name="T5" fmla="*/ 31 h 59"/>
                    <a:gd name="T6" fmla="*/ 0 w 56"/>
                    <a:gd name="T7" fmla="*/ 31 h 59"/>
                  </a:gdLst>
                  <a:ahLst/>
                  <a:cxnLst>
                    <a:cxn ang="0">
                      <a:pos x="T0" y="T1"/>
                    </a:cxn>
                    <a:cxn ang="0">
                      <a:pos x="T2" y="T3"/>
                    </a:cxn>
                    <a:cxn ang="0">
                      <a:pos x="T4" y="T5"/>
                    </a:cxn>
                    <a:cxn ang="0">
                      <a:pos x="T6" y="T7"/>
                    </a:cxn>
                  </a:cxnLst>
                  <a:rect l="0" t="0" r="r" b="b"/>
                  <a:pathLst>
                    <a:path w="56" h="59">
                      <a:moveTo>
                        <a:pt x="28" y="0"/>
                      </a:moveTo>
                      <a:lnTo>
                        <a:pt x="28" y="59"/>
                      </a:lnTo>
                      <a:moveTo>
                        <a:pt x="56" y="31"/>
                      </a:moveTo>
                      <a:lnTo>
                        <a:pt x="0" y="31"/>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87" name="Freeform 48"/>
                <p:cNvSpPr>
                  <a:spLocks noEditPoints="1"/>
                </p:cNvSpPr>
                <p:nvPr/>
              </p:nvSpPr>
              <p:spPr bwMode="auto">
                <a:xfrm>
                  <a:off x="8767763" y="1563688"/>
                  <a:ext cx="91440" cy="91440"/>
                </a:xfrm>
                <a:custGeom>
                  <a:avLst/>
                  <a:gdLst>
                    <a:gd name="T0" fmla="*/ 29 w 57"/>
                    <a:gd name="T1" fmla="*/ 0 h 59"/>
                    <a:gd name="T2" fmla="*/ 29 w 57"/>
                    <a:gd name="T3" fmla="*/ 59 h 59"/>
                    <a:gd name="T4" fmla="*/ 57 w 57"/>
                    <a:gd name="T5" fmla="*/ 28 h 59"/>
                    <a:gd name="T6" fmla="*/ 0 w 57"/>
                    <a:gd name="T7" fmla="*/ 28 h 59"/>
                  </a:gdLst>
                  <a:ahLst/>
                  <a:cxnLst>
                    <a:cxn ang="0">
                      <a:pos x="T0" y="T1"/>
                    </a:cxn>
                    <a:cxn ang="0">
                      <a:pos x="T2" y="T3"/>
                    </a:cxn>
                    <a:cxn ang="0">
                      <a:pos x="T4" y="T5"/>
                    </a:cxn>
                    <a:cxn ang="0">
                      <a:pos x="T6" y="T7"/>
                    </a:cxn>
                  </a:cxnLst>
                  <a:rect l="0" t="0" r="r" b="b"/>
                  <a:pathLst>
                    <a:path w="57" h="59">
                      <a:moveTo>
                        <a:pt x="29" y="0"/>
                      </a:moveTo>
                      <a:lnTo>
                        <a:pt x="29" y="59"/>
                      </a:lnTo>
                      <a:moveTo>
                        <a:pt x="57" y="28"/>
                      </a:moveTo>
                      <a:lnTo>
                        <a:pt x="0" y="28"/>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88" name="Freeform 49"/>
                <p:cNvSpPr>
                  <a:spLocks noEditPoints="1"/>
                </p:cNvSpPr>
                <p:nvPr/>
              </p:nvSpPr>
              <p:spPr bwMode="auto">
                <a:xfrm>
                  <a:off x="8804276" y="1563688"/>
                  <a:ext cx="91440" cy="91440"/>
                </a:xfrm>
                <a:custGeom>
                  <a:avLst/>
                  <a:gdLst>
                    <a:gd name="T0" fmla="*/ 30 w 58"/>
                    <a:gd name="T1" fmla="*/ 0 h 59"/>
                    <a:gd name="T2" fmla="*/ 30 w 58"/>
                    <a:gd name="T3" fmla="*/ 59 h 59"/>
                    <a:gd name="T4" fmla="*/ 58 w 58"/>
                    <a:gd name="T5" fmla="*/ 28 h 59"/>
                    <a:gd name="T6" fmla="*/ 0 w 58"/>
                    <a:gd name="T7" fmla="*/ 28 h 59"/>
                  </a:gdLst>
                  <a:ahLst/>
                  <a:cxnLst>
                    <a:cxn ang="0">
                      <a:pos x="T0" y="T1"/>
                    </a:cxn>
                    <a:cxn ang="0">
                      <a:pos x="T2" y="T3"/>
                    </a:cxn>
                    <a:cxn ang="0">
                      <a:pos x="T4" y="T5"/>
                    </a:cxn>
                    <a:cxn ang="0">
                      <a:pos x="T6" y="T7"/>
                    </a:cxn>
                  </a:cxnLst>
                  <a:rect l="0" t="0" r="r" b="b"/>
                  <a:pathLst>
                    <a:path w="58" h="59">
                      <a:moveTo>
                        <a:pt x="30" y="0"/>
                      </a:moveTo>
                      <a:lnTo>
                        <a:pt x="30" y="59"/>
                      </a:lnTo>
                      <a:moveTo>
                        <a:pt x="58" y="28"/>
                      </a:moveTo>
                      <a:lnTo>
                        <a:pt x="0" y="28"/>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89" name="Freeform 50"/>
                <p:cNvSpPr>
                  <a:spLocks noEditPoints="1"/>
                </p:cNvSpPr>
                <p:nvPr/>
              </p:nvSpPr>
              <p:spPr bwMode="auto">
                <a:xfrm>
                  <a:off x="8826501" y="1660525"/>
                  <a:ext cx="91440" cy="91440"/>
                </a:xfrm>
                <a:custGeom>
                  <a:avLst/>
                  <a:gdLst>
                    <a:gd name="T0" fmla="*/ 28 w 58"/>
                    <a:gd name="T1" fmla="*/ 0 h 58"/>
                    <a:gd name="T2" fmla="*/ 28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28" y="0"/>
                      </a:moveTo>
                      <a:lnTo>
                        <a:pt x="28" y="58"/>
                      </a:lnTo>
                      <a:moveTo>
                        <a:pt x="58" y="28"/>
                      </a:moveTo>
                      <a:lnTo>
                        <a:pt x="0" y="28"/>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90" name="Freeform 51"/>
                <p:cNvSpPr>
                  <a:spLocks noEditPoints="1"/>
                </p:cNvSpPr>
                <p:nvPr/>
              </p:nvSpPr>
              <p:spPr bwMode="auto">
                <a:xfrm>
                  <a:off x="8886826" y="1720850"/>
                  <a:ext cx="91440" cy="91440"/>
                </a:xfrm>
                <a:custGeom>
                  <a:avLst/>
                  <a:gdLst>
                    <a:gd name="T0" fmla="*/ 30 w 58"/>
                    <a:gd name="T1" fmla="*/ 0 h 57"/>
                    <a:gd name="T2" fmla="*/ 30 w 58"/>
                    <a:gd name="T3" fmla="*/ 57 h 57"/>
                    <a:gd name="T4" fmla="*/ 58 w 58"/>
                    <a:gd name="T5" fmla="*/ 28 h 57"/>
                    <a:gd name="T6" fmla="*/ 0 w 58"/>
                    <a:gd name="T7" fmla="*/ 28 h 57"/>
                  </a:gdLst>
                  <a:ahLst/>
                  <a:cxnLst>
                    <a:cxn ang="0">
                      <a:pos x="T0" y="T1"/>
                    </a:cxn>
                    <a:cxn ang="0">
                      <a:pos x="T2" y="T3"/>
                    </a:cxn>
                    <a:cxn ang="0">
                      <a:pos x="T4" y="T5"/>
                    </a:cxn>
                    <a:cxn ang="0">
                      <a:pos x="T6" y="T7"/>
                    </a:cxn>
                  </a:cxnLst>
                  <a:rect l="0" t="0" r="r" b="b"/>
                  <a:pathLst>
                    <a:path w="58" h="57">
                      <a:moveTo>
                        <a:pt x="30" y="0"/>
                      </a:moveTo>
                      <a:lnTo>
                        <a:pt x="30" y="57"/>
                      </a:lnTo>
                      <a:moveTo>
                        <a:pt x="58" y="28"/>
                      </a:moveTo>
                      <a:lnTo>
                        <a:pt x="0" y="28"/>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91" name="Freeform 52"/>
                <p:cNvSpPr>
                  <a:spLocks noEditPoints="1"/>
                </p:cNvSpPr>
                <p:nvPr/>
              </p:nvSpPr>
              <p:spPr bwMode="auto">
                <a:xfrm>
                  <a:off x="8905876" y="1720850"/>
                  <a:ext cx="91440" cy="91440"/>
                </a:xfrm>
                <a:custGeom>
                  <a:avLst/>
                  <a:gdLst>
                    <a:gd name="T0" fmla="*/ 28 w 59"/>
                    <a:gd name="T1" fmla="*/ 0 h 57"/>
                    <a:gd name="T2" fmla="*/ 28 w 59"/>
                    <a:gd name="T3" fmla="*/ 57 h 57"/>
                    <a:gd name="T4" fmla="*/ 59 w 59"/>
                    <a:gd name="T5" fmla="*/ 28 h 57"/>
                    <a:gd name="T6" fmla="*/ 0 w 59"/>
                    <a:gd name="T7" fmla="*/ 28 h 57"/>
                  </a:gdLst>
                  <a:ahLst/>
                  <a:cxnLst>
                    <a:cxn ang="0">
                      <a:pos x="T0" y="T1"/>
                    </a:cxn>
                    <a:cxn ang="0">
                      <a:pos x="T2" y="T3"/>
                    </a:cxn>
                    <a:cxn ang="0">
                      <a:pos x="T4" y="T5"/>
                    </a:cxn>
                    <a:cxn ang="0">
                      <a:pos x="T6" y="T7"/>
                    </a:cxn>
                  </a:cxnLst>
                  <a:rect l="0" t="0" r="r" b="b"/>
                  <a:pathLst>
                    <a:path w="59" h="57">
                      <a:moveTo>
                        <a:pt x="28" y="0"/>
                      </a:moveTo>
                      <a:lnTo>
                        <a:pt x="28" y="57"/>
                      </a:lnTo>
                      <a:moveTo>
                        <a:pt x="59" y="28"/>
                      </a:moveTo>
                      <a:lnTo>
                        <a:pt x="0" y="28"/>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92" name="Freeform 53"/>
                <p:cNvSpPr>
                  <a:spLocks noEditPoints="1"/>
                </p:cNvSpPr>
                <p:nvPr/>
              </p:nvSpPr>
              <p:spPr bwMode="auto">
                <a:xfrm>
                  <a:off x="9158288" y="1990725"/>
                  <a:ext cx="91440" cy="91440"/>
                </a:xfrm>
                <a:custGeom>
                  <a:avLst/>
                  <a:gdLst>
                    <a:gd name="T0" fmla="*/ 31 w 59"/>
                    <a:gd name="T1" fmla="*/ 0 h 58"/>
                    <a:gd name="T2" fmla="*/ 31 w 59"/>
                    <a:gd name="T3" fmla="*/ 58 h 58"/>
                    <a:gd name="T4" fmla="*/ 59 w 59"/>
                    <a:gd name="T5" fmla="*/ 30 h 58"/>
                    <a:gd name="T6" fmla="*/ 0 w 59"/>
                    <a:gd name="T7" fmla="*/ 30 h 58"/>
                  </a:gdLst>
                  <a:ahLst/>
                  <a:cxnLst>
                    <a:cxn ang="0">
                      <a:pos x="T0" y="T1"/>
                    </a:cxn>
                    <a:cxn ang="0">
                      <a:pos x="T2" y="T3"/>
                    </a:cxn>
                    <a:cxn ang="0">
                      <a:pos x="T4" y="T5"/>
                    </a:cxn>
                    <a:cxn ang="0">
                      <a:pos x="T6" y="T7"/>
                    </a:cxn>
                  </a:cxnLst>
                  <a:rect l="0" t="0" r="r" b="b"/>
                  <a:pathLst>
                    <a:path w="59" h="58">
                      <a:moveTo>
                        <a:pt x="31" y="0"/>
                      </a:moveTo>
                      <a:lnTo>
                        <a:pt x="31" y="58"/>
                      </a:lnTo>
                      <a:moveTo>
                        <a:pt x="59" y="30"/>
                      </a:moveTo>
                      <a:lnTo>
                        <a:pt x="0" y="30"/>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93" name="Freeform 54"/>
                <p:cNvSpPr>
                  <a:spLocks noEditPoints="1"/>
                </p:cNvSpPr>
                <p:nvPr/>
              </p:nvSpPr>
              <p:spPr bwMode="auto">
                <a:xfrm>
                  <a:off x="9485313" y="2057400"/>
                  <a:ext cx="91440" cy="91440"/>
                </a:xfrm>
                <a:custGeom>
                  <a:avLst/>
                  <a:gdLst>
                    <a:gd name="T0" fmla="*/ 28 w 58"/>
                    <a:gd name="T1" fmla="*/ 0 h 59"/>
                    <a:gd name="T2" fmla="*/ 28 w 58"/>
                    <a:gd name="T3" fmla="*/ 59 h 59"/>
                    <a:gd name="T4" fmla="*/ 58 w 58"/>
                    <a:gd name="T5" fmla="*/ 28 h 59"/>
                    <a:gd name="T6" fmla="*/ 0 w 58"/>
                    <a:gd name="T7" fmla="*/ 28 h 59"/>
                  </a:gdLst>
                  <a:ahLst/>
                  <a:cxnLst>
                    <a:cxn ang="0">
                      <a:pos x="T0" y="T1"/>
                    </a:cxn>
                    <a:cxn ang="0">
                      <a:pos x="T2" y="T3"/>
                    </a:cxn>
                    <a:cxn ang="0">
                      <a:pos x="T4" y="T5"/>
                    </a:cxn>
                    <a:cxn ang="0">
                      <a:pos x="T6" y="T7"/>
                    </a:cxn>
                  </a:cxnLst>
                  <a:rect l="0" t="0" r="r" b="b"/>
                  <a:pathLst>
                    <a:path w="58" h="59">
                      <a:moveTo>
                        <a:pt x="28" y="0"/>
                      </a:moveTo>
                      <a:lnTo>
                        <a:pt x="28" y="59"/>
                      </a:lnTo>
                      <a:moveTo>
                        <a:pt x="58" y="28"/>
                      </a:moveTo>
                      <a:lnTo>
                        <a:pt x="0" y="28"/>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94" name="Freeform 55"/>
                <p:cNvSpPr>
                  <a:spLocks noEditPoints="1"/>
                </p:cNvSpPr>
                <p:nvPr/>
              </p:nvSpPr>
              <p:spPr bwMode="auto">
                <a:xfrm>
                  <a:off x="9453563" y="2057400"/>
                  <a:ext cx="91440" cy="91440"/>
                </a:xfrm>
                <a:custGeom>
                  <a:avLst/>
                  <a:gdLst>
                    <a:gd name="T0" fmla="*/ 28 w 58"/>
                    <a:gd name="T1" fmla="*/ 0 h 59"/>
                    <a:gd name="T2" fmla="*/ 28 w 58"/>
                    <a:gd name="T3" fmla="*/ 59 h 59"/>
                    <a:gd name="T4" fmla="*/ 58 w 58"/>
                    <a:gd name="T5" fmla="*/ 28 h 59"/>
                    <a:gd name="T6" fmla="*/ 0 w 58"/>
                    <a:gd name="T7" fmla="*/ 28 h 59"/>
                  </a:gdLst>
                  <a:ahLst/>
                  <a:cxnLst>
                    <a:cxn ang="0">
                      <a:pos x="T0" y="T1"/>
                    </a:cxn>
                    <a:cxn ang="0">
                      <a:pos x="T2" y="T3"/>
                    </a:cxn>
                    <a:cxn ang="0">
                      <a:pos x="T4" y="T5"/>
                    </a:cxn>
                    <a:cxn ang="0">
                      <a:pos x="T6" y="T7"/>
                    </a:cxn>
                  </a:cxnLst>
                  <a:rect l="0" t="0" r="r" b="b"/>
                  <a:pathLst>
                    <a:path w="58" h="59">
                      <a:moveTo>
                        <a:pt x="28" y="0"/>
                      </a:moveTo>
                      <a:lnTo>
                        <a:pt x="28" y="59"/>
                      </a:lnTo>
                      <a:moveTo>
                        <a:pt x="58" y="28"/>
                      </a:moveTo>
                      <a:lnTo>
                        <a:pt x="0" y="28"/>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grpSp>
        </p:grpSp>
        <p:sp>
          <p:nvSpPr>
            <p:cNvPr id="606" name="Freeform 56"/>
            <p:cNvSpPr>
              <a:spLocks/>
            </p:cNvSpPr>
            <p:nvPr/>
          </p:nvSpPr>
          <p:spPr bwMode="auto">
            <a:xfrm>
              <a:off x="2345006" y="1433135"/>
              <a:ext cx="4176789" cy="779605"/>
            </a:xfrm>
            <a:custGeom>
              <a:avLst/>
              <a:gdLst>
                <a:gd name="T0" fmla="*/ 0 w 2652"/>
                <a:gd name="T1" fmla="*/ 0 h 495"/>
                <a:gd name="T2" fmla="*/ 50 w 2652"/>
                <a:gd name="T3" fmla="*/ 0 h 495"/>
                <a:gd name="T4" fmla="*/ 50 w 2652"/>
                <a:gd name="T5" fmla="*/ 23 h 495"/>
                <a:gd name="T6" fmla="*/ 97 w 2652"/>
                <a:gd name="T7" fmla="*/ 23 h 495"/>
                <a:gd name="T8" fmla="*/ 97 w 2652"/>
                <a:gd name="T9" fmla="*/ 45 h 495"/>
                <a:gd name="T10" fmla="*/ 103 w 2652"/>
                <a:gd name="T11" fmla="*/ 45 h 495"/>
                <a:gd name="T12" fmla="*/ 103 w 2652"/>
                <a:gd name="T13" fmla="*/ 63 h 495"/>
                <a:gd name="T14" fmla="*/ 129 w 2652"/>
                <a:gd name="T15" fmla="*/ 63 h 495"/>
                <a:gd name="T16" fmla="*/ 129 w 2652"/>
                <a:gd name="T17" fmla="*/ 87 h 495"/>
                <a:gd name="T18" fmla="*/ 163 w 2652"/>
                <a:gd name="T19" fmla="*/ 87 h 495"/>
                <a:gd name="T20" fmla="*/ 163 w 2652"/>
                <a:gd name="T21" fmla="*/ 103 h 495"/>
                <a:gd name="T22" fmla="*/ 181 w 2652"/>
                <a:gd name="T23" fmla="*/ 103 h 495"/>
                <a:gd name="T24" fmla="*/ 181 w 2652"/>
                <a:gd name="T25" fmla="*/ 128 h 495"/>
                <a:gd name="T26" fmla="*/ 189 w 2652"/>
                <a:gd name="T27" fmla="*/ 128 h 495"/>
                <a:gd name="T28" fmla="*/ 189 w 2652"/>
                <a:gd name="T29" fmla="*/ 148 h 495"/>
                <a:gd name="T30" fmla="*/ 260 w 2652"/>
                <a:gd name="T31" fmla="*/ 148 h 495"/>
                <a:gd name="T32" fmla="*/ 260 w 2652"/>
                <a:gd name="T33" fmla="*/ 164 h 495"/>
                <a:gd name="T34" fmla="*/ 268 w 2652"/>
                <a:gd name="T35" fmla="*/ 164 h 495"/>
                <a:gd name="T36" fmla="*/ 268 w 2652"/>
                <a:gd name="T37" fmla="*/ 192 h 495"/>
                <a:gd name="T38" fmla="*/ 272 w 2652"/>
                <a:gd name="T39" fmla="*/ 192 h 495"/>
                <a:gd name="T40" fmla="*/ 272 w 2652"/>
                <a:gd name="T41" fmla="*/ 208 h 495"/>
                <a:gd name="T42" fmla="*/ 318 w 2652"/>
                <a:gd name="T43" fmla="*/ 208 h 495"/>
                <a:gd name="T44" fmla="*/ 318 w 2652"/>
                <a:gd name="T45" fmla="*/ 231 h 495"/>
                <a:gd name="T46" fmla="*/ 476 w 2652"/>
                <a:gd name="T47" fmla="*/ 231 h 495"/>
                <a:gd name="T48" fmla="*/ 476 w 2652"/>
                <a:gd name="T49" fmla="*/ 249 h 495"/>
                <a:gd name="T50" fmla="*/ 542 w 2652"/>
                <a:gd name="T51" fmla="*/ 249 h 495"/>
                <a:gd name="T52" fmla="*/ 542 w 2652"/>
                <a:gd name="T53" fmla="*/ 273 h 495"/>
                <a:gd name="T54" fmla="*/ 663 w 2652"/>
                <a:gd name="T55" fmla="*/ 273 h 495"/>
                <a:gd name="T56" fmla="*/ 663 w 2652"/>
                <a:gd name="T57" fmla="*/ 295 h 495"/>
                <a:gd name="T58" fmla="*/ 824 w 2652"/>
                <a:gd name="T59" fmla="*/ 295 h 495"/>
                <a:gd name="T60" fmla="*/ 824 w 2652"/>
                <a:gd name="T61" fmla="*/ 319 h 495"/>
                <a:gd name="T62" fmla="*/ 947 w 2652"/>
                <a:gd name="T63" fmla="*/ 319 h 495"/>
                <a:gd name="T64" fmla="*/ 947 w 2652"/>
                <a:gd name="T65" fmla="*/ 338 h 495"/>
                <a:gd name="T66" fmla="*/ 1137 w 2652"/>
                <a:gd name="T67" fmla="*/ 338 h 495"/>
                <a:gd name="T68" fmla="*/ 1137 w 2652"/>
                <a:gd name="T69" fmla="*/ 362 h 495"/>
                <a:gd name="T70" fmla="*/ 1225 w 2652"/>
                <a:gd name="T71" fmla="*/ 362 h 495"/>
                <a:gd name="T72" fmla="*/ 1225 w 2652"/>
                <a:gd name="T73" fmla="*/ 388 h 495"/>
                <a:gd name="T74" fmla="*/ 1250 w 2652"/>
                <a:gd name="T75" fmla="*/ 388 h 495"/>
                <a:gd name="T76" fmla="*/ 1250 w 2652"/>
                <a:gd name="T77" fmla="*/ 410 h 495"/>
                <a:gd name="T78" fmla="*/ 1266 w 2652"/>
                <a:gd name="T79" fmla="*/ 410 h 495"/>
                <a:gd name="T80" fmla="*/ 1266 w 2652"/>
                <a:gd name="T81" fmla="*/ 441 h 495"/>
                <a:gd name="T82" fmla="*/ 1375 w 2652"/>
                <a:gd name="T83" fmla="*/ 441 h 495"/>
                <a:gd name="T84" fmla="*/ 1375 w 2652"/>
                <a:gd name="T85" fmla="*/ 463 h 495"/>
                <a:gd name="T86" fmla="*/ 1465 w 2652"/>
                <a:gd name="T87" fmla="*/ 463 h 495"/>
                <a:gd name="T88" fmla="*/ 1465 w 2652"/>
                <a:gd name="T89" fmla="*/ 495 h 495"/>
                <a:gd name="T90" fmla="*/ 2652 w 2652"/>
                <a:gd name="T91" fmla="*/ 495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52" h="495">
                  <a:moveTo>
                    <a:pt x="0" y="0"/>
                  </a:moveTo>
                  <a:lnTo>
                    <a:pt x="50" y="0"/>
                  </a:lnTo>
                  <a:lnTo>
                    <a:pt x="50" y="23"/>
                  </a:lnTo>
                  <a:lnTo>
                    <a:pt x="97" y="23"/>
                  </a:lnTo>
                  <a:lnTo>
                    <a:pt x="97" y="45"/>
                  </a:lnTo>
                  <a:lnTo>
                    <a:pt x="103" y="45"/>
                  </a:lnTo>
                  <a:lnTo>
                    <a:pt x="103" y="63"/>
                  </a:lnTo>
                  <a:lnTo>
                    <a:pt x="129" y="63"/>
                  </a:lnTo>
                  <a:lnTo>
                    <a:pt x="129" y="87"/>
                  </a:lnTo>
                  <a:lnTo>
                    <a:pt x="163" y="87"/>
                  </a:lnTo>
                  <a:lnTo>
                    <a:pt x="163" y="103"/>
                  </a:lnTo>
                  <a:lnTo>
                    <a:pt x="181" y="103"/>
                  </a:lnTo>
                  <a:lnTo>
                    <a:pt x="181" y="128"/>
                  </a:lnTo>
                  <a:lnTo>
                    <a:pt x="189" y="128"/>
                  </a:lnTo>
                  <a:lnTo>
                    <a:pt x="189" y="148"/>
                  </a:lnTo>
                  <a:lnTo>
                    <a:pt x="260" y="148"/>
                  </a:lnTo>
                  <a:lnTo>
                    <a:pt x="260" y="164"/>
                  </a:lnTo>
                  <a:lnTo>
                    <a:pt x="268" y="164"/>
                  </a:lnTo>
                  <a:lnTo>
                    <a:pt x="268" y="192"/>
                  </a:lnTo>
                  <a:lnTo>
                    <a:pt x="272" y="192"/>
                  </a:lnTo>
                  <a:lnTo>
                    <a:pt x="272" y="208"/>
                  </a:lnTo>
                  <a:lnTo>
                    <a:pt x="318" y="208"/>
                  </a:lnTo>
                  <a:lnTo>
                    <a:pt x="318" y="231"/>
                  </a:lnTo>
                  <a:lnTo>
                    <a:pt x="476" y="231"/>
                  </a:lnTo>
                  <a:lnTo>
                    <a:pt x="476" y="249"/>
                  </a:lnTo>
                  <a:lnTo>
                    <a:pt x="542" y="249"/>
                  </a:lnTo>
                  <a:lnTo>
                    <a:pt x="542" y="273"/>
                  </a:lnTo>
                  <a:lnTo>
                    <a:pt x="663" y="273"/>
                  </a:lnTo>
                  <a:lnTo>
                    <a:pt x="663" y="295"/>
                  </a:lnTo>
                  <a:lnTo>
                    <a:pt x="824" y="295"/>
                  </a:lnTo>
                  <a:lnTo>
                    <a:pt x="824" y="319"/>
                  </a:lnTo>
                  <a:lnTo>
                    <a:pt x="947" y="319"/>
                  </a:lnTo>
                  <a:lnTo>
                    <a:pt x="947" y="338"/>
                  </a:lnTo>
                  <a:lnTo>
                    <a:pt x="1137" y="338"/>
                  </a:lnTo>
                  <a:lnTo>
                    <a:pt x="1137" y="362"/>
                  </a:lnTo>
                  <a:lnTo>
                    <a:pt x="1225" y="362"/>
                  </a:lnTo>
                  <a:lnTo>
                    <a:pt x="1225" y="388"/>
                  </a:lnTo>
                  <a:lnTo>
                    <a:pt x="1250" y="388"/>
                  </a:lnTo>
                  <a:lnTo>
                    <a:pt x="1250" y="410"/>
                  </a:lnTo>
                  <a:lnTo>
                    <a:pt x="1266" y="410"/>
                  </a:lnTo>
                  <a:lnTo>
                    <a:pt x="1266" y="441"/>
                  </a:lnTo>
                  <a:lnTo>
                    <a:pt x="1375" y="441"/>
                  </a:lnTo>
                  <a:lnTo>
                    <a:pt x="1375" y="463"/>
                  </a:lnTo>
                  <a:lnTo>
                    <a:pt x="1465" y="463"/>
                  </a:lnTo>
                  <a:lnTo>
                    <a:pt x="1465" y="495"/>
                  </a:lnTo>
                  <a:lnTo>
                    <a:pt x="2652" y="495"/>
                  </a:lnTo>
                </a:path>
              </a:pathLst>
            </a:custGeom>
            <a:noFill/>
            <a:ln w="1905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grpSp>
          <p:nvGrpSpPr>
            <p:cNvPr id="607" name="Group 164"/>
            <p:cNvGrpSpPr/>
            <p:nvPr/>
          </p:nvGrpSpPr>
          <p:grpSpPr>
            <a:xfrm>
              <a:off x="2316657" y="1385886"/>
              <a:ext cx="4248607" cy="873472"/>
              <a:chOff x="2316657" y="1385886"/>
              <a:chExt cx="4248607" cy="873472"/>
            </a:xfrm>
          </p:grpSpPr>
          <p:sp>
            <p:nvSpPr>
              <p:cNvPr id="608" name="Freeform 57"/>
              <p:cNvSpPr>
                <a:spLocks noEditPoints="1"/>
              </p:cNvSpPr>
              <p:nvPr/>
            </p:nvSpPr>
            <p:spPr bwMode="auto">
              <a:xfrm>
                <a:off x="3789243" y="1891448"/>
                <a:ext cx="90718" cy="90718"/>
              </a:xfrm>
              <a:custGeom>
                <a:avLst/>
                <a:gdLst>
                  <a:gd name="T0" fmla="*/ 30 w 59"/>
                  <a:gd name="T1" fmla="*/ 0 h 59"/>
                  <a:gd name="T2" fmla="*/ 30 w 59"/>
                  <a:gd name="T3" fmla="*/ 59 h 59"/>
                  <a:gd name="T4" fmla="*/ 59 w 59"/>
                  <a:gd name="T5" fmla="*/ 28 h 59"/>
                  <a:gd name="T6" fmla="*/ 0 w 59"/>
                  <a:gd name="T7" fmla="*/ 28 h 59"/>
                </a:gdLst>
                <a:ahLst/>
                <a:cxnLst>
                  <a:cxn ang="0">
                    <a:pos x="T0" y="T1"/>
                  </a:cxn>
                  <a:cxn ang="0">
                    <a:pos x="T2" y="T3"/>
                  </a:cxn>
                  <a:cxn ang="0">
                    <a:pos x="T4" y="T5"/>
                  </a:cxn>
                  <a:cxn ang="0">
                    <a:pos x="T6" y="T7"/>
                  </a:cxn>
                </a:cxnLst>
                <a:rect l="0" t="0" r="r" b="b"/>
                <a:pathLst>
                  <a:path w="59" h="59">
                    <a:moveTo>
                      <a:pt x="30" y="0"/>
                    </a:moveTo>
                    <a:lnTo>
                      <a:pt x="30" y="59"/>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09" name="Freeform 58"/>
              <p:cNvSpPr>
                <a:spLocks noEditPoints="1"/>
              </p:cNvSpPr>
              <p:nvPr/>
            </p:nvSpPr>
            <p:spPr bwMode="auto">
              <a:xfrm>
                <a:off x="3842792" y="1919797"/>
                <a:ext cx="90718" cy="90718"/>
              </a:xfrm>
              <a:custGeom>
                <a:avLst/>
                <a:gdLst>
                  <a:gd name="T0" fmla="*/ 29 w 59"/>
                  <a:gd name="T1" fmla="*/ 0 h 57"/>
                  <a:gd name="T2" fmla="*/ 29 w 59"/>
                  <a:gd name="T3" fmla="*/ 57 h 57"/>
                  <a:gd name="T4" fmla="*/ 59 w 59"/>
                  <a:gd name="T5" fmla="*/ 29 h 57"/>
                  <a:gd name="T6" fmla="*/ 0 w 59"/>
                  <a:gd name="T7" fmla="*/ 29 h 57"/>
                </a:gdLst>
                <a:ahLst/>
                <a:cxnLst>
                  <a:cxn ang="0">
                    <a:pos x="T0" y="T1"/>
                  </a:cxn>
                  <a:cxn ang="0">
                    <a:pos x="T2" y="T3"/>
                  </a:cxn>
                  <a:cxn ang="0">
                    <a:pos x="T4" y="T5"/>
                  </a:cxn>
                  <a:cxn ang="0">
                    <a:pos x="T6" y="T7"/>
                  </a:cxn>
                </a:cxnLst>
                <a:rect l="0" t="0" r="r" b="b"/>
                <a:pathLst>
                  <a:path w="59" h="57">
                    <a:moveTo>
                      <a:pt x="29" y="0"/>
                    </a:moveTo>
                    <a:lnTo>
                      <a:pt x="29" y="57"/>
                    </a:lnTo>
                    <a:moveTo>
                      <a:pt x="59" y="29"/>
                    </a:moveTo>
                    <a:lnTo>
                      <a:pt x="0" y="29"/>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10" name="Freeform 59"/>
              <p:cNvSpPr>
                <a:spLocks noEditPoints="1"/>
              </p:cNvSpPr>
              <p:nvPr/>
            </p:nvSpPr>
            <p:spPr bwMode="auto">
              <a:xfrm>
                <a:off x="4107385" y="1959171"/>
                <a:ext cx="90718" cy="90718"/>
              </a:xfrm>
              <a:custGeom>
                <a:avLst/>
                <a:gdLst>
                  <a:gd name="T0" fmla="*/ 28 w 56"/>
                  <a:gd name="T1" fmla="*/ 0 h 58"/>
                  <a:gd name="T2" fmla="*/ 28 w 56"/>
                  <a:gd name="T3" fmla="*/ 58 h 58"/>
                  <a:gd name="T4" fmla="*/ 56 w 56"/>
                  <a:gd name="T5" fmla="*/ 28 h 58"/>
                  <a:gd name="T6" fmla="*/ 0 w 56"/>
                  <a:gd name="T7" fmla="*/ 28 h 58"/>
                </a:gdLst>
                <a:ahLst/>
                <a:cxnLst>
                  <a:cxn ang="0">
                    <a:pos x="T0" y="T1"/>
                  </a:cxn>
                  <a:cxn ang="0">
                    <a:pos x="T2" y="T3"/>
                  </a:cxn>
                  <a:cxn ang="0">
                    <a:pos x="T4" y="T5"/>
                  </a:cxn>
                  <a:cxn ang="0">
                    <a:pos x="T6" y="T7"/>
                  </a:cxn>
                </a:cxnLst>
                <a:rect l="0" t="0" r="r" b="b"/>
                <a:pathLst>
                  <a:path w="56" h="58">
                    <a:moveTo>
                      <a:pt x="28" y="0"/>
                    </a:moveTo>
                    <a:lnTo>
                      <a:pt x="28" y="58"/>
                    </a:lnTo>
                    <a:moveTo>
                      <a:pt x="56"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11" name="Freeform 60"/>
              <p:cNvSpPr>
                <a:spLocks noEditPoints="1"/>
              </p:cNvSpPr>
              <p:nvPr/>
            </p:nvSpPr>
            <p:spPr bwMode="auto">
              <a:xfrm>
                <a:off x="4182983" y="1959171"/>
                <a:ext cx="90718" cy="90718"/>
              </a:xfrm>
              <a:custGeom>
                <a:avLst/>
                <a:gdLst>
                  <a:gd name="T0" fmla="*/ 28 w 56"/>
                  <a:gd name="T1" fmla="*/ 0 h 58"/>
                  <a:gd name="T2" fmla="*/ 28 w 56"/>
                  <a:gd name="T3" fmla="*/ 58 h 58"/>
                  <a:gd name="T4" fmla="*/ 56 w 56"/>
                  <a:gd name="T5" fmla="*/ 28 h 58"/>
                  <a:gd name="T6" fmla="*/ 0 w 56"/>
                  <a:gd name="T7" fmla="*/ 28 h 58"/>
                </a:gdLst>
                <a:ahLst/>
                <a:cxnLst>
                  <a:cxn ang="0">
                    <a:pos x="T0" y="T1"/>
                  </a:cxn>
                  <a:cxn ang="0">
                    <a:pos x="T2" y="T3"/>
                  </a:cxn>
                  <a:cxn ang="0">
                    <a:pos x="T4" y="T5"/>
                  </a:cxn>
                  <a:cxn ang="0">
                    <a:pos x="T6" y="T7"/>
                  </a:cxn>
                </a:cxnLst>
                <a:rect l="0" t="0" r="r" b="b"/>
                <a:pathLst>
                  <a:path w="56" h="58">
                    <a:moveTo>
                      <a:pt x="28" y="0"/>
                    </a:moveTo>
                    <a:lnTo>
                      <a:pt x="28" y="58"/>
                    </a:lnTo>
                    <a:moveTo>
                      <a:pt x="56"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12" name="Freeform 61"/>
              <p:cNvSpPr>
                <a:spLocks noEditPoints="1"/>
              </p:cNvSpPr>
              <p:nvPr/>
            </p:nvSpPr>
            <p:spPr bwMode="auto">
              <a:xfrm>
                <a:off x="4338903" y="2082017"/>
                <a:ext cx="90718" cy="90718"/>
              </a:xfrm>
              <a:custGeom>
                <a:avLst/>
                <a:gdLst>
                  <a:gd name="T0" fmla="*/ 28 w 56"/>
                  <a:gd name="T1" fmla="*/ 0 h 59"/>
                  <a:gd name="T2" fmla="*/ 28 w 56"/>
                  <a:gd name="T3" fmla="*/ 59 h 59"/>
                  <a:gd name="T4" fmla="*/ 56 w 56"/>
                  <a:gd name="T5" fmla="*/ 29 h 59"/>
                  <a:gd name="T6" fmla="*/ 0 w 56"/>
                  <a:gd name="T7" fmla="*/ 29 h 59"/>
                </a:gdLst>
                <a:ahLst/>
                <a:cxnLst>
                  <a:cxn ang="0">
                    <a:pos x="T0" y="T1"/>
                  </a:cxn>
                  <a:cxn ang="0">
                    <a:pos x="T2" y="T3"/>
                  </a:cxn>
                  <a:cxn ang="0">
                    <a:pos x="T4" y="T5"/>
                  </a:cxn>
                  <a:cxn ang="0">
                    <a:pos x="T6" y="T7"/>
                  </a:cxn>
                </a:cxnLst>
                <a:rect l="0" t="0" r="r" b="b"/>
                <a:pathLst>
                  <a:path w="56" h="59">
                    <a:moveTo>
                      <a:pt x="28" y="0"/>
                    </a:moveTo>
                    <a:lnTo>
                      <a:pt x="28" y="59"/>
                    </a:lnTo>
                    <a:moveTo>
                      <a:pt x="56" y="29"/>
                    </a:moveTo>
                    <a:lnTo>
                      <a:pt x="0" y="29"/>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13" name="Freeform 62"/>
              <p:cNvSpPr>
                <a:spLocks noEditPoints="1"/>
              </p:cNvSpPr>
              <p:nvPr/>
            </p:nvSpPr>
            <p:spPr bwMode="auto">
              <a:xfrm>
                <a:off x="4480649" y="2118242"/>
                <a:ext cx="90718" cy="90718"/>
              </a:xfrm>
              <a:custGeom>
                <a:avLst/>
                <a:gdLst>
                  <a:gd name="T0" fmla="*/ 31 w 59"/>
                  <a:gd name="T1" fmla="*/ 0 h 58"/>
                  <a:gd name="T2" fmla="*/ 31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31" y="0"/>
                    </a:moveTo>
                    <a:lnTo>
                      <a:pt x="31"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14" name="Freeform 63"/>
              <p:cNvSpPr>
                <a:spLocks noEditPoints="1"/>
              </p:cNvSpPr>
              <p:nvPr/>
            </p:nvSpPr>
            <p:spPr bwMode="auto">
              <a:xfrm>
                <a:off x="4242831" y="2000119"/>
                <a:ext cx="90718" cy="90718"/>
              </a:xfrm>
              <a:custGeom>
                <a:avLst/>
                <a:gdLst>
                  <a:gd name="T0" fmla="*/ 30 w 59"/>
                  <a:gd name="T1" fmla="*/ 0 h 58"/>
                  <a:gd name="T2" fmla="*/ 30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30" y="0"/>
                    </a:moveTo>
                    <a:lnTo>
                      <a:pt x="30"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15" name="Freeform 64"/>
              <p:cNvSpPr>
                <a:spLocks noEditPoints="1"/>
              </p:cNvSpPr>
              <p:nvPr/>
            </p:nvSpPr>
            <p:spPr bwMode="auto">
              <a:xfrm>
                <a:off x="4264881" y="2000119"/>
                <a:ext cx="90718" cy="90718"/>
              </a:xfrm>
              <a:custGeom>
                <a:avLst/>
                <a:gdLst>
                  <a:gd name="T0" fmla="*/ 31 w 59"/>
                  <a:gd name="T1" fmla="*/ 0 h 58"/>
                  <a:gd name="T2" fmla="*/ 31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31" y="0"/>
                    </a:moveTo>
                    <a:lnTo>
                      <a:pt x="31"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16" name="Freeform 65"/>
              <p:cNvSpPr>
                <a:spLocks noEditPoints="1"/>
              </p:cNvSpPr>
              <p:nvPr/>
            </p:nvSpPr>
            <p:spPr bwMode="auto">
              <a:xfrm>
                <a:off x="4480649" y="2118242"/>
                <a:ext cx="90718" cy="90718"/>
              </a:xfrm>
              <a:custGeom>
                <a:avLst/>
                <a:gdLst>
                  <a:gd name="T0" fmla="*/ 31 w 59"/>
                  <a:gd name="T1" fmla="*/ 0 h 58"/>
                  <a:gd name="T2" fmla="*/ 31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31" y="0"/>
                    </a:moveTo>
                    <a:lnTo>
                      <a:pt x="31"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17" name="Freeform 66"/>
              <p:cNvSpPr>
                <a:spLocks noEditPoints="1"/>
              </p:cNvSpPr>
              <p:nvPr/>
            </p:nvSpPr>
            <p:spPr bwMode="auto">
              <a:xfrm>
                <a:off x="4496399" y="2118242"/>
                <a:ext cx="90718" cy="90718"/>
              </a:xfrm>
              <a:custGeom>
                <a:avLst/>
                <a:gdLst>
                  <a:gd name="T0" fmla="*/ 29 w 59"/>
                  <a:gd name="T1" fmla="*/ 0 h 58"/>
                  <a:gd name="T2" fmla="*/ 29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29" y="0"/>
                    </a:moveTo>
                    <a:lnTo>
                      <a:pt x="29"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18" name="Freeform 67"/>
              <p:cNvSpPr>
                <a:spLocks noEditPoints="1"/>
              </p:cNvSpPr>
              <p:nvPr/>
            </p:nvSpPr>
            <p:spPr bwMode="auto">
              <a:xfrm>
                <a:off x="4510574" y="2118242"/>
                <a:ext cx="90718" cy="90718"/>
              </a:xfrm>
              <a:custGeom>
                <a:avLst/>
                <a:gdLst>
                  <a:gd name="T0" fmla="*/ 28 w 58"/>
                  <a:gd name="T1" fmla="*/ 0 h 58"/>
                  <a:gd name="T2" fmla="*/ 28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28" y="0"/>
                    </a:moveTo>
                    <a:lnTo>
                      <a:pt x="28"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19" name="Freeform 68"/>
              <p:cNvSpPr>
                <a:spLocks noEditPoints="1"/>
              </p:cNvSpPr>
              <p:nvPr/>
            </p:nvSpPr>
            <p:spPr bwMode="auto">
              <a:xfrm>
                <a:off x="4542073" y="2118242"/>
                <a:ext cx="90718" cy="90718"/>
              </a:xfrm>
              <a:custGeom>
                <a:avLst/>
                <a:gdLst>
                  <a:gd name="T0" fmla="*/ 30 w 58"/>
                  <a:gd name="T1" fmla="*/ 0 h 58"/>
                  <a:gd name="T2" fmla="*/ 30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30" y="0"/>
                    </a:moveTo>
                    <a:lnTo>
                      <a:pt x="30"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20" name="Freeform 69"/>
              <p:cNvSpPr>
                <a:spLocks noEditPoints="1"/>
              </p:cNvSpPr>
              <p:nvPr/>
            </p:nvSpPr>
            <p:spPr bwMode="auto">
              <a:xfrm>
                <a:off x="4570423" y="2118242"/>
                <a:ext cx="90718" cy="90718"/>
              </a:xfrm>
              <a:custGeom>
                <a:avLst/>
                <a:gdLst>
                  <a:gd name="T0" fmla="*/ 28 w 58"/>
                  <a:gd name="T1" fmla="*/ 0 h 58"/>
                  <a:gd name="T2" fmla="*/ 28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28" y="0"/>
                    </a:moveTo>
                    <a:lnTo>
                      <a:pt x="28"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21" name="Freeform 70"/>
              <p:cNvSpPr>
                <a:spLocks noEditPoints="1"/>
              </p:cNvSpPr>
              <p:nvPr/>
            </p:nvSpPr>
            <p:spPr bwMode="auto">
              <a:xfrm>
                <a:off x="2907267" y="1754426"/>
                <a:ext cx="90718" cy="90718"/>
              </a:xfrm>
              <a:custGeom>
                <a:avLst/>
                <a:gdLst>
                  <a:gd name="T0" fmla="*/ 28 w 56"/>
                  <a:gd name="T1" fmla="*/ 0 h 57"/>
                  <a:gd name="T2" fmla="*/ 28 w 56"/>
                  <a:gd name="T3" fmla="*/ 57 h 57"/>
                  <a:gd name="T4" fmla="*/ 56 w 56"/>
                  <a:gd name="T5" fmla="*/ 29 h 57"/>
                  <a:gd name="T6" fmla="*/ 0 w 56"/>
                  <a:gd name="T7" fmla="*/ 29 h 57"/>
                </a:gdLst>
                <a:ahLst/>
                <a:cxnLst>
                  <a:cxn ang="0">
                    <a:pos x="T0" y="T1"/>
                  </a:cxn>
                  <a:cxn ang="0">
                    <a:pos x="T2" y="T3"/>
                  </a:cxn>
                  <a:cxn ang="0">
                    <a:pos x="T4" y="T5"/>
                  </a:cxn>
                  <a:cxn ang="0">
                    <a:pos x="T6" y="T7"/>
                  </a:cxn>
                </a:cxnLst>
                <a:rect l="0" t="0" r="r" b="b"/>
                <a:pathLst>
                  <a:path w="56" h="57">
                    <a:moveTo>
                      <a:pt x="28" y="0"/>
                    </a:moveTo>
                    <a:lnTo>
                      <a:pt x="28" y="57"/>
                    </a:lnTo>
                    <a:moveTo>
                      <a:pt x="56" y="29"/>
                    </a:moveTo>
                    <a:lnTo>
                      <a:pt x="0" y="29"/>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22" name="Freeform 71"/>
              <p:cNvSpPr>
                <a:spLocks noEditPoints="1"/>
              </p:cNvSpPr>
              <p:nvPr/>
            </p:nvSpPr>
            <p:spPr bwMode="auto">
              <a:xfrm>
                <a:off x="3097836" y="1779625"/>
                <a:ext cx="90718" cy="90718"/>
              </a:xfrm>
              <a:custGeom>
                <a:avLst/>
                <a:gdLst>
                  <a:gd name="T0" fmla="*/ 30 w 58"/>
                  <a:gd name="T1" fmla="*/ 0 h 57"/>
                  <a:gd name="T2" fmla="*/ 30 w 58"/>
                  <a:gd name="T3" fmla="*/ 57 h 57"/>
                  <a:gd name="T4" fmla="*/ 58 w 58"/>
                  <a:gd name="T5" fmla="*/ 29 h 57"/>
                  <a:gd name="T6" fmla="*/ 0 w 58"/>
                  <a:gd name="T7" fmla="*/ 29 h 57"/>
                </a:gdLst>
                <a:ahLst/>
                <a:cxnLst>
                  <a:cxn ang="0">
                    <a:pos x="T0" y="T1"/>
                  </a:cxn>
                  <a:cxn ang="0">
                    <a:pos x="T2" y="T3"/>
                  </a:cxn>
                  <a:cxn ang="0">
                    <a:pos x="T4" y="T5"/>
                  </a:cxn>
                  <a:cxn ang="0">
                    <a:pos x="T6" y="T7"/>
                  </a:cxn>
                </a:cxnLst>
                <a:rect l="0" t="0" r="r" b="b"/>
                <a:pathLst>
                  <a:path w="58" h="57">
                    <a:moveTo>
                      <a:pt x="30" y="0"/>
                    </a:moveTo>
                    <a:lnTo>
                      <a:pt x="30" y="57"/>
                    </a:lnTo>
                    <a:moveTo>
                      <a:pt x="58" y="29"/>
                    </a:moveTo>
                    <a:lnTo>
                      <a:pt x="0" y="29"/>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23" name="Freeform 72"/>
              <p:cNvSpPr>
                <a:spLocks noEditPoints="1"/>
              </p:cNvSpPr>
              <p:nvPr/>
            </p:nvSpPr>
            <p:spPr bwMode="auto">
              <a:xfrm>
                <a:off x="3249032" y="1819000"/>
                <a:ext cx="90718" cy="90718"/>
              </a:xfrm>
              <a:custGeom>
                <a:avLst/>
                <a:gdLst>
                  <a:gd name="T0" fmla="*/ 31 w 59"/>
                  <a:gd name="T1" fmla="*/ 0 h 58"/>
                  <a:gd name="T2" fmla="*/ 31 w 59"/>
                  <a:gd name="T3" fmla="*/ 58 h 58"/>
                  <a:gd name="T4" fmla="*/ 59 w 59"/>
                  <a:gd name="T5" fmla="*/ 30 h 58"/>
                  <a:gd name="T6" fmla="*/ 0 w 59"/>
                  <a:gd name="T7" fmla="*/ 30 h 58"/>
                </a:gdLst>
                <a:ahLst/>
                <a:cxnLst>
                  <a:cxn ang="0">
                    <a:pos x="T0" y="T1"/>
                  </a:cxn>
                  <a:cxn ang="0">
                    <a:pos x="T2" y="T3"/>
                  </a:cxn>
                  <a:cxn ang="0">
                    <a:pos x="T4" y="T5"/>
                  </a:cxn>
                  <a:cxn ang="0">
                    <a:pos x="T6" y="T7"/>
                  </a:cxn>
                </a:cxnLst>
                <a:rect l="0" t="0" r="r" b="b"/>
                <a:pathLst>
                  <a:path w="59" h="58">
                    <a:moveTo>
                      <a:pt x="31" y="0"/>
                    </a:moveTo>
                    <a:lnTo>
                      <a:pt x="31" y="58"/>
                    </a:lnTo>
                    <a:moveTo>
                      <a:pt x="59" y="30"/>
                    </a:moveTo>
                    <a:lnTo>
                      <a:pt x="0" y="30"/>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24" name="Freeform 73"/>
              <p:cNvSpPr>
                <a:spLocks noEditPoints="1"/>
              </p:cNvSpPr>
              <p:nvPr/>
            </p:nvSpPr>
            <p:spPr bwMode="auto">
              <a:xfrm>
                <a:off x="3173434" y="1819000"/>
                <a:ext cx="90718" cy="90718"/>
              </a:xfrm>
              <a:custGeom>
                <a:avLst/>
                <a:gdLst>
                  <a:gd name="T0" fmla="*/ 30 w 59"/>
                  <a:gd name="T1" fmla="*/ 0 h 58"/>
                  <a:gd name="T2" fmla="*/ 30 w 59"/>
                  <a:gd name="T3" fmla="*/ 58 h 58"/>
                  <a:gd name="T4" fmla="*/ 59 w 59"/>
                  <a:gd name="T5" fmla="*/ 30 h 58"/>
                  <a:gd name="T6" fmla="*/ 0 w 59"/>
                  <a:gd name="T7" fmla="*/ 30 h 58"/>
                </a:gdLst>
                <a:ahLst/>
                <a:cxnLst>
                  <a:cxn ang="0">
                    <a:pos x="T0" y="T1"/>
                  </a:cxn>
                  <a:cxn ang="0">
                    <a:pos x="T2" y="T3"/>
                  </a:cxn>
                  <a:cxn ang="0">
                    <a:pos x="T4" y="T5"/>
                  </a:cxn>
                  <a:cxn ang="0">
                    <a:pos x="T6" y="T7"/>
                  </a:cxn>
                </a:cxnLst>
                <a:rect l="0" t="0" r="r" b="b"/>
                <a:pathLst>
                  <a:path w="59" h="58">
                    <a:moveTo>
                      <a:pt x="30" y="0"/>
                    </a:moveTo>
                    <a:lnTo>
                      <a:pt x="30" y="58"/>
                    </a:lnTo>
                    <a:moveTo>
                      <a:pt x="59" y="30"/>
                    </a:moveTo>
                    <a:lnTo>
                      <a:pt x="0" y="30"/>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25" name="Freeform 74"/>
              <p:cNvSpPr>
                <a:spLocks noEditPoints="1"/>
              </p:cNvSpPr>
              <p:nvPr/>
            </p:nvSpPr>
            <p:spPr bwMode="auto">
              <a:xfrm>
                <a:off x="3204933" y="1819000"/>
                <a:ext cx="90718" cy="90718"/>
              </a:xfrm>
              <a:custGeom>
                <a:avLst/>
                <a:gdLst>
                  <a:gd name="T0" fmla="*/ 28 w 59"/>
                  <a:gd name="T1" fmla="*/ 0 h 58"/>
                  <a:gd name="T2" fmla="*/ 28 w 59"/>
                  <a:gd name="T3" fmla="*/ 58 h 58"/>
                  <a:gd name="T4" fmla="*/ 59 w 59"/>
                  <a:gd name="T5" fmla="*/ 30 h 58"/>
                  <a:gd name="T6" fmla="*/ 0 w 59"/>
                  <a:gd name="T7" fmla="*/ 30 h 58"/>
                </a:gdLst>
                <a:ahLst/>
                <a:cxnLst>
                  <a:cxn ang="0">
                    <a:pos x="T0" y="T1"/>
                  </a:cxn>
                  <a:cxn ang="0">
                    <a:pos x="T2" y="T3"/>
                  </a:cxn>
                  <a:cxn ang="0">
                    <a:pos x="T4" y="T5"/>
                  </a:cxn>
                  <a:cxn ang="0">
                    <a:pos x="T6" y="T7"/>
                  </a:cxn>
                </a:cxnLst>
                <a:rect l="0" t="0" r="r" b="b"/>
                <a:pathLst>
                  <a:path w="59" h="58">
                    <a:moveTo>
                      <a:pt x="28" y="0"/>
                    </a:moveTo>
                    <a:lnTo>
                      <a:pt x="28" y="58"/>
                    </a:lnTo>
                    <a:moveTo>
                      <a:pt x="59" y="30"/>
                    </a:moveTo>
                    <a:lnTo>
                      <a:pt x="0" y="30"/>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26" name="Freeform 75"/>
              <p:cNvSpPr>
                <a:spLocks noEditPoints="1"/>
              </p:cNvSpPr>
              <p:nvPr/>
            </p:nvSpPr>
            <p:spPr bwMode="auto">
              <a:xfrm>
                <a:off x="2376505" y="1385886"/>
                <a:ext cx="90718" cy="90718"/>
              </a:xfrm>
              <a:custGeom>
                <a:avLst/>
                <a:gdLst>
                  <a:gd name="T0" fmla="*/ 28 w 57"/>
                  <a:gd name="T1" fmla="*/ 0 h 59"/>
                  <a:gd name="T2" fmla="*/ 28 w 57"/>
                  <a:gd name="T3" fmla="*/ 59 h 59"/>
                  <a:gd name="T4" fmla="*/ 57 w 57"/>
                  <a:gd name="T5" fmla="*/ 30 h 59"/>
                  <a:gd name="T6" fmla="*/ 0 w 57"/>
                  <a:gd name="T7" fmla="*/ 30 h 59"/>
                </a:gdLst>
                <a:ahLst/>
                <a:cxnLst>
                  <a:cxn ang="0">
                    <a:pos x="T0" y="T1"/>
                  </a:cxn>
                  <a:cxn ang="0">
                    <a:pos x="T2" y="T3"/>
                  </a:cxn>
                  <a:cxn ang="0">
                    <a:pos x="T4" y="T5"/>
                  </a:cxn>
                  <a:cxn ang="0">
                    <a:pos x="T6" y="T7"/>
                  </a:cxn>
                </a:cxnLst>
                <a:rect l="0" t="0" r="r" b="b"/>
                <a:pathLst>
                  <a:path w="57" h="59">
                    <a:moveTo>
                      <a:pt x="28" y="0"/>
                    </a:moveTo>
                    <a:lnTo>
                      <a:pt x="28" y="59"/>
                    </a:lnTo>
                    <a:moveTo>
                      <a:pt x="57" y="30"/>
                    </a:moveTo>
                    <a:lnTo>
                      <a:pt x="0" y="30"/>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27" name="Freeform 76"/>
              <p:cNvSpPr>
                <a:spLocks noEditPoints="1"/>
              </p:cNvSpPr>
              <p:nvPr/>
            </p:nvSpPr>
            <p:spPr bwMode="auto">
              <a:xfrm>
                <a:off x="2316657" y="1385886"/>
                <a:ext cx="90718" cy="90718"/>
              </a:xfrm>
              <a:custGeom>
                <a:avLst/>
                <a:gdLst>
                  <a:gd name="T0" fmla="*/ 28 w 58"/>
                  <a:gd name="T1" fmla="*/ 0 h 59"/>
                  <a:gd name="T2" fmla="*/ 28 w 58"/>
                  <a:gd name="T3" fmla="*/ 59 h 59"/>
                  <a:gd name="T4" fmla="*/ 58 w 58"/>
                  <a:gd name="T5" fmla="*/ 30 h 59"/>
                  <a:gd name="T6" fmla="*/ 0 w 58"/>
                  <a:gd name="T7" fmla="*/ 30 h 59"/>
                </a:gdLst>
                <a:ahLst/>
                <a:cxnLst>
                  <a:cxn ang="0">
                    <a:pos x="T0" y="T1"/>
                  </a:cxn>
                  <a:cxn ang="0">
                    <a:pos x="T2" y="T3"/>
                  </a:cxn>
                  <a:cxn ang="0">
                    <a:pos x="T4" y="T5"/>
                  </a:cxn>
                  <a:cxn ang="0">
                    <a:pos x="T6" y="T7"/>
                  </a:cxn>
                </a:cxnLst>
                <a:rect l="0" t="0" r="r" b="b"/>
                <a:pathLst>
                  <a:path w="58" h="59">
                    <a:moveTo>
                      <a:pt x="28" y="0"/>
                    </a:moveTo>
                    <a:lnTo>
                      <a:pt x="28" y="59"/>
                    </a:lnTo>
                    <a:moveTo>
                      <a:pt x="58" y="30"/>
                    </a:moveTo>
                    <a:lnTo>
                      <a:pt x="0" y="30"/>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28" name="Freeform 77"/>
              <p:cNvSpPr>
                <a:spLocks noEditPoints="1"/>
              </p:cNvSpPr>
              <p:nvPr/>
            </p:nvSpPr>
            <p:spPr bwMode="auto">
              <a:xfrm>
                <a:off x="6474546" y="2168640"/>
                <a:ext cx="90718" cy="90718"/>
              </a:xfrm>
              <a:custGeom>
                <a:avLst/>
                <a:gdLst>
                  <a:gd name="T0" fmla="*/ 30 w 59"/>
                  <a:gd name="T1" fmla="*/ 0 h 58"/>
                  <a:gd name="T2" fmla="*/ 30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30" y="0"/>
                    </a:moveTo>
                    <a:lnTo>
                      <a:pt x="30"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29" name="Freeform 78"/>
              <p:cNvSpPr>
                <a:spLocks noEditPoints="1"/>
              </p:cNvSpPr>
              <p:nvPr/>
            </p:nvSpPr>
            <p:spPr bwMode="auto">
              <a:xfrm>
                <a:off x="6290277" y="2168640"/>
                <a:ext cx="90718" cy="90718"/>
              </a:xfrm>
              <a:custGeom>
                <a:avLst/>
                <a:gdLst>
                  <a:gd name="T0" fmla="*/ 28 w 59"/>
                  <a:gd name="T1" fmla="*/ 0 h 58"/>
                  <a:gd name="T2" fmla="*/ 28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28" y="0"/>
                    </a:moveTo>
                    <a:lnTo>
                      <a:pt x="28"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30" name="Freeform 79"/>
              <p:cNvSpPr>
                <a:spLocks noEditPoints="1"/>
              </p:cNvSpPr>
              <p:nvPr/>
            </p:nvSpPr>
            <p:spPr bwMode="auto">
              <a:xfrm>
                <a:off x="6290277" y="2168640"/>
                <a:ext cx="90718" cy="90718"/>
              </a:xfrm>
              <a:custGeom>
                <a:avLst/>
                <a:gdLst>
                  <a:gd name="T0" fmla="*/ 28 w 59"/>
                  <a:gd name="T1" fmla="*/ 0 h 58"/>
                  <a:gd name="T2" fmla="*/ 28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28" y="0"/>
                    </a:moveTo>
                    <a:lnTo>
                      <a:pt x="28"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31" name="Freeform 80"/>
              <p:cNvSpPr>
                <a:spLocks noEditPoints="1"/>
              </p:cNvSpPr>
              <p:nvPr/>
            </p:nvSpPr>
            <p:spPr bwMode="auto">
              <a:xfrm>
                <a:off x="6268227" y="2168640"/>
                <a:ext cx="90718" cy="90718"/>
              </a:xfrm>
              <a:custGeom>
                <a:avLst/>
                <a:gdLst>
                  <a:gd name="T0" fmla="*/ 30 w 59"/>
                  <a:gd name="T1" fmla="*/ 0 h 58"/>
                  <a:gd name="T2" fmla="*/ 30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30" y="0"/>
                    </a:moveTo>
                    <a:lnTo>
                      <a:pt x="30"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32" name="Freeform 81"/>
              <p:cNvSpPr>
                <a:spLocks noEditPoints="1"/>
              </p:cNvSpPr>
              <p:nvPr/>
            </p:nvSpPr>
            <p:spPr bwMode="auto">
              <a:xfrm>
                <a:off x="6189479" y="2168640"/>
                <a:ext cx="90718" cy="90718"/>
              </a:xfrm>
              <a:custGeom>
                <a:avLst/>
                <a:gdLst>
                  <a:gd name="T0" fmla="*/ 28 w 58"/>
                  <a:gd name="T1" fmla="*/ 0 h 58"/>
                  <a:gd name="T2" fmla="*/ 28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28" y="0"/>
                    </a:moveTo>
                    <a:lnTo>
                      <a:pt x="28"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33" name="Freeform 82"/>
              <p:cNvSpPr>
                <a:spLocks noEditPoints="1"/>
              </p:cNvSpPr>
              <p:nvPr/>
            </p:nvSpPr>
            <p:spPr bwMode="auto">
              <a:xfrm>
                <a:off x="6115456" y="2168640"/>
                <a:ext cx="90718" cy="90718"/>
              </a:xfrm>
              <a:custGeom>
                <a:avLst/>
                <a:gdLst>
                  <a:gd name="T0" fmla="*/ 29 w 59"/>
                  <a:gd name="T1" fmla="*/ 0 h 58"/>
                  <a:gd name="T2" fmla="*/ 29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29" y="0"/>
                    </a:moveTo>
                    <a:lnTo>
                      <a:pt x="29"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34" name="Freeform 83"/>
              <p:cNvSpPr>
                <a:spLocks noEditPoints="1"/>
              </p:cNvSpPr>
              <p:nvPr/>
            </p:nvSpPr>
            <p:spPr bwMode="auto">
              <a:xfrm>
                <a:off x="5902837" y="2168640"/>
                <a:ext cx="90718" cy="90718"/>
              </a:xfrm>
              <a:custGeom>
                <a:avLst/>
                <a:gdLst>
                  <a:gd name="T0" fmla="*/ 29 w 57"/>
                  <a:gd name="T1" fmla="*/ 0 h 58"/>
                  <a:gd name="T2" fmla="*/ 29 w 57"/>
                  <a:gd name="T3" fmla="*/ 58 h 58"/>
                  <a:gd name="T4" fmla="*/ 57 w 57"/>
                  <a:gd name="T5" fmla="*/ 28 h 58"/>
                  <a:gd name="T6" fmla="*/ 0 w 57"/>
                  <a:gd name="T7" fmla="*/ 28 h 58"/>
                </a:gdLst>
                <a:ahLst/>
                <a:cxnLst>
                  <a:cxn ang="0">
                    <a:pos x="T0" y="T1"/>
                  </a:cxn>
                  <a:cxn ang="0">
                    <a:pos x="T2" y="T3"/>
                  </a:cxn>
                  <a:cxn ang="0">
                    <a:pos x="T4" y="T5"/>
                  </a:cxn>
                  <a:cxn ang="0">
                    <a:pos x="T6" y="T7"/>
                  </a:cxn>
                </a:cxnLst>
                <a:rect l="0" t="0" r="r" b="b"/>
                <a:pathLst>
                  <a:path w="57" h="58">
                    <a:moveTo>
                      <a:pt x="29" y="0"/>
                    </a:moveTo>
                    <a:lnTo>
                      <a:pt x="29" y="58"/>
                    </a:lnTo>
                    <a:moveTo>
                      <a:pt x="57"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35" name="Freeform 84"/>
              <p:cNvSpPr>
                <a:spLocks noEditPoints="1"/>
              </p:cNvSpPr>
              <p:nvPr/>
            </p:nvSpPr>
            <p:spPr bwMode="auto">
              <a:xfrm>
                <a:off x="5905987" y="2168640"/>
                <a:ext cx="90718" cy="90718"/>
              </a:xfrm>
              <a:custGeom>
                <a:avLst/>
                <a:gdLst>
                  <a:gd name="T0" fmla="*/ 31 w 59"/>
                  <a:gd name="T1" fmla="*/ 0 h 58"/>
                  <a:gd name="T2" fmla="*/ 31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31" y="0"/>
                    </a:moveTo>
                    <a:lnTo>
                      <a:pt x="31"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36" name="Freeform 85"/>
              <p:cNvSpPr>
                <a:spLocks noEditPoints="1"/>
              </p:cNvSpPr>
              <p:nvPr/>
            </p:nvSpPr>
            <p:spPr bwMode="auto">
              <a:xfrm>
                <a:off x="5887088" y="2168640"/>
                <a:ext cx="90718" cy="90718"/>
              </a:xfrm>
              <a:custGeom>
                <a:avLst/>
                <a:gdLst>
                  <a:gd name="T0" fmla="*/ 30 w 59"/>
                  <a:gd name="T1" fmla="*/ 0 h 58"/>
                  <a:gd name="T2" fmla="*/ 30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30" y="0"/>
                    </a:moveTo>
                    <a:lnTo>
                      <a:pt x="30"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37" name="Freeform 86"/>
              <p:cNvSpPr>
                <a:spLocks noEditPoints="1"/>
              </p:cNvSpPr>
              <p:nvPr/>
            </p:nvSpPr>
            <p:spPr bwMode="auto">
              <a:xfrm>
                <a:off x="5764241" y="2168640"/>
                <a:ext cx="90718" cy="90718"/>
              </a:xfrm>
              <a:custGeom>
                <a:avLst/>
                <a:gdLst>
                  <a:gd name="T0" fmla="*/ 28 w 58"/>
                  <a:gd name="T1" fmla="*/ 0 h 58"/>
                  <a:gd name="T2" fmla="*/ 28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28" y="0"/>
                    </a:moveTo>
                    <a:lnTo>
                      <a:pt x="28"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38" name="Freeform 87"/>
              <p:cNvSpPr>
                <a:spLocks noEditPoints="1"/>
              </p:cNvSpPr>
              <p:nvPr/>
            </p:nvSpPr>
            <p:spPr bwMode="auto">
              <a:xfrm>
                <a:off x="5630369" y="2168640"/>
                <a:ext cx="90718" cy="90718"/>
              </a:xfrm>
              <a:custGeom>
                <a:avLst/>
                <a:gdLst>
                  <a:gd name="T0" fmla="*/ 30 w 58"/>
                  <a:gd name="T1" fmla="*/ 0 h 58"/>
                  <a:gd name="T2" fmla="*/ 30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30" y="0"/>
                    </a:moveTo>
                    <a:lnTo>
                      <a:pt x="30"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39" name="Freeform 88"/>
              <p:cNvSpPr>
                <a:spLocks noEditPoints="1"/>
              </p:cNvSpPr>
              <p:nvPr/>
            </p:nvSpPr>
            <p:spPr bwMode="auto">
              <a:xfrm>
                <a:off x="5617769" y="2168640"/>
                <a:ext cx="90718" cy="90718"/>
              </a:xfrm>
              <a:custGeom>
                <a:avLst/>
                <a:gdLst>
                  <a:gd name="T0" fmla="*/ 28 w 58"/>
                  <a:gd name="T1" fmla="*/ 0 h 58"/>
                  <a:gd name="T2" fmla="*/ 28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28" y="0"/>
                    </a:moveTo>
                    <a:lnTo>
                      <a:pt x="28"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40" name="Freeform 89"/>
              <p:cNvSpPr>
                <a:spLocks noEditPoints="1"/>
              </p:cNvSpPr>
              <p:nvPr/>
            </p:nvSpPr>
            <p:spPr bwMode="auto">
              <a:xfrm>
                <a:off x="5583120" y="2168640"/>
                <a:ext cx="90718" cy="90718"/>
              </a:xfrm>
              <a:custGeom>
                <a:avLst/>
                <a:gdLst>
                  <a:gd name="T0" fmla="*/ 30 w 58"/>
                  <a:gd name="T1" fmla="*/ 0 h 58"/>
                  <a:gd name="T2" fmla="*/ 30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30" y="0"/>
                    </a:moveTo>
                    <a:lnTo>
                      <a:pt x="30"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41" name="Freeform 90"/>
              <p:cNvSpPr>
                <a:spLocks noEditPoints="1"/>
              </p:cNvSpPr>
              <p:nvPr/>
            </p:nvSpPr>
            <p:spPr bwMode="auto">
              <a:xfrm>
                <a:off x="5539021" y="2168640"/>
                <a:ext cx="90718" cy="90718"/>
              </a:xfrm>
              <a:custGeom>
                <a:avLst/>
                <a:gdLst>
                  <a:gd name="T0" fmla="*/ 28 w 58"/>
                  <a:gd name="T1" fmla="*/ 0 h 58"/>
                  <a:gd name="T2" fmla="*/ 28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28" y="0"/>
                    </a:moveTo>
                    <a:lnTo>
                      <a:pt x="28"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42" name="Freeform 91"/>
              <p:cNvSpPr>
                <a:spLocks noEditPoints="1"/>
              </p:cNvSpPr>
              <p:nvPr/>
            </p:nvSpPr>
            <p:spPr bwMode="auto">
              <a:xfrm>
                <a:off x="5524847" y="2168640"/>
                <a:ext cx="90718" cy="90718"/>
              </a:xfrm>
              <a:custGeom>
                <a:avLst/>
                <a:gdLst>
                  <a:gd name="T0" fmla="*/ 31 w 59"/>
                  <a:gd name="T1" fmla="*/ 0 h 58"/>
                  <a:gd name="T2" fmla="*/ 31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31" y="0"/>
                    </a:moveTo>
                    <a:lnTo>
                      <a:pt x="31"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43" name="Freeform 92"/>
              <p:cNvSpPr>
                <a:spLocks noEditPoints="1"/>
              </p:cNvSpPr>
              <p:nvPr/>
            </p:nvSpPr>
            <p:spPr bwMode="auto">
              <a:xfrm>
                <a:off x="5487048" y="2168640"/>
                <a:ext cx="90718" cy="90718"/>
              </a:xfrm>
              <a:custGeom>
                <a:avLst/>
                <a:gdLst>
                  <a:gd name="T0" fmla="*/ 29 w 59"/>
                  <a:gd name="T1" fmla="*/ 0 h 58"/>
                  <a:gd name="T2" fmla="*/ 29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29" y="0"/>
                    </a:moveTo>
                    <a:lnTo>
                      <a:pt x="29"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44" name="Freeform 93"/>
              <p:cNvSpPr>
                <a:spLocks noEditPoints="1"/>
              </p:cNvSpPr>
              <p:nvPr/>
            </p:nvSpPr>
            <p:spPr bwMode="auto">
              <a:xfrm>
                <a:off x="5405150" y="2168640"/>
                <a:ext cx="90718" cy="90718"/>
              </a:xfrm>
              <a:custGeom>
                <a:avLst/>
                <a:gdLst>
                  <a:gd name="T0" fmla="*/ 28 w 56"/>
                  <a:gd name="T1" fmla="*/ 0 h 58"/>
                  <a:gd name="T2" fmla="*/ 28 w 56"/>
                  <a:gd name="T3" fmla="*/ 58 h 58"/>
                  <a:gd name="T4" fmla="*/ 56 w 56"/>
                  <a:gd name="T5" fmla="*/ 28 h 58"/>
                  <a:gd name="T6" fmla="*/ 0 w 56"/>
                  <a:gd name="T7" fmla="*/ 28 h 58"/>
                </a:gdLst>
                <a:ahLst/>
                <a:cxnLst>
                  <a:cxn ang="0">
                    <a:pos x="T0" y="T1"/>
                  </a:cxn>
                  <a:cxn ang="0">
                    <a:pos x="T2" y="T3"/>
                  </a:cxn>
                  <a:cxn ang="0">
                    <a:pos x="T4" y="T5"/>
                  </a:cxn>
                  <a:cxn ang="0">
                    <a:pos x="T6" y="T7"/>
                  </a:cxn>
                </a:cxnLst>
                <a:rect l="0" t="0" r="r" b="b"/>
                <a:pathLst>
                  <a:path w="56" h="58">
                    <a:moveTo>
                      <a:pt x="28" y="0"/>
                    </a:moveTo>
                    <a:lnTo>
                      <a:pt x="28" y="58"/>
                    </a:lnTo>
                    <a:moveTo>
                      <a:pt x="56"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45" name="Freeform 94"/>
              <p:cNvSpPr>
                <a:spLocks noEditPoints="1"/>
              </p:cNvSpPr>
              <p:nvPr/>
            </p:nvSpPr>
            <p:spPr bwMode="auto">
              <a:xfrm>
                <a:off x="5227180" y="2168640"/>
                <a:ext cx="90718" cy="90718"/>
              </a:xfrm>
              <a:custGeom>
                <a:avLst/>
                <a:gdLst>
                  <a:gd name="T0" fmla="*/ 30 w 58"/>
                  <a:gd name="T1" fmla="*/ 0 h 58"/>
                  <a:gd name="T2" fmla="*/ 30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30" y="0"/>
                    </a:moveTo>
                    <a:lnTo>
                      <a:pt x="30"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46" name="Freeform 95"/>
              <p:cNvSpPr>
                <a:spLocks noEditPoints="1"/>
              </p:cNvSpPr>
              <p:nvPr/>
            </p:nvSpPr>
            <p:spPr bwMode="auto">
              <a:xfrm>
                <a:off x="5414600" y="2168640"/>
                <a:ext cx="90718" cy="90718"/>
              </a:xfrm>
              <a:custGeom>
                <a:avLst/>
                <a:gdLst>
                  <a:gd name="T0" fmla="*/ 30 w 58"/>
                  <a:gd name="T1" fmla="*/ 0 h 58"/>
                  <a:gd name="T2" fmla="*/ 30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30" y="0"/>
                    </a:moveTo>
                    <a:lnTo>
                      <a:pt x="30"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47" name="Freeform 96"/>
              <p:cNvSpPr>
                <a:spLocks noEditPoints="1"/>
              </p:cNvSpPr>
              <p:nvPr/>
            </p:nvSpPr>
            <p:spPr bwMode="auto">
              <a:xfrm>
                <a:off x="5436650" y="2168640"/>
                <a:ext cx="90718" cy="90718"/>
              </a:xfrm>
              <a:custGeom>
                <a:avLst/>
                <a:gdLst>
                  <a:gd name="T0" fmla="*/ 30 w 58"/>
                  <a:gd name="T1" fmla="*/ 0 h 58"/>
                  <a:gd name="T2" fmla="*/ 30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30" y="0"/>
                    </a:moveTo>
                    <a:lnTo>
                      <a:pt x="30"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48" name="Freeform 97"/>
              <p:cNvSpPr>
                <a:spLocks noEditPoints="1"/>
              </p:cNvSpPr>
              <p:nvPr/>
            </p:nvSpPr>
            <p:spPr bwMode="auto">
              <a:xfrm>
                <a:off x="5167331" y="2168640"/>
                <a:ext cx="90718" cy="90718"/>
              </a:xfrm>
              <a:custGeom>
                <a:avLst/>
                <a:gdLst>
                  <a:gd name="T0" fmla="*/ 30 w 58"/>
                  <a:gd name="T1" fmla="*/ 0 h 58"/>
                  <a:gd name="T2" fmla="*/ 30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30" y="0"/>
                    </a:moveTo>
                    <a:lnTo>
                      <a:pt x="30"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49" name="Freeform 98"/>
              <p:cNvSpPr>
                <a:spLocks noEditPoints="1"/>
              </p:cNvSpPr>
              <p:nvPr/>
            </p:nvSpPr>
            <p:spPr bwMode="auto">
              <a:xfrm>
                <a:off x="4967312" y="2168640"/>
                <a:ext cx="90718" cy="90718"/>
              </a:xfrm>
              <a:custGeom>
                <a:avLst/>
                <a:gdLst>
                  <a:gd name="T0" fmla="*/ 30 w 58"/>
                  <a:gd name="T1" fmla="*/ 0 h 58"/>
                  <a:gd name="T2" fmla="*/ 30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30" y="0"/>
                    </a:moveTo>
                    <a:lnTo>
                      <a:pt x="30"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50" name="Freeform 99"/>
              <p:cNvSpPr>
                <a:spLocks noEditPoints="1"/>
              </p:cNvSpPr>
              <p:nvPr/>
            </p:nvSpPr>
            <p:spPr bwMode="auto">
              <a:xfrm>
                <a:off x="4636571" y="2168640"/>
                <a:ext cx="90718" cy="90718"/>
              </a:xfrm>
              <a:custGeom>
                <a:avLst/>
                <a:gdLst>
                  <a:gd name="T0" fmla="*/ 30 w 59"/>
                  <a:gd name="T1" fmla="*/ 0 h 58"/>
                  <a:gd name="T2" fmla="*/ 30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30" y="0"/>
                    </a:moveTo>
                    <a:lnTo>
                      <a:pt x="30"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51" name="Freeform 100"/>
              <p:cNvSpPr>
                <a:spLocks noEditPoints="1"/>
              </p:cNvSpPr>
              <p:nvPr/>
            </p:nvSpPr>
            <p:spPr bwMode="auto">
              <a:xfrm>
                <a:off x="4979912" y="2168640"/>
                <a:ext cx="90718" cy="90718"/>
              </a:xfrm>
              <a:custGeom>
                <a:avLst/>
                <a:gdLst>
                  <a:gd name="T0" fmla="*/ 30 w 58"/>
                  <a:gd name="T1" fmla="*/ 0 h 58"/>
                  <a:gd name="T2" fmla="*/ 30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30" y="0"/>
                    </a:moveTo>
                    <a:lnTo>
                      <a:pt x="30"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52" name="Freeform 101"/>
              <p:cNvSpPr>
                <a:spLocks noEditPoints="1"/>
              </p:cNvSpPr>
              <p:nvPr/>
            </p:nvSpPr>
            <p:spPr bwMode="auto">
              <a:xfrm>
                <a:off x="4989361" y="2168640"/>
                <a:ext cx="90718" cy="90718"/>
              </a:xfrm>
              <a:custGeom>
                <a:avLst/>
                <a:gdLst>
                  <a:gd name="T0" fmla="*/ 28 w 58"/>
                  <a:gd name="T1" fmla="*/ 0 h 58"/>
                  <a:gd name="T2" fmla="*/ 28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28" y="0"/>
                    </a:moveTo>
                    <a:lnTo>
                      <a:pt x="28"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53" name="Freeform 102"/>
              <p:cNvSpPr>
                <a:spLocks noEditPoints="1"/>
              </p:cNvSpPr>
              <p:nvPr/>
            </p:nvSpPr>
            <p:spPr bwMode="auto">
              <a:xfrm>
                <a:off x="4668070" y="2168640"/>
                <a:ext cx="90718" cy="90718"/>
              </a:xfrm>
              <a:custGeom>
                <a:avLst/>
                <a:gdLst>
                  <a:gd name="T0" fmla="*/ 31 w 59"/>
                  <a:gd name="T1" fmla="*/ 0 h 58"/>
                  <a:gd name="T2" fmla="*/ 31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31" y="0"/>
                    </a:moveTo>
                    <a:lnTo>
                      <a:pt x="31"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54" name="Freeform 103"/>
              <p:cNvSpPr>
                <a:spLocks noEditPoints="1"/>
              </p:cNvSpPr>
              <p:nvPr/>
            </p:nvSpPr>
            <p:spPr bwMode="auto">
              <a:xfrm>
                <a:off x="4720043" y="2168640"/>
                <a:ext cx="90718" cy="90718"/>
              </a:xfrm>
              <a:custGeom>
                <a:avLst/>
                <a:gdLst>
                  <a:gd name="T0" fmla="*/ 28 w 56"/>
                  <a:gd name="T1" fmla="*/ 0 h 58"/>
                  <a:gd name="T2" fmla="*/ 28 w 56"/>
                  <a:gd name="T3" fmla="*/ 58 h 58"/>
                  <a:gd name="T4" fmla="*/ 56 w 56"/>
                  <a:gd name="T5" fmla="*/ 28 h 58"/>
                  <a:gd name="T6" fmla="*/ 0 w 56"/>
                  <a:gd name="T7" fmla="*/ 28 h 58"/>
                </a:gdLst>
                <a:ahLst/>
                <a:cxnLst>
                  <a:cxn ang="0">
                    <a:pos x="T0" y="T1"/>
                  </a:cxn>
                  <a:cxn ang="0">
                    <a:pos x="T2" y="T3"/>
                  </a:cxn>
                  <a:cxn ang="0">
                    <a:pos x="T4" y="T5"/>
                  </a:cxn>
                  <a:cxn ang="0">
                    <a:pos x="T6" y="T7"/>
                  </a:cxn>
                </a:cxnLst>
                <a:rect l="0" t="0" r="r" b="b"/>
                <a:pathLst>
                  <a:path w="56" h="58">
                    <a:moveTo>
                      <a:pt x="28" y="0"/>
                    </a:moveTo>
                    <a:lnTo>
                      <a:pt x="28" y="58"/>
                    </a:lnTo>
                    <a:moveTo>
                      <a:pt x="56"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55" name="Freeform 104"/>
              <p:cNvSpPr>
                <a:spLocks noEditPoints="1"/>
              </p:cNvSpPr>
              <p:nvPr/>
            </p:nvSpPr>
            <p:spPr bwMode="auto">
              <a:xfrm>
                <a:off x="4783041" y="2168640"/>
                <a:ext cx="90718" cy="90718"/>
              </a:xfrm>
              <a:custGeom>
                <a:avLst/>
                <a:gdLst>
                  <a:gd name="T0" fmla="*/ 30 w 58"/>
                  <a:gd name="T1" fmla="*/ 0 h 58"/>
                  <a:gd name="T2" fmla="*/ 30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30" y="0"/>
                    </a:moveTo>
                    <a:lnTo>
                      <a:pt x="30"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56" name="Freeform 105"/>
              <p:cNvSpPr>
                <a:spLocks noEditPoints="1"/>
              </p:cNvSpPr>
              <p:nvPr/>
            </p:nvSpPr>
            <p:spPr bwMode="auto">
              <a:xfrm>
                <a:off x="4842890" y="2168640"/>
                <a:ext cx="90718" cy="90718"/>
              </a:xfrm>
              <a:custGeom>
                <a:avLst/>
                <a:gdLst>
                  <a:gd name="T0" fmla="*/ 30 w 59"/>
                  <a:gd name="T1" fmla="*/ 0 h 58"/>
                  <a:gd name="T2" fmla="*/ 30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30" y="0"/>
                    </a:moveTo>
                    <a:lnTo>
                      <a:pt x="30"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57" name="Freeform 106"/>
              <p:cNvSpPr>
                <a:spLocks noEditPoints="1"/>
              </p:cNvSpPr>
              <p:nvPr/>
            </p:nvSpPr>
            <p:spPr bwMode="auto">
              <a:xfrm>
                <a:off x="4861789" y="2168640"/>
                <a:ext cx="90718" cy="90718"/>
              </a:xfrm>
              <a:custGeom>
                <a:avLst/>
                <a:gdLst>
                  <a:gd name="T0" fmla="*/ 28 w 59"/>
                  <a:gd name="T1" fmla="*/ 0 h 58"/>
                  <a:gd name="T2" fmla="*/ 28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28" y="0"/>
                    </a:moveTo>
                    <a:lnTo>
                      <a:pt x="28"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58" name="Freeform 107"/>
              <p:cNvSpPr>
                <a:spLocks noEditPoints="1"/>
              </p:cNvSpPr>
              <p:nvPr/>
            </p:nvSpPr>
            <p:spPr bwMode="auto">
              <a:xfrm>
                <a:off x="4883839" y="2168640"/>
                <a:ext cx="90718" cy="90718"/>
              </a:xfrm>
              <a:custGeom>
                <a:avLst/>
                <a:gdLst>
                  <a:gd name="T0" fmla="*/ 29 w 59"/>
                  <a:gd name="T1" fmla="*/ 0 h 58"/>
                  <a:gd name="T2" fmla="*/ 29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29" y="0"/>
                    </a:moveTo>
                    <a:lnTo>
                      <a:pt x="29"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grpSp>
      </p:grpSp>
      <p:sp>
        <p:nvSpPr>
          <p:cNvPr id="5" name="TextBox 4">
            <a:extLst>
              <a:ext uri="{FF2B5EF4-FFF2-40B4-BE49-F238E27FC236}">
                <a16:creationId xmlns:a16="http://schemas.microsoft.com/office/drawing/2014/main" id="{AE405243-1C80-D6E7-5296-3AC4708DA207}"/>
              </a:ext>
            </a:extLst>
          </p:cNvPr>
          <p:cNvSpPr txBox="1"/>
          <p:nvPr/>
        </p:nvSpPr>
        <p:spPr>
          <a:xfrm>
            <a:off x="8538503" y="3860135"/>
            <a:ext cx="2637051" cy="2031325"/>
          </a:xfrm>
          <a:prstGeom prst="rect">
            <a:avLst/>
          </a:prstGeom>
          <a:solidFill>
            <a:schemeClr val="accent1"/>
          </a:solidFill>
          <a:ln>
            <a:noFill/>
          </a:ln>
        </p:spPr>
        <p:txBody>
          <a:bodyPr wrap="square" lIns="182880" tIns="182880" rIns="182880" bIns="182880" rtlCol="0">
            <a:spAutoFit/>
          </a:bodyPr>
          <a:lstStyle>
            <a:defPPr>
              <a:defRPr lang="en-US"/>
            </a:defPPr>
            <a:lvl1pPr>
              <a:defRPr>
                <a:solidFill>
                  <a:schemeClr val="bg1"/>
                </a:solidFill>
                <a:latin typeface="Arial" panose="020B0604020202020204" pitchFamily="34" charset="0"/>
              </a:defRPr>
            </a:lvl1pPr>
          </a:lstStyle>
          <a:p>
            <a:r>
              <a:rPr lang="en-US"/>
              <a:t>1 yr Tx had more patients with squamous histology and fewer with PR/CR at time of randomization</a:t>
            </a:r>
          </a:p>
        </p:txBody>
      </p:sp>
      <p:sp>
        <p:nvSpPr>
          <p:cNvPr id="6" name="TextBox 5">
            <a:extLst>
              <a:ext uri="{FF2B5EF4-FFF2-40B4-BE49-F238E27FC236}">
                <a16:creationId xmlns:a16="http://schemas.microsoft.com/office/drawing/2014/main" id="{63C64A44-357F-ADA0-9F31-27E12570393D}"/>
              </a:ext>
            </a:extLst>
          </p:cNvPr>
          <p:cNvSpPr txBox="1"/>
          <p:nvPr/>
        </p:nvSpPr>
        <p:spPr>
          <a:xfrm>
            <a:off x="8538504" y="2780431"/>
            <a:ext cx="2637050" cy="923330"/>
          </a:xfrm>
          <a:prstGeom prst="rect">
            <a:avLst/>
          </a:prstGeom>
          <a:solidFill>
            <a:schemeClr val="accent1"/>
          </a:solidFill>
          <a:ln>
            <a:noFill/>
          </a:ln>
        </p:spPr>
        <p:txBody>
          <a:bodyPr wrap="square" lIns="182880" tIns="182880" rIns="182880" bIns="182880" rtlCol="0">
            <a:spAutoFit/>
          </a:bodyPr>
          <a:lstStyle>
            <a:defPPr>
              <a:defRPr lang="en-US"/>
            </a:defPPr>
            <a:lvl1pPr>
              <a:defRPr>
                <a:solidFill>
                  <a:schemeClr val="bg1"/>
                </a:solidFill>
                <a:latin typeface="Arial" panose="020B0604020202020204" pitchFamily="34" charset="0"/>
              </a:defRPr>
            </a:lvl1pPr>
          </a:lstStyle>
          <a:p>
            <a:r>
              <a:rPr lang="en-US" b="1"/>
              <a:t>OS HR: 0.63 </a:t>
            </a:r>
          </a:p>
          <a:p>
            <a:r>
              <a:rPr lang="en-US"/>
              <a:t>(95% CI: 0.33, 1.20)</a:t>
            </a:r>
          </a:p>
        </p:txBody>
      </p:sp>
      <p:sp>
        <p:nvSpPr>
          <p:cNvPr id="9" name="Title 8">
            <a:extLst>
              <a:ext uri="{FF2B5EF4-FFF2-40B4-BE49-F238E27FC236}">
                <a16:creationId xmlns:a16="http://schemas.microsoft.com/office/drawing/2014/main" id="{75686EE6-E626-2CCB-420C-A2BCFD31DFA3}"/>
              </a:ext>
            </a:extLst>
          </p:cNvPr>
          <p:cNvSpPr>
            <a:spLocks noGrp="1"/>
          </p:cNvSpPr>
          <p:nvPr>
            <p:ph type="title"/>
          </p:nvPr>
        </p:nvSpPr>
        <p:spPr/>
        <p:txBody>
          <a:bodyPr>
            <a:normAutofit/>
          </a:bodyPr>
          <a:lstStyle/>
          <a:p>
            <a:r>
              <a:rPr lang="en-US">
                <a:sym typeface="Helvetica"/>
              </a:rPr>
              <a:t>Metastatic Checkmate 153: </a:t>
            </a:r>
            <a:r>
              <a:rPr lang="en-US"/>
              <a:t>PFS From Randomization</a:t>
            </a:r>
          </a:p>
        </p:txBody>
      </p:sp>
      <p:sp>
        <p:nvSpPr>
          <p:cNvPr id="11" name="Footer Placeholder 10">
            <a:extLst>
              <a:ext uri="{FF2B5EF4-FFF2-40B4-BE49-F238E27FC236}">
                <a16:creationId xmlns:a16="http://schemas.microsoft.com/office/drawing/2014/main" id="{F388F9DA-AD93-8CEA-47C5-79B25E2EFAE4}"/>
              </a:ext>
            </a:extLst>
          </p:cNvPr>
          <p:cNvSpPr>
            <a:spLocks noGrp="1"/>
          </p:cNvSpPr>
          <p:nvPr>
            <p:ph type="ftr" sz="quarter" idx="10"/>
          </p:nvPr>
        </p:nvSpPr>
        <p:spPr/>
        <p:txBody>
          <a:bodyPr/>
          <a:lstStyle/>
          <a:p>
            <a:pPr fontAlgn="base"/>
            <a:r>
              <a:rPr lang="en-US" sz="900" baseline="30000" dirty="0" err="1"/>
              <a:t>a</a:t>
            </a:r>
            <a:r>
              <a:rPr lang="en-US" sz="900" dirty="0" err="1"/>
              <a:t>Patients</a:t>
            </a:r>
            <a:r>
              <a:rPr lang="en-US" sz="900" dirty="0"/>
              <a:t> who did not have PD at randomization; minimum/median follow-up time post-randomization, 10.0/14.9 months</a:t>
            </a:r>
            <a:br>
              <a:rPr lang="en-US" sz="900" dirty="0"/>
            </a:br>
            <a:r>
              <a:rPr lang="en-US" sz="900" baseline="30000" dirty="0" err="1"/>
              <a:t>b</a:t>
            </a:r>
            <a:r>
              <a:rPr lang="en-US" sz="900" dirty="0" err="1"/>
              <a:t>With</a:t>
            </a:r>
            <a:r>
              <a:rPr lang="en-US" sz="900" dirty="0"/>
              <a:t> optional retreatment allowed at PD
CI, confidence interval; CR, complete response; HR, hazard ratio; NR, not reached; OS, overall survival; PD, progressive disease; PFS, progression-free </a:t>
            </a:r>
            <a:r>
              <a:rPr lang="en-US" sz="900" dirty="0" err="1"/>
              <a:t>survival;PR</a:t>
            </a:r>
            <a:r>
              <a:rPr lang="en-US" sz="900" dirty="0"/>
              <a:t>, partial response; Tx, treatment. ​</a:t>
            </a:r>
          </a:p>
          <a:p>
            <a:pPr fontAlgn="base"/>
            <a:r>
              <a:rPr lang="en-US" sz="900" dirty="0"/>
              <a:t>Spigel DR, et al, ESMO 2017. Abstract 1297O.</a:t>
            </a:r>
          </a:p>
          <a:p>
            <a:endParaRPr lang="en-US" sz="900" dirty="0"/>
          </a:p>
        </p:txBody>
      </p:sp>
    </p:spTree>
    <p:extLst>
      <p:ext uri="{BB962C8B-B14F-4D97-AF65-F5344CB8AC3E}">
        <p14:creationId xmlns:p14="http://schemas.microsoft.com/office/powerpoint/2010/main" val="42046160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B27B22-8D40-A484-40D2-5A311684D4DB}"/>
              </a:ext>
            </a:extLst>
          </p:cNvPr>
          <p:cNvSpPr>
            <a:spLocks noGrp="1"/>
          </p:cNvSpPr>
          <p:nvPr>
            <p:ph type="title"/>
          </p:nvPr>
        </p:nvSpPr>
        <p:spPr>
          <a:xfrm>
            <a:off x="838200" y="365125"/>
            <a:ext cx="10515600" cy="1325563"/>
          </a:xfrm>
        </p:spPr>
        <p:txBody>
          <a:bodyPr>
            <a:noAutofit/>
          </a:bodyPr>
          <a:lstStyle/>
          <a:p>
            <a:r>
              <a:rPr lang="en-US"/>
              <a:t>Real World Analysis of IO x 2 years vs Indefinite Duration—NO clear difference  </a:t>
            </a:r>
          </a:p>
        </p:txBody>
      </p:sp>
      <p:pic>
        <p:nvPicPr>
          <p:cNvPr id="2" name="Picture 1">
            <a:extLst>
              <a:ext uri="{FF2B5EF4-FFF2-40B4-BE49-F238E27FC236}">
                <a16:creationId xmlns:a16="http://schemas.microsoft.com/office/drawing/2014/main" id="{9C5754A6-38D2-1E1D-03AA-B690EA541E58}"/>
              </a:ext>
            </a:extLst>
          </p:cNvPr>
          <p:cNvPicPr>
            <a:picLocks noChangeAspect="1"/>
          </p:cNvPicPr>
          <p:nvPr/>
        </p:nvPicPr>
        <p:blipFill rotWithShape="1">
          <a:blip r:embed="rId3"/>
          <a:srcRect t="5289" b="18969"/>
          <a:stretch>
            <a:fillRect/>
          </a:stretch>
        </p:blipFill>
        <p:spPr>
          <a:xfrm>
            <a:off x="5978335" y="1968500"/>
            <a:ext cx="5543106" cy="3978284"/>
          </a:xfrm>
          <a:prstGeom prst="rect">
            <a:avLst/>
          </a:prstGeom>
        </p:spPr>
      </p:pic>
      <p:pic>
        <p:nvPicPr>
          <p:cNvPr id="4" name="Picture 3">
            <a:extLst>
              <a:ext uri="{FF2B5EF4-FFF2-40B4-BE49-F238E27FC236}">
                <a16:creationId xmlns:a16="http://schemas.microsoft.com/office/drawing/2014/main" id="{9CC3C16F-69EC-015B-492A-115AE932E720}"/>
              </a:ext>
            </a:extLst>
          </p:cNvPr>
          <p:cNvPicPr>
            <a:picLocks noChangeAspect="1"/>
          </p:cNvPicPr>
          <p:nvPr/>
        </p:nvPicPr>
        <p:blipFill>
          <a:blip r:embed="rId4"/>
          <a:srcRect t="10308"/>
          <a:stretch>
            <a:fillRect/>
          </a:stretch>
        </p:blipFill>
        <p:spPr>
          <a:xfrm>
            <a:off x="838200" y="1945651"/>
            <a:ext cx="4975167" cy="3853823"/>
          </a:xfrm>
          <a:prstGeom prst="rect">
            <a:avLst/>
          </a:prstGeom>
        </p:spPr>
      </p:pic>
      <p:sp>
        <p:nvSpPr>
          <p:cNvPr id="10" name="Footer Placeholder 9">
            <a:extLst>
              <a:ext uri="{FF2B5EF4-FFF2-40B4-BE49-F238E27FC236}">
                <a16:creationId xmlns:a16="http://schemas.microsoft.com/office/drawing/2014/main" id="{6C652AB7-EC61-D651-EFE3-D4288BF094CB}"/>
              </a:ext>
            </a:extLst>
          </p:cNvPr>
          <p:cNvSpPr>
            <a:spLocks noGrp="1"/>
          </p:cNvSpPr>
          <p:nvPr>
            <p:ph type="ftr" sz="quarter" idx="10"/>
          </p:nvPr>
        </p:nvSpPr>
        <p:spPr>
          <a:xfrm>
            <a:off x="1416735" y="6054437"/>
            <a:ext cx="8248260" cy="803564"/>
          </a:xfrm>
        </p:spPr>
        <p:txBody>
          <a:bodyPr/>
          <a:lstStyle/>
          <a:p>
            <a:pPr fontAlgn="base"/>
            <a:r>
              <a:rPr lang="en-US" dirty="0"/>
              <a:t>CI, confidence interval; ECOG, Eastern Cooperative Oncology Group; HR, hazard ratio; ICI, immune checkpoint inhibitor; OS, overall survival; PD-L1, programmed death-ligand 1; PS, performance status.​</a:t>
            </a:r>
          </a:p>
          <a:p>
            <a:pPr fontAlgn="base"/>
            <a:r>
              <a:rPr lang="da-DK" dirty="0"/>
              <a:t>Sun L, et al. </a:t>
            </a:r>
            <a:r>
              <a:rPr lang="da-DK" i="1" dirty="0"/>
              <a:t>JAMA Oncol</a:t>
            </a:r>
            <a:r>
              <a:rPr lang="da-DK" dirty="0"/>
              <a:t>. 2023;9(8):1075-1082.</a:t>
            </a:r>
            <a:r>
              <a:rPr lang="en-US" dirty="0"/>
              <a:t>​</a:t>
            </a:r>
          </a:p>
        </p:txBody>
      </p:sp>
    </p:spTree>
    <p:extLst>
      <p:ext uri="{BB962C8B-B14F-4D97-AF65-F5344CB8AC3E}">
        <p14:creationId xmlns:p14="http://schemas.microsoft.com/office/powerpoint/2010/main" val="358139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0C38D-C946-66A0-F320-1A24854EC88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B1A7AB6-E633-CBA3-4945-BDD3E482AD21}"/>
              </a:ext>
            </a:extLst>
          </p:cNvPr>
          <p:cNvSpPr>
            <a:spLocks noGrp="1"/>
          </p:cNvSpPr>
          <p:nvPr>
            <p:ph type="body" sz="quarter" idx="4294967295"/>
          </p:nvPr>
        </p:nvSpPr>
        <p:spPr>
          <a:xfrm>
            <a:off x="1718178" y="1195437"/>
            <a:ext cx="8404017" cy="2036027"/>
          </a:xfrm>
        </p:spPr>
        <p:txBody>
          <a:bodyPr>
            <a:noAutofit/>
          </a:bodyPr>
          <a:lstStyle/>
          <a:p>
            <a:pPr marL="0" indent="0" algn="ctr">
              <a:buNone/>
            </a:pPr>
            <a:r>
              <a:rPr lang="en-US" sz="4800" b="1" dirty="0">
                <a:highlight>
                  <a:srgbClr val="FFFFFF"/>
                </a:highligh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Even in stage IV we do not know the answer to the duration question for ICI</a:t>
            </a:r>
          </a:p>
          <a:p>
            <a:pPr marL="0" indent="0" algn="ctr">
              <a:buNone/>
            </a:pPr>
            <a:endParaRPr lang="en-US" sz="5333" b="1" dirty="0">
              <a:highlight>
                <a:srgbClr val="FFFFFF"/>
              </a:highligh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indent="0" algn="ctr">
              <a:buNone/>
            </a:pPr>
            <a:r>
              <a:rPr lang="en-US" sz="4400" b="1" dirty="0">
                <a:highlight>
                  <a:srgbClr val="FFFFFF"/>
                </a:highligh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Maybe ctDNA/MRD will hold the answer</a:t>
            </a:r>
            <a:endParaRPr lang="en-US" sz="4400" dirty="0">
              <a:highlight>
                <a:srgbClr val="FFFFFF"/>
              </a:highligh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Rectangle 1">
            <a:extLst>
              <a:ext uri="{FF2B5EF4-FFF2-40B4-BE49-F238E27FC236}">
                <a16:creationId xmlns:a16="http://schemas.microsoft.com/office/drawing/2014/main" id="{E50580BA-C0D1-CE36-D99F-1AC6E7FB1A7D}"/>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2" name="TextBox 6">
            <a:extLst>
              <a:ext uri="{FF2B5EF4-FFF2-40B4-BE49-F238E27FC236}">
                <a16:creationId xmlns:a16="http://schemas.microsoft.com/office/drawing/2014/main" id="{842984C4-3AA3-2EA5-76E4-6C368934B713}"/>
              </a:ext>
            </a:extLst>
          </p:cNvPr>
          <p:cNvSpPr txBox="1"/>
          <p:nvPr/>
        </p:nvSpPr>
        <p:spPr>
          <a:xfrm>
            <a:off x="1306922" y="6338501"/>
            <a:ext cx="6860356"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ctDNA, circulating tumor DNA; ICI, immune checkpoint inhibitor; MRD, minimal residual disease.</a:t>
            </a:r>
          </a:p>
        </p:txBody>
      </p:sp>
    </p:spTree>
    <p:extLst>
      <p:ext uri="{BB962C8B-B14F-4D97-AF65-F5344CB8AC3E}">
        <p14:creationId xmlns:p14="http://schemas.microsoft.com/office/powerpoint/2010/main" val="17010378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64C4D-17ED-509B-F5EA-DD86A830C1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93326E-C776-990A-63E0-8797EF4A514D}"/>
              </a:ext>
            </a:extLst>
          </p:cNvPr>
          <p:cNvSpPr>
            <a:spLocks noGrp="1"/>
          </p:cNvSpPr>
          <p:nvPr>
            <p:ph type="title"/>
          </p:nvPr>
        </p:nvSpPr>
        <p:spPr>
          <a:xfrm>
            <a:off x="838200" y="365125"/>
            <a:ext cx="10515600" cy="1325563"/>
          </a:xfrm>
        </p:spPr>
        <p:txBody>
          <a:bodyPr/>
          <a:lstStyle/>
          <a:p>
            <a:r>
              <a:rPr lang="en-US"/>
              <a:t>Key Questions</a:t>
            </a:r>
          </a:p>
        </p:txBody>
      </p:sp>
      <p:sp>
        <p:nvSpPr>
          <p:cNvPr id="3" name="Content Placeholder 2">
            <a:extLst>
              <a:ext uri="{FF2B5EF4-FFF2-40B4-BE49-F238E27FC236}">
                <a16:creationId xmlns:a16="http://schemas.microsoft.com/office/drawing/2014/main" id="{ED048895-502F-E05B-0428-282BE0B5CF52}"/>
              </a:ext>
            </a:extLst>
          </p:cNvPr>
          <p:cNvSpPr>
            <a:spLocks noGrp="1"/>
          </p:cNvSpPr>
          <p:nvPr>
            <p:ph idx="1"/>
          </p:nvPr>
        </p:nvSpPr>
        <p:spPr>
          <a:xfrm>
            <a:off x="838200" y="1825625"/>
            <a:ext cx="10515600" cy="3306814"/>
          </a:xfrm>
        </p:spPr>
        <p:txBody>
          <a:bodyPr numCol="2" spcCol="457200">
            <a:normAutofit/>
          </a:bodyPr>
          <a:lstStyle/>
          <a:p>
            <a:pPr>
              <a:spcAft>
                <a:spcPts val="600"/>
              </a:spcAft>
            </a:pPr>
            <a:r>
              <a:rPr lang="en-US" sz="3200" dirty="0">
                <a:solidFill>
                  <a:srgbClr val="000000"/>
                </a:solidFill>
              </a:rPr>
              <a:t>What does the adjuvant ICI component add to neoadjuvant?</a:t>
            </a:r>
          </a:p>
          <a:p>
            <a:pPr>
              <a:spcAft>
                <a:spcPts val="600"/>
              </a:spcAft>
            </a:pPr>
            <a:endParaRPr lang="en-US" sz="3200" dirty="0">
              <a:solidFill>
                <a:srgbClr val="000000"/>
              </a:solidFill>
            </a:endParaRPr>
          </a:p>
          <a:p>
            <a:pPr>
              <a:spcAft>
                <a:spcPts val="600"/>
              </a:spcAft>
            </a:pPr>
            <a:r>
              <a:rPr lang="en-US" sz="3200" dirty="0">
                <a:solidFill>
                  <a:srgbClr val="000000"/>
                </a:solidFill>
              </a:rPr>
              <a:t>What is the optimal duration of ICI therapy?</a:t>
            </a:r>
          </a:p>
          <a:p>
            <a:r>
              <a:rPr lang="en-US" sz="3200" b="1" dirty="0">
                <a:solidFill>
                  <a:srgbClr val="000000"/>
                </a:solidFill>
              </a:rPr>
              <a:t>How does ctDNA analysis help?</a:t>
            </a:r>
          </a:p>
          <a:p>
            <a:endParaRPr lang="en-US" sz="3200" b="1" dirty="0">
              <a:solidFill>
                <a:srgbClr val="000000"/>
              </a:solidFill>
            </a:endParaRPr>
          </a:p>
          <a:p>
            <a:pPr>
              <a:spcAft>
                <a:spcPts val="600"/>
              </a:spcAft>
            </a:pPr>
            <a:r>
              <a:rPr lang="en-US" sz="3200" dirty="0"/>
              <a:t>What are future steps?</a:t>
            </a:r>
          </a:p>
          <a:p>
            <a:pPr>
              <a:spcAft>
                <a:spcPts val="600"/>
              </a:spcAft>
            </a:pPr>
            <a:endParaRPr lang="en-US" sz="3200" dirty="0"/>
          </a:p>
        </p:txBody>
      </p:sp>
      <p:sp>
        <p:nvSpPr>
          <p:cNvPr id="4" name="TextBox 6">
            <a:extLst>
              <a:ext uri="{FF2B5EF4-FFF2-40B4-BE49-F238E27FC236}">
                <a16:creationId xmlns:a16="http://schemas.microsoft.com/office/drawing/2014/main" id="{842984C4-3AA3-2EA5-76E4-6C368934B713}"/>
              </a:ext>
            </a:extLst>
          </p:cNvPr>
          <p:cNvSpPr txBox="1"/>
          <p:nvPr/>
        </p:nvSpPr>
        <p:spPr>
          <a:xfrm>
            <a:off x="1345022" y="6354375"/>
            <a:ext cx="6860356"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ctDNA, circulating tumor DNA; ICI, immune checkpoint inhibitor; MRD, minimal residual disease.</a:t>
            </a:r>
          </a:p>
        </p:txBody>
      </p:sp>
    </p:spTree>
    <p:extLst>
      <p:ext uri="{BB962C8B-B14F-4D97-AF65-F5344CB8AC3E}">
        <p14:creationId xmlns:p14="http://schemas.microsoft.com/office/powerpoint/2010/main" val="41296462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2CF96-373E-41D8-F676-CF8AEC1547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6B6AF6-2FE1-6F6D-4D59-0F6128D9C678}"/>
              </a:ext>
            </a:extLst>
          </p:cNvPr>
          <p:cNvSpPr>
            <a:spLocks noGrp="1"/>
          </p:cNvSpPr>
          <p:nvPr>
            <p:ph type="ctrTitle"/>
          </p:nvPr>
        </p:nvSpPr>
        <p:spPr/>
        <p:txBody>
          <a:bodyPr>
            <a:normAutofit/>
          </a:bodyPr>
          <a:lstStyle/>
          <a:p>
            <a:pPr marL="0" indent="0"/>
            <a:r>
              <a:rPr lang="en-US" sz="4800" dirty="0">
                <a:ea typeface="微软雅黑" panose="020B0503020204020204" pitchFamily="34" charset="-122"/>
                <a:sym typeface="Arial" panose="020B0604020202020204" pitchFamily="34" charset="0"/>
              </a:rPr>
              <a:t>ctDNA </a:t>
            </a:r>
            <a:br>
              <a:rPr lang="en-US" sz="4800" dirty="0">
                <a:ea typeface="微软雅黑" panose="020B0503020204020204" pitchFamily="34" charset="-122"/>
                <a:sym typeface="Arial" panose="020B0604020202020204" pitchFamily="34" charset="0"/>
              </a:rPr>
            </a:br>
            <a:r>
              <a:rPr lang="en-US" sz="4800" dirty="0">
                <a:ea typeface="微软雅黑" panose="020B0503020204020204" pitchFamily="34" charset="-122"/>
                <a:sym typeface="Arial" panose="020B0604020202020204" pitchFamily="34" charset="0"/>
              </a:rPr>
              <a:t>Hope for the Future to Determine Need for Adjuvant</a:t>
            </a:r>
          </a:p>
        </p:txBody>
      </p:sp>
      <p:sp>
        <p:nvSpPr>
          <p:cNvPr id="3" name="Rectangle 1">
            <a:extLst>
              <a:ext uri="{FF2B5EF4-FFF2-40B4-BE49-F238E27FC236}">
                <a16:creationId xmlns:a16="http://schemas.microsoft.com/office/drawing/2014/main" id="{39EC5023-ED05-70C1-D380-8EA051694E30}"/>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6" name="Subtitle 5">
            <a:extLst>
              <a:ext uri="{FF2B5EF4-FFF2-40B4-BE49-F238E27FC236}">
                <a16:creationId xmlns:a16="http://schemas.microsoft.com/office/drawing/2014/main" id="{4E4CBCC8-7456-8163-5674-34F681F48A2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872315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01900C-2D1D-0326-0F00-290026F9E06A}"/>
              </a:ext>
            </a:extLst>
          </p:cNvPr>
          <p:cNvSpPr>
            <a:spLocks noGrp="1"/>
          </p:cNvSpPr>
          <p:nvPr>
            <p:ph type="title"/>
          </p:nvPr>
        </p:nvSpPr>
        <p:spPr>
          <a:xfrm>
            <a:off x="838200" y="365125"/>
            <a:ext cx="10515600" cy="1325563"/>
          </a:xfrm>
        </p:spPr>
        <p:txBody>
          <a:bodyPr>
            <a:normAutofit fontScale="90000"/>
          </a:bodyPr>
          <a:lstStyle/>
          <a:p>
            <a:r>
              <a:rPr lang="en-US"/>
              <a:t>An Example of a First-Generation Tumor Informed Assay: Cancer Personalized Profiling by Deep Sequencing: CAPP-Seq</a:t>
            </a:r>
          </a:p>
        </p:txBody>
      </p:sp>
      <p:sp>
        <p:nvSpPr>
          <p:cNvPr id="7" name="Content Placeholder 6">
            <a:extLst>
              <a:ext uri="{FF2B5EF4-FFF2-40B4-BE49-F238E27FC236}">
                <a16:creationId xmlns:a16="http://schemas.microsoft.com/office/drawing/2014/main" id="{71533A75-104C-7FDF-15C0-71D714623874}"/>
              </a:ext>
            </a:extLst>
          </p:cNvPr>
          <p:cNvSpPr>
            <a:spLocks noGrp="1"/>
          </p:cNvSpPr>
          <p:nvPr>
            <p:ph idx="1"/>
          </p:nvPr>
        </p:nvSpPr>
        <p:spPr>
          <a:xfrm>
            <a:off x="838200" y="1825625"/>
            <a:ext cx="6372497" cy="4341955"/>
          </a:xfrm>
        </p:spPr>
        <p:txBody>
          <a:bodyPr>
            <a:normAutofit/>
          </a:bodyPr>
          <a:lstStyle/>
          <a:p>
            <a:pPr marL="0" indent="0">
              <a:buNone/>
            </a:pPr>
            <a:r>
              <a:rPr lang="en-US" sz="2400" b="1"/>
              <a:t>CAPP-Seq</a:t>
            </a:r>
            <a:r>
              <a:rPr lang="en-US" sz="2400"/>
              <a:t>:</a:t>
            </a:r>
          </a:p>
          <a:p>
            <a:r>
              <a:rPr lang="en-US" sz="2400"/>
              <a:t>~300 genes recurrently mutated in NSCLC and SCLC</a:t>
            </a:r>
          </a:p>
          <a:p>
            <a:r>
              <a:rPr lang="en-US" sz="2400"/>
              <a:t>Ultra-deep sequencing (&gt;20,000x)</a:t>
            </a:r>
          </a:p>
          <a:p>
            <a:r>
              <a:rPr lang="en-US" sz="2400"/>
              <a:t>Point mutations, insertions/deletions, rearrangements, and copy number alterations</a:t>
            </a:r>
          </a:p>
          <a:p>
            <a:r>
              <a:rPr lang="en-US" sz="2400"/>
              <a:t>Analytic sensitivity</a:t>
            </a:r>
          </a:p>
          <a:p>
            <a:pPr lvl="1"/>
            <a:r>
              <a:rPr lang="en-US" sz="2000"/>
              <a:t>Generalized: ~0.002%</a:t>
            </a:r>
          </a:p>
          <a:p>
            <a:pPr lvl="1"/>
            <a:r>
              <a:rPr lang="en-US" sz="2000"/>
              <a:t>Personalized: ~0.00025%</a:t>
            </a:r>
          </a:p>
          <a:p>
            <a:pPr marL="0" indent="0">
              <a:buNone/>
            </a:pPr>
            <a:endParaRPr lang="en-US"/>
          </a:p>
          <a:p>
            <a:endParaRPr lang="en-US"/>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2310"/>
          <a:stretch/>
        </p:blipFill>
        <p:spPr>
          <a:xfrm>
            <a:off x="7507334" y="1825625"/>
            <a:ext cx="2964211" cy="4341955"/>
          </a:xfrm>
          <a:prstGeom prst="rect">
            <a:avLst/>
          </a:prstGeom>
        </p:spPr>
      </p:pic>
      <p:sp>
        <p:nvSpPr>
          <p:cNvPr id="10" name="Footer Placeholder 9">
            <a:extLst>
              <a:ext uri="{FF2B5EF4-FFF2-40B4-BE49-F238E27FC236}">
                <a16:creationId xmlns:a16="http://schemas.microsoft.com/office/drawing/2014/main" id="{AF380690-4869-0837-0CF0-FBA4F9A6E0E9}"/>
              </a:ext>
            </a:extLst>
          </p:cNvPr>
          <p:cNvSpPr>
            <a:spLocks noGrp="1"/>
          </p:cNvSpPr>
          <p:nvPr>
            <p:ph type="ftr" sz="quarter" idx="10"/>
          </p:nvPr>
        </p:nvSpPr>
        <p:spPr>
          <a:xfrm>
            <a:off x="1416735" y="6054437"/>
            <a:ext cx="5512064" cy="803564"/>
          </a:xfrm>
        </p:spPr>
        <p:txBody>
          <a:bodyPr/>
          <a:lstStyle/>
          <a:p>
            <a:r>
              <a:rPr lang="en-US" dirty="0"/>
              <a:t>CAPP-Seq, Cancer Personalized Profiling by Deep Sequencing; </a:t>
            </a:r>
            <a:r>
              <a:rPr lang="en-US" dirty="0" err="1"/>
              <a:t>cfDNA,cell</a:t>
            </a:r>
            <a:r>
              <a:rPr lang="en-US" dirty="0"/>
              <a:t>-free DNA; NSCLC, non–small cell lung cancer; SCLC, small cell lung cancer.</a:t>
            </a:r>
          </a:p>
          <a:p>
            <a:r>
              <a:rPr lang="en-US" dirty="0"/>
              <a:t>Newman AM, et al. </a:t>
            </a:r>
            <a:r>
              <a:rPr lang="en-US" i="1" dirty="0"/>
              <a:t>Nat Med. </a:t>
            </a:r>
            <a:r>
              <a:rPr lang="en-US" dirty="0"/>
              <a:t>2014;15(6):715-719.</a:t>
            </a:r>
          </a:p>
          <a:p>
            <a:r>
              <a:rPr lang="en-US" dirty="0"/>
              <a:t>Newman AM, et al. </a:t>
            </a:r>
            <a:r>
              <a:rPr lang="en-US" i="1" dirty="0"/>
              <a:t>Nat </a:t>
            </a:r>
            <a:r>
              <a:rPr lang="en-US" i="1" dirty="0" err="1"/>
              <a:t>Biotechnol</a:t>
            </a:r>
            <a:r>
              <a:rPr lang="en-US" i="1" dirty="0"/>
              <a:t>. </a:t>
            </a:r>
            <a:r>
              <a:rPr lang="en-US" dirty="0"/>
              <a:t>2016; 34, 547-555. </a:t>
            </a:r>
          </a:p>
          <a:p>
            <a:r>
              <a:rPr lang="en-US" dirty="0"/>
              <a:t>Slide Courtesy: M. Diehn, Stanford. </a:t>
            </a:r>
          </a:p>
          <a:p>
            <a:endParaRPr lang="en-US" dirty="0"/>
          </a:p>
        </p:txBody>
      </p:sp>
    </p:spTree>
    <p:custDataLst>
      <p:tags r:id="rId1"/>
    </p:custDataLst>
    <p:extLst>
      <p:ext uri="{BB962C8B-B14F-4D97-AF65-F5344CB8AC3E}">
        <p14:creationId xmlns:p14="http://schemas.microsoft.com/office/powerpoint/2010/main" val="15633690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6DB0A4DB-7125-1DC0-CE91-745D00173F07}"/>
              </a:ext>
            </a:extLst>
          </p:cNvPr>
          <p:cNvSpPr>
            <a:spLocks noGrp="1"/>
          </p:cNvSpPr>
          <p:nvPr>
            <p:ph type="title"/>
          </p:nvPr>
        </p:nvSpPr>
        <p:spPr>
          <a:xfrm>
            <a:off x="838200" y="333226"/>
            <a:ext cx="10515600" cy="1325563"/>
          </a:xfrm>
        </p:spPr>
        <p:txBody>
          <a:bodyPr>
            <a:normAutofit/>
          </a:bodyPr>
          <a:lstStyle/>
          <a:p>
            <a:r>
              <a:rPr lang="en-US"/>
              <a:t>Background- ctDNA MRD Detection in Localized NSCLC 2 Early Assays: (CAPP-SEQ/ </a:t>
            </a:r>
            <a:r>
              <a:rPr lang="en-US" err="1"/>
              <a:t>Signatera</a:t>
            </a:r>
            <a:r>
              <a:rPr lang="en-US"/>
              <a:t>)</a:t>
            </a:r>
          </a:p>
        </p:txBody>
      </p:sp>
      <p:pic>
        <p:nvPicPr>
          <p:cNvPr id="6" name="Picture 5"/>
          <p:cNvPicPr>
            <a:picLocks noChangeAspect="1"/>
          </p:cNvPicPr>
          <p:nvPr/>
        </p:nvPicPr>
        <p:blipFill>
          <a:blip r:embed="rId3"/>
          <a:srcRect t="18315"/>
          <a:stretch>
            <a:fillRect/>
          </a:stretch>
        </p:blipFill>
        <p:spPr>
          <a:xfrm>
            <a:off x="544712" y="3978744"/>
            <a:ext cx="5851627" cy="1944541"/>
          </a:xfrm>
          <a:prstGeom prst="rect">
            <a:avLst/>
          </a:prstGeom>
        </p:spPr>
      </p:pic>
      <p:pic>
        <p:nvPicPr>
          <p:cNvPr id="3" name="Picture 2">
            <a:extLst>
              <a:ext uri="{FF2B5EF4-FFF2-40B4-BE49-F238E27FC236}">
                <a16:creationId xmlns:a16="http://schemas.microsoft.com/office/drawing/2014/main" id="{3652E8FA-DCC7-A5CA-918E-FF0CF7DDFE93}"/>
              </a:ext>
            </a:extLst>
          </p:cNvPr>
          <p:cNvPicPr>
            <a:picLocks noChangeAspect="1"/>
          </p:cNvPicPr>
          <p:nvPr/>
        </p:nvPicPr>
        <p:blipFill>
          <a:blip r:embed="rId4"/>
          <a:stretch>
            <a:fillRect/>
          </a:stretch>
        </p:blipFill>
        <p:spPr>
          <a:xfrm>
            <a:off x="731743" y="1532953"/>
            <a:ext cx="7413279" cy="2506502"/>
          </a:xfrm>
          <a:prstGeom prst="rect">
            <a:avLst/>
          </a:prstGeom>
        </p:spPr>
      </p:pic>
      <p:pic>
        <p:nvPicPr>
          <p:cNvPr id="2" name="Picture 1">
            <a:extLst>
              <a:ext uri="{FF2B5EF4-FFF2-40B4-BE49-F238E27FC236}">
                <a16:creationId xmlns:a16="http://schemas.microsoft.com/office/drawing/2014/main" id="{DB148018-7BBC-5FC5-02A5-73A333B6537E}"/>
              </a:ext>
            </a:extLst>
          </p:cNvPr>
          <p:cNvPicPr>
            <a:picLocks noChangeAspect="1"/>
          </p:cNvPicPr>
          <p:nvPr/>
        </p:nvPicPr>
        <p:blipFill>
          <a:blip r:embed="rId5"/>
          <a:stretch>
            <a:fillRect/>
          </a:stretch>
        </p:blipFill>
        <p:spPr>
          <a:xfrm>
            <a:off x="8299438" y="2653714"/>
            <a:ext cx="3803718" cy="3413066"/>
          </a:xfrm>
          <a:prstGeom prst="rect">
            <a:avLst/>
          </a:prstGeom>
        </p:spPr>
      </p:pic>
      <p:sp>
        <p:nvSpPr>
          <p:cNvPr id="5" name="TextBox 4">
            <a:extLst>
              <a:ext uri="{FF2B5EF4-FFF2-40B4-BE49-F238E27FC236}">
                <a16:creationId xmlns:a16="http://schemas.microsoft.com/office/drawing/2014/main" id="{B8E35A12-0710-8D31-68E4-D84211E5C538}"/>
              </a:ext>
            </a:extLst>
          </p:cNvPr>
          <p:cNvSpPr txBox="1"/>
          <p:nvPr/>
        </p:nvSpPr>
        <p:spPr>
          <a:xfrm>
            <a:off x="8991760" y="1730384"/>
            <a:ext cx="271952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rPr>
              <a:t>Stages I-III NSCLC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rPr>
              <a:t>Tumor-informed assay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rPr>
              <a:t>(</a:t>
            </a:r>
            <a:r>
              <a:rPr kumimoji="0" lang="en-US" sz="1800" b="1" i="0" u="none" strike="noStrike" kern="1200" cap="none" spc="0" normalizeH="0" baseline="0" noProof="0" err="1">
                <a:ln>
                  <a:noFill/>
                </a:ln>
                <a:solidFill>
                  <a:schemeClr val="accent2"/>
                </a:solidFill>
                <a:effectLst/>
                <a:uLnTx/>
                <a:uFillTx/>
                <a:latin typeface="Arial" panose="020B0604020202020204" pitchFamily="34" charset="0"/>
                <a:ea typeface="+mn-ea"/>
                <a:cs typeface="Arial" panose="020B0604020202020204" pitchFamily="34" charset="0"/>
              </a:rPr>
              <a:t>Signatera</a:t>
            </a:r>
            <a:r>
              <a:rPr kumimoji="0" lang="en-US" sz="18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rPr>
              <a:t>™)</a:t>
            </a:r>
            <a:endParaRPr lang="en-US" b="1">
              <a:solidFill>
                <a:schemeClr val="accent2"/>
              </a:solidFill>
              <a:latin typeface="Arial" panose="020B0604020202020204" pitchFamily="34" charset="0"/>
            </a:endParaRPr>
          </a:p>
        </p:txBody>
      </p:sp>
      <p:sp>
        <p:nvSpPr>
          <p:cNvPr id="11" name="TextBox 10">
            <a:extLst>
              <a:ext uri="{FF2B5EF4-FFF2-40B4-BE49-F238E27FC236}">
                <a16:creationId xmlns:a16="http://schemas.microsoft.com/office/drawing/2014/main" id="{786E9F93-2206-FE80-B004-B2B3B4082B4C}"/>
              </a:ext>
            </a:extLst>
          </p:cNvPr>
          <p:cNvSpPr txBox="1"/>
          <p:nvPr/>
        </p:nvSpPr>
        <p:spPr>
          <a:xfrm>
            <a:off x="6911877" y="3849942"/>
            <a:ext cx="1387561" cy="2092881"/>
          </a:xfrm>
          <a:prstGeom prst="rect">
            <a:avLst/>
          </a:prstGeom>
          <a:solidFill>
            <a:schemeClr val="accent1"/>
          </a:solidFill>
          <a:ln>
            <a:noFill/>
          </a:ln>
        </p:spPr>
        <p:txBody>
          <a:bodyPr wrap="square" lIns="182880" tIns="182880" rIns="182880" bIns="182880" rtlCol="0">
            <a:spAutoFit/>
          </a:bodyPr>
          <a:lstStyle>
            <a:defPPr>
              <a:defRPr lang="en-US"/>
            </a:defPPr>
            <a:lvl1pPr>
              <a:defRPr b="1">
                <a:solidFill>
                  <a:schemeClr val="bg1"/>
                </a:solidFill>
                <a:latin typeface="Arial" panose="020B0604020202020204" pitchFamily="34" charset="0"/>
              </a:defRPr>
            </a:lvl1pPr>
          </a:lstStyle>
          <a:p>
            <a:r>
              <a:rPr lang="en-US" sz="1400"/>
              <a:t>ctDNA </a:t>
            </a:r>
            <a:r>
              <a:rPr lang="en-US" sz="1400" b="0"/>
              <a:t>preceded radiographic progression in 72% of patients by a median of</a:t>
            </a:r>
            <a:r>
              <a:rPr lang="en-US" sz="1400"/>
              <a:t> 5.2 months</a:t>
            </a:r>
          </a:p>
        </p:txBody>
      </p:sp>
      <p:sp>
        <p:nvSpPr>
          <p:cNvPr id="13" name="Rectangle 12">
            <a:extLst>
              <a:ext uri="{FF2B5EF4-FFF2-40B4-BE49-F238E27FC236}">
                <a16:creationId xmlns:a16="http://schemas.microsoft.com/office/drawing/2014/main" id="{462BDD16-5E1D-73CC-2DDF-4EA4BDEEA392}"/>
              </a:ext>
            </a:extLst>
          </p:cNvPr>
          <p:cNvSpPr/>
          <p:nvPr/>
        </p:nvSpPr>
        <p:spPr>
          <a:xfrm>
            <a:off x="7881730" y="1657753"/>
            <a:ext cx="722853" cy="6514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7" name="Footer Placeholder 16">
            <a:extLst>
              <a:ext uri="{FF2B5EF4-FFF2-40B4-BE49-F238E27FC236}">
                <a16:creationId xmlns:a16="http://schemas.microsoft.com/office/drawing/2014/main" id="{FA134375-DA9C-19BB-32C6-3342FAB736CA}"/>
              </a:ext>
            </a:extLst>
          </p:cNvPr>
          <p:cNvSpPr>
            <a:spLocks noGrp="1"/>
          </p:cNvSpPr>
          <p:nvPr>
            <p:ph type="ftr" sz="quarter" idx="10"/>
          </p:nvPr>
        </p:nvSpPr>
        <p:spPr>
          <a:xfrm>
            <a:off x="1352938" y="6391309"/>
            <a:ext cx="7833590" cy="498594"/>
          </a:xfrm>
        </p:spPr>
        <p:txBody>
          <a:bodyPr anchor="b"/>
          <a:lstStyle/>
          <a:p>
            <a:r>
              <a:rPr lang="en-US" sz="900" dirty="0"/>
              <a:t>CT, computed tomography; ctDNA, circulating tumor DNA; MRD, minimal residual disease; NA, not applicable; NSCLC, non–small cell lung cancer; PET, positron emission tomography; Q3-6 </a:t>
            </a:r>
            <a:r>
              <a:rPr lang="en-US" sz="900" dirty="0" err="1"/>
              <a:t>mo,every</a:t>
            </a:r>
            <a:r>
              <a:rPr lang="en-US" sz="900" dirty="0"/>
              <a:t> 3-6 months.</a:t>
            </a:r>
          </a:p>
          <a:p>
            <a:r>
              <a:rPr lang="en-US" sz="900" dirty="0"/>
              <a:t>Chaudhuri AA, et al. </a:t>
            </a:r>
            <a:r>
              <a:rPr lang="en-US" sz="900" i="1" dirty="0"/>
              <a:t>Cancer </a:t>
            </a:r>
            <a:r>
              <a:rPr lang="en-US" sz="900" i="1" dirty="0" err="1"/>
              <a:t>Discov</a:t>
            </a:r>
            <a:r>
              <a:rPr lang="en-US" sz="900" i="1" dirty="0"/>
              <a:t>. </a:t>
            </a:r>
            <a:r>
              <a:rPr lang="en-US" sz="900" dirty="0"/>
              <a:t>2017;7:1394-1403. </a:t>
            </a:r>
            <a:r>
              <a:rPr lang="en-US" sz="900" dirty="0">
                <a:solidFill>
                  <a:srgbClr val="000000"/>
                </a:solidFill>
                <a:cs typeface="Calibri" panose="020F0502020204030204" pitchFamily="34" charset="0"/>
              </a:rPr>
              <a:t>Abbosh C, et al. </a:t>
            </a:r>
            <a:r>
              <a:rPr lang="en-US" sz="900" i="1" dirty="0">
                <a:solidFill>
                  <a:srgbClr val="000000"/>
                </a:solidFill>
                <a:cs typeface="Calibri" panose="020F0502020204030204" pitchFamily="34" charset="0"/>
              </a:rPr>
              <a:t>Nature</a:t>
            </a:r>
            <a:r>
              <a:rPr lang="en-US" sz="900" dirty="0">
                <a:solidFill>
                  <a:srgbClr val="000000"/>
                </a:solidFill>
                <a:cs typeface="Calibri" panose="020F0502020204030204" pitchFamily="34" charset="0"/>
              </a:rPr>
              <a:t>. 2017;545(7655):446-451.</a:t>
            </a:r>
            <a:endParaRPr lang="en-US" sz="900" dirty="0"/>
          </a:p>
          <a:p>
            <a:r>
              <a:rPr lang="en-US" sz="900" dirty="0"/>
              <a:t>Adapted from slide by M. Diehn.</a:t>
            </a:r>
          </a:p>
        </p:txBody>
      </p:sp>
      <p:pic>
        <p:nvPicPr>
          <p:cNvPr id="21" name="Picture 20">
            <a:extLst>
              <a:ext uri="{FF2B5EF4-FFF2-40B4-BE49-F238E27FC236}">
                <a16:creationId xmlns:a16="http://schemas.microsoft.com/office/drawing/2014/main" id="{EB29DE31-50E4-6DE7-3A7D-3C9F20BAAD41}"/>
              </a:ext>
            </a:extLst>
          </p:cNvPr>
          <p:cNvPicPr>
            <a:picLocks noChangeAspect="1"/>
          </p:cNvPicPr>
          <p:nvPr/>
        </p:nvPicPr>
        <p:blipFill>
          <a:blip r:embed="rId3"/>
          <a:srcRect l="8103" t="295" b="80880"/>
          <a:stretch>
            <a:fillRect/>
          </a:stretch>
        </p:blipFill>
        <p:spPr>
          <a:xfrm>
            <a:off x="2664232" y="5918387"/>
            <a:ext cx="5377437" cy="448135"/>
          </a:xfrm>
          <a:prstGeom prst="rect">
            <a:avLst/>
          </a:prstGeom>
        </p:spPr>
      </p:pic>
    </p:spTree>
    <p:extLst>
      <p:ext uri="{BB962C8B-B14F-4D97-AF65-F5344CB8AC3E}">
        <p14:creationId xmlns:p14="http://schemas.microsoft.com/office/powerpoint/2010/main" val="3138974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0F0FE4DC-0B80-CCB3-22C9-A76D5973726F}"/>
              </a:ext>
            </a:extLst>
          </p:cNvPr>
          <p:cNvGrpSpPr/>
          <p:nvPr/>
        </p:nvGrpSpPr>
        <p:grpSpPr>
          <a:xfrm>
            <a:off x="5273966" y="1559502"/>
            <a:ext cx="6439056" cy="4399144"/>
            <a:chOff x="5059684" y="2338342"/>
            <a:chExt cx="6439056" cy="4399144"/>
          </a:xfrm>
        </p:grpSpPr>
        <p:pic>
          <p:nvPicPr>
            <p:cNvPr id="36" name="Picture 35">
              <a:extLst>
                <a:ext uri="{FF2B5EF4-FFF2-40B4-BE49-F238E27FC236}">
                  <a16:creationId xmlns:a16="http://schemas.microsoft.com/office/drawing/2014/main" id="{6A0522AA-3ED4-3B76-DA1E-DDD55E79E51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059684" y="3174505"/>
              <a:ext cx="6439056" cy="3562981"/>
            </a:xfrm>
            <a:prstGeom prst="rect">
              <a:avLst/>
            </a:prstGeom>
          </p:spPr>
        </p:pic>
        <p:sp>
          <p:nvSpPr>
            <p:cNvPr id="40" name="TextBox 39">
              <a:extLst>
                <a:ext uri="{FF2B5EF4-FFF2-40B4-BE49-F238E27FC236}">
                  <a16:creationId xmlns:a16="http://schemas.microsoft.com/office/drawing/2014/main" id="{BC9783D6-7A77-B783-7437-3A5646EE70BB}"/>
                </a:ext>
              </a:extLst>
            </p:cNvPr>
            <p:cNvSpPr txBox="1"/>
            <p:nvPr/>
          </p:nvSpPr>
          <p:spPr>
            <a:xfrm>
              <a:off x="5059684" y="2338342"/>
              <a:ext cx="6439056" cy="707886"/>
            </a:xfrm>
            <a:prstGeom prst="rect">
              <a:avLst/>
            </a:prstGeom>
            <a:noFill/>
          </p:spPr>
          <p:txBody>
            <a:bodyPr wrap="square" rtlCol="0">
              <a:spAutoFit/>
            </a:bodyPr>
            <a:lstStyle/>
            <a:p>
              <a:pPr algn="ctr"/>
              <a:r>
                <a:rPr lang="en-US" sz="2000" b="1">
                  <a:solidFill>
                    <a:schemeClr val="tx2"/>
                  </a:solidFill>
                  <a:latin typeface="Arial" panose="020B0604020202020204" pitchFamily="34" charset="0"/>
                </a:rPr>
                <a:t>PhasED-Seq detects MRD when </a:t>
              </a:r>
            </a:p>
            <a:p>
              <a:pPr algn="ctr"/>
              <a:r>
                <a:rPr lang="en-US" sz="2000" b="1">
                  <a:solidFill>
                    <a:schemeClr val="tx2"/>
                  </a:solidFill>
                  <a:latin typeface="Arial" panose="020B0604020202020204" pitchFamily="34" charset="0"/>
                </a:rPr>
                <a:t>1</a:t>
              </a:r>
              <a:r>
                <a:rPr lang="en-US" sz="2000" b="1" baseline="30000">
                  <a:solidFill>
                    <a:schemeClr val="tx2"/>
                  </a:solidFill>
                  <a:latin typeface="Arial" panose="020B0604020202020204" pitchFamily="34" charset="0"/>
                </a:rPr>
                <a:t>st</a:t>
              </a:r>
              <a:r>
                <a:rPr lang="en-US" sz="2000" b="1">
                  <a:solidFill>
                    <a:schemeClr val="tx2"/>
                  </a:solidFill>
                  <a:latin typeface="Arial" panose="020B0604020202020204" pitchFamily="34" charset="0"/>
                </a:rPr>
                <a:t> generation MRD methods report false negatives</a:t>
              </a:r>
            </a:p>
          </p:txBody>
        </p:sp>
      </p:grpSp>
      <p:grpSp>
        <p:nvGrpSpPr>
          <p:cNvPr id="47" name="Group 46">
            <a:extLst>
              <a:ext uri="{FF2B5EF4-FFF2-40B4-BE49-F238E27FC236}">
                <a16:creationId xmlns:a16="http://schemas.microsoft.com/office/drawing/2014/main" id="{A7A39033-BC9B-93A9-C95E-C5CE861497E4}"/>
              </a:ext>
            </a:extLst>
          </p:cNvPr>
          <p:cNvGrpSpPr/>
          <p:nvPr/>
        </p:nvGrpSpPr>
        <p:grpSpPr>
          <a:xfrm>
            <a:off x="749926" y="1598229"/>
            <a:ext cx="4524040" cy="4592585"/>
            <a:chOff x="549649" y="4271211"/>
            <a:chExt cx="4524040" cy="4592585"/>
          </a:xfrm>
        </p:grpSpPr>
        <p:grpSp>
          <p:nvGrpSpPr>
            <p:cNvPr id="30" name="Group 29">
              <a:extLst>
                <a:ext uri="{FF2B5EF4-FFF2-40B4-BE49-F238E27FC236}">
                  <a16:creationId xmlns:a16="http://schemas.microsoft.com/office/drawing/2014/main" id="{A95F6869-58F3-D0C4-8A63-46EEF0B1272F}"/>
                </a:ext>
              </a:extLst>
            </p:cNvPr>
            <p:cNvGrpSpPr/>
            <p:nvPr/>
          </p:nvGrpSpPr>
          <p:grpSpPr>
            <a:xfrm>
              <a:off x="1096034" y="7079913"/>
              <a:ext cx="2708657" cy="1783883"/>
              <a:chOff x="2255427" y="7137669"/>
              <a:chExt cx="2708657" cy="1783883"/>
            </a:xfrm>
          </p:grpSpPr>
          <p:pic>
            <p:nvPicPr>
              <p:cNvPr id="20" name="Picture 19">
                <a:extLst>
                  <a:ext uri="{FF2B5EF4-FFF2-40B4-BE49-F238E27FC236}">
                    <a16:creationId xmlns:a16="http://schemas.microsoft.com/office/drawing/2014/main" id="{0F8EE48E-0332-1C41-1EC9-A325B91CFA76}"/>
                  </a:ext>
                </a:extLst>
              </p:cNvPr>
              <p:cNvPicPr>
                <a:picLocks noChangeAspect="1"/>
              </p:cNvPicPr>
              <p:nvPr/>
            </p:nvPicPr>
            <p:blipFill rotWithShape="1">
              <a:blip r:embed="rId4"/>
              <a:srcRect l="9695" t="92725" r="57476" b="1"/>
              <a:stretch/>
            </p:blipFill>
            <p:spPr>
              <a:xfrm>
                <a:off x="2605930" y="8687939"/>
                <a:ext cx="2200356" cy="233613"/>
              </a:xfrm>
              <a:prstGeom prst="rect">
                <a:avLst/>
              </a:prstGeom>
            </p:spPr>
          </p:pic>
          <p:pic>
            <p:nvPicPr>
              <p:cNvPr id="21" name="Picture 20">
                <a:extLst>
                  <a:ext uri="{FF2B5EF4-FFF2-40B4-BE49-F238E27FC236}">
                    <a16:creationId xmlns:a16="http://schemas.microsoft.com/office/drawing/2014/main" id="{4E105C1A-9E28-7308-D013-5550682E2D54}"/>
                  </a:ext>
                </a:extLst>
              </p:cNvPr>
              <p:cNvPicPr>
                <a:picLocks noChangeAspect="1"/>
              </p:cNvPicPr>
              <p:nvPr/>
            </p:nvPicPr>
            <p:blipFill>
              <a:blip r:embed="rId5">
                <a:clrChange>
                  <a:clrFrom>
                    <a:srgbClr val="FFFFFF"/>
                  </a:clrFrom>
                  <a:clrTo>
                    <a:srgbClr val="FFFFFF">
                      <a:alpha val="0"/>
                    </a:srgbClr>
                  </a:clrTo>
                </a:clrChange>
              </a:blip>
              <a:srcRect t="48129" r="23910"/>
              <a:stretch/>
            </p:blipFill>
            <p:spPr>
              <a:xfrm>
                <a:off x="2255427" y="7137669"/>
                <a:ext cx="2708657" cy="1496310"/>
              </a:xfrm>
              <a:prstGeom prst="rect">
                <a:avLst/>
              </a:prstGeom>
            </p:spPr>
          </p:pic>
        </p:grpSp>
        <p:sp>
          <p:nvSpPr>
            <p:cNvPr id="31" name="TextBox 30">
              <a:extLst>
                <a:ext uri="{FF2B5EF4-FFF2-40B4-BE49-F238E27FC236}">
                  <a16:creationId xmlns:a16="http://schemas.microsoft.com/office/drawing/2014/main" id="{0FF0974B-1FD2-026F-20B0-BE738417F122}"/>
                </a:ext>
              </a:extLst>
            </p:cNvPr>
            <p:cNvSpPr txBox="1"/>
            <p:nvPr/>
          </p:nvSpPr>
          <p:spPr>
            <a:xfrm>
              <a:off x="549649" y="4271211"/>
              <a:ext cx="4524040" cy="707886"/>
            </a:xfrm>
            <a:prstGeom prst="rect">
              <a:avLst/>
            </a:prstGeom>
            <a:noFill/>
          </p:spPr>
          <p:txBody>
            <a:bodyPr wrap="square" rtlCol="0">
              <a:spAutoFit/>
            </a:bodyPr>
            <a:lstStyle/>
            <a:p>
              <a:pPr algn="ctr"/>
              <a:r>
                <a:rPr lang="en-US" sz="2000" b="1">
                  <a:solidFill>
                    <a:schemeClr val="tx2"/>
                  </a:solidFill>
                  <a:latin typeface="Arial" panose="020B0604020202020204" pitchFamily="34" charset="0"/>
                </a:rPr>
                <a:t>PhasED-Seq is 100x more sensitive than 1</a:t>
              </a:r>
              <a:r>
                <a:rPr lang="en-US" sz="2000" b="1" baseline="30000">
                  <a:solidFill>
                    <a:schemeClr val="tx2"/>
                  </a:solidFill>
                  <a:latin typeface="Arial" panose="020B0604020202020204" pitchFamily="34" charset="0"/>
                </a:rPr>
                <a:t>st</a:t>
              </a:r>
              <a:r>
                <a:rPr lang="en-US" sz="2000" b="1">
                  <a:solidFill>
                    <a:schemeClr val="tx2"/>
                  </a:solidFill>
                  <a:latin typeface="Arial" panose="020B0604020202020204" pitchFamily="34" charset="0"/>
                </a:rPr>
                <a:t> generation MRD methods</a:t>
              </a:r>
            </a:p>
          </p:txBody>
        </p:sp>
        <p:sp>
          <p:nvSpPr>
            <p:cNvPr id="41" name="TextBox 40">
              <a:extLst>
                <a:ext uri="{FF2B5EF4-FFF2-40B4-BE49-F238E27FC236}">
                  <a16:creationId xmlns:a16="http://schemas.microsoft.com/office/drawing/2014/main" id="{40B4F967-0114-C88A-0934-2DC258944A99}"/>
                </a:ext>
              </a:extLst>
            </p:cNvPr>
            <p:cNvSpPr txBox="1"/>
            <p:nvPr/>
          </p:nvSpPr>
          <p:spPr>
            <a:xfrm>
              <a:off x="3759470" y="7077381"/>
              <a:ext cx="1314219" cy="523220"/>
            </a:xfrm>
            <a:prstGeom prst="rect">
              <a:avLst/>
            </a:prstGeom>
            <a:noFill/>
          </p:spPr>
          <p:txBody>
            <a:bodyPr wrap="square" rtlCol="0">
              <a:spAutoFit/>
            </a:bodyPr>
            <a:lstStyle/>
            <a:p>
              <a:r>
                <a:rPr lang="en-US" sz="1400">
                  <a:latin typeface="Arial" panose="020B0604020202020204" pitchFamily="34" charset="0"/>
                </a:rPr>
                <a:t>100 parts per million</a:t>
              </a:r>
            </a:p>
          </p:txBody>
        </p:sp>
        <p:sp>
          <p:nvSpPr>
            <p:cNvPr id="42" name="TextBox 41">
              <a:extLst>
                <a:ext uri="{FF2B5EF4-FFF2-40B4-BE49-F238E27FC236}">
                  <a16:creationId xmlns:a16="http://schemas.microsoft.com/office/drawing/2014/main" id="{D9DE1CE8-8FBC-7310-149A-BAA65071E702}"/>
                </a:ext>
              </a:extLst>
            </p:cNvPr>
            <p:cNvSpPr txBox="1"/>
            <p:nvPr/>
          </p:nvSpPr>
          <p:spPr>
            <a:xfrm>
              <a:off x="3759470" y="7611963"/>
              <a:ext cx="1314219" cy="523220"/>
            </a:xfrm>
            <a:prstGeom prst="rect">
              <a:avLst/>
            </a:prstGeom>
            <a:noFill/>
          </p:spPr>
          <p:txBody>
            <a:bodyPr wrap="square" rtlCol="0">
              <a:spAutoFit/>
            </a:bodyPr>
            <a:lstStyle/>
            <a:p>
              <a:r>
                <a:rPr lang="en-US" sz="1400">
                  <a:latin typeface="Arial" panose="020B0604020202020204" pitchFamily="34" charset="0"/>
                </a:rPr>
                <a:t>1 part per million</a:t>
              </a:r>
            </a:p>
          </p:txBody>
        </p:sp>
      </p:grpSp>
      <p:grpSp>
        <p:nvGrpSpPr>
          <p:cNvPr id="15" name="Group 14">
            <a:extLst>
              <a:ext uri="{FF2B5EF4-FFF2-40B4-BE49-F238E27FC236}">
                <a16:creationId xmlns:a16="http://schemas.microsoft.com/office/drawing/2014/main" id="{F8288CEA-25D7-8BB8-49A2-216FDDFE9942}"/>
              </a:ext>
            </a:extLst>
          </p:cNvPr>
          <p:cNvGrpSpPr/>
          <p:nvPr/>
        </p:nvGrpSpPr>
        <p:grpSpPr>
          <a:xfrm>
            <a:off x="844798" y="2285126"/>
            <a:ext cx="3804387" cy="2067845"/>
            <a:chOff x="552179" y="2025424"/>
            <a:chExt cx="3804387" cy="2067845"/>
          </a:xfrm>
        </p:grpSpPr>
        <p:grpSp>
          <p:nvGrpSpPr>
            <p:cNvPr id="2" name="Group 1">
              <a:extLst>
                <a:ext uri="{FF2B5EF4-FFF2-40B4-BE49-F238E27FC236}">
                  <a16:creationId xmlns:a16="http://schemas.microsoft.com/office/drawing/2014/main" id="{CC491BCA-1399-2FB9-326C-77A63AA97A86}"/>
                </a:ext>
              </a:extLst>
            </p:cNvPr>
            <p:cNvGrpSpPr/>
            <p:nvPr/>
          </p:nvGrpSpPr>
          <p:grpSpPr>
            <a:xfrm>
              <a:off x="1725808" y="2025424"/>
              <a:ext cx="2630758" cy="2067845"/>
              <a:chOff x="462262" y="1377762"/>
              <a:chExt cx="2692627" cy="2116475"/>
            </a:xfrm>
          </p:grpSpPr>
          <p:pic>
            <p:nvPicPr>
              <p:cNvPr id="3" name="Picture 2">
                <a:extLst>
                  <a:ext uri="{FF2B5EF4-FFF2-40B4-BE49-F238E27FC236}">
                    <a16:creationId xmlns:a16="http://schemas.microsoft.com/office/drawing/2014/main" id="{207717D5-5D7F-02D1-AFD0-CF2F7BAF56CD}"/>
                  </a:ext>
                </a:extLst>
              </p:cNvPr>
              <p:cNvPicPr>
                <a:picLocks noChangeAspect="1"/>
              </p:cNvPicPr>
              <p:nvPr/>
            </p:nvPicPr>
            <p:blipFill>
              <a:blip r:embed="rId6"/>
              <a:stretch>
                <a:fillRect/>
              </a:stretch>
            </p:blipFill>
            <p:spPr>
              <a:xfrm>
                <a:off x="462262" y="1377762"/>
                <a:ext cx="2692627" cy="2116475"/>
              </a:xfrm>
              <a:prstGeom prst="rect">
                <a:avLst/>
              </a:prstGeom>
            </p:spPr>
          </p:pic>
          <p:sp>
            <p:nvSpPr>
              <p:cNvPr id="5" name="Rectangle 4">
                <a:extLst>
                  <a:ext uri="{FF2B5EF4-FFF2-40B4-BE49-F238E27FC236}">
                    <a16:creationId xmlns:a16="http://schemas.microsoft.com/office/drawing/2014/main" id="{621EF002-B50D-7C10-9995-25D64C71F19E}"/>
                  </a:ext>
                </a:extLst>
              </p:cNvPr>
              <p:cNvSpPr/>
              <p:nvPr/>
            </p:nvSpPr>
            <p:spPr>
              <a:xfrm>
                <a:off x="462262" y="1627322"/>
                <a:ext cx="839596" cy="1015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hangingPunct="0">
                  <a:defRPr/>
                </a:pPr>
                <a:endParaRPr lang="en-US" sz="1600" kern="0">
                  <a:solidFill>
                    <a:srgbClr val="FFFFFF"/>
                  </a:solidFill>
                  <a:latin typeface="Arial" panose="020B0604020202020204" pitchFamily="34" charset="0"/>
                  <a:sym typeface="Helvetica"/>
                </a:endParaRPr>
              </a:p>
            </p:txBody>
          </p:sp>
        </p:grpSp>
        <p:sp>
          <p:nvSpPr>
            <p:cNvPr id="11" name="TextBox 10">
              <a:extLst>
                <a:ext uri="{FF2B5EF4-FFF2-40B4-BE49-F238E27FC236}">
                  <a16:creationId xmlns:a16="http://schemas.microsoft.com/office/drawing/2014/main" id="{F8C202FE-CC30-2C6E-1D3D-C0DA10F60711}"/>
                </a:ext>
              </a:extLst>
            </p:cNvPr>
            <p:cNvSpPr txBox="1"/>
            <p:nvPr/>
          </p:nvSpPr>
          <p:spPr>
            <a:xfrm>
              <a:off x="579136" y="2116674"/>
              <a:ext cx="1647356" cy="584775"/>
            </a:xfrm>
            <a:prstGeom prst="rect">
              <a:avLst/>
            </a:prstGeom>
            <a:noFill/>
          </p:spPr>
          <p:txBody>
            <a:bodyPr wrap="square" rtlCol="0">
              <a:spAutoFit/>
            </a:bodyPr>
            <a:lstStyle/>
            <a:p>
              <a:pPr algn="ctr" defTabSz="1219140" hangingPunct="0">
                <a:defRPr/>
              </a:pPr>
              <a:r>
                <a:rPr lang="en-US" sz="1600" b="1" kern="0">
                  <a:solidFill>
                    <a:srgbClr val="000000"/>
                  </a:solidFill>
                  <a:latin typeface="Arial" panose="020B0604020202020204" pitchFamily="34" charset="0"/>
                  <a:ea typeface="+mj-ea"/>
                  <a:cs typeface="Arial" panose="020B0604020202020204" pitchFamily="34" charset="0"/>
                  <a:sym typeface="Helvetica"/>
                </a:rPr>
                <a:t>1</a:t>
              </a:r>
              <a:r>
                <a:rPr lang="en-US" sz="1600" b="1" kern="0" baseline="30000">
                  <a:solidFill>
                    <a:srgbClr val="000000"/>
                  </a:solidFill>
                  <a:latin typeface="Arial" panose="020B0604020202020204" pitchFamily="34" charset="0"/>
                  <a:ea typeface="+mj-ea"/>
                  <a:cs typeface="Arial" panose="020B0604020202020204" pitchFamily="34" charset="0"/>
                  <a:sym typeface="Helvetica"/>
                </a:rPr>
                <a:t>ST</a:t>
              </a:r>
              <a:r>
                <a:rPr lang="en-US" sz="1600" b="1" kern="0">
                  <a:solidFill>
                    <a:srgbClr val="000000"/>
                  </a:solidFill>
                  <a:latin typeface="Arial" panose="020B0604020202020204" pitchFamily="34" charset="0"/>
                  <a:ea typeface="+mj-ea"/>
                  <a:cs typeface="Arial" panose="020B0604020202020204" pitchFamily="34" charset="0"/>
                  <a:sym typeface="Helvetica"/>
                </a:rPr>
                <a:t> generation MRD methods</a:t>
              </a:r>
            </a:p>
          </p:txBody>
        </p:sp>
        <p:sp>
          <p:nvSpPr>
            <p:cNvPr id="12" name="TextBox 11">
              <a:extLst>
                <a:ext uri="{FF2B5EF4-FFF2-40B4-BE49-F238E27FC236}">
                  <a16:creationId xmlns:a16="http://schemas.microsoft.com/office/drawing/2014/main" id="{C0F501A3-6A2A-6591-5A17-47B902712FF2}"/>
                </a:ext>
              </a:extLst>
            </p:cNvPr>
            <p:cNvSpPr txBox="1"/>
            <p:nvPr/>
          </p:nvSpPr>
          <p:spPr>
            <a:xfrm>
              <a:off x="552179" y="2905484"/>
              <a:ext cx="1647356" cy="338554"/>
            </a:xfrm>
            <a:prstGeom prst="rect">
              <a:avLst/>
            </a:prstGeom>
            <a:noFill/>
          </p:spPr>
          <p:txBody>
            <a:bodyPr wrap="square" rtlCol="0">
              <a:spAutoFit/>
            </a:bodyPr>
            <a:lstStyle/>
            <a:p>
              <a:pPr algn="ctr" defTabSz="1219140" hangingPunct="0">
                <a:defRPr/>
              </a:pPr>
              <a:r>
                <a:rPr lang="en-US" sz="1600" b="1" kern="0">
                  <a:solidFill>
                    <a:srgbClr val="000000"/>
                  </a:solidFill>
                  <a:latin typeface="Arial" panose="020B0604020202020204" pitchFamily="34" charset="0"/>
                  <a:ea typeface="+mj-ea"/>
                  <a:cs typeface="Arial" panose="020B0604020202020204" pitchFamily="34" charset="0"/>
                  <a:sym typeface="Helvetica"/>
                </a:rPr>
                <a:t>PhasED-Seq</a:t>
              </a:r>
            </a:p>
          </p:txBody>
        </p:sp>
        <p:cxnSp>
          <p:nvCxnSpPr>
            <p:cNvPr id="13" name="Straight Arrow Connector 12">
              <a:extLst>
                <a:ext uri="{FF2B5EF4-FFF2-40B4-BE49-F238E27FC236}">
                  <a16:creationId xmlns:a16="http://schemas.microsoft.com/office/drawing/2014/main" id="{6882004D-889E-51E6-E4C1-2082515679F6}"/>
                </a:ext>
              </a:extLst>
            </p:cNvPr>
            <p:cNvCxnSpPr>
              <a:cxnSpLocks/>
            </p:cNvCxnSpPr>
            <p:nvPr/>
          </p:nvCxnSpPr>
          <p:spPr>
            <a:xfrm flipV="1">
              <a:off x="2198211" y="2409061"/>
              <a:ext cx="319620"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84C4FAA9-7FEC-766B-8C98-65190139EB59}"/>
                </a:ext>
              </a:extLst>
            </p:cNvPr>
            <p:cNvCxnSpPr>
              <a:cxnSpLocks/>
            </p:cNvCxnSpPr>
            <p:nvPr/>
          </p:nvCxnSpPr>
          <p:spPr>
            <a:xfrm flipV="1">
              <a:off x="2198211" y="3070510"/>
              <a:ext cx="319620"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8" name="Title 7">
            <a:extLst>
              <a:ext uri="{FF2B5EF4-FFF2-40B4-BE49-F238E27FC236}">
                <a16:creationId xmlns:a16="http://schemas.microsoft.com/office/drawing/2014/main" id="{0FB09B70-CB4A-9474-9A3B-32C3E38D3AF0}"/>
              </a:ext>
            </a:extLst>
          </p:cNvPr>
          <p:cNvSpPr>
            <a:spLocks noGrp="1"/>
          </p:cNvSpPr>
          <p:nvPr>
            <p:ph type="title"/>
          </p:nvPr>
        </p:nvSpPr>
        <p:spPr/>
        <p:txBody>
          <a:bodyPr>
            <a:normAutofit/>
          </a:bodyPr>
          <a:lstStyle/>
          <a:p>
            <a:r>
              <a:rPr lang="en-US"/>
              <a:t>Ultrasensitive ctDNA MRD Detection With </a:t>
            </a:r>
            <a:r>
              <a:rPr lang="en-US" err="1"/>
              <a:t>PhasED</a:t>
            </a:r>
            <a:r>
              <a:rPr lang="en-US"/>
              <a:t>-Seq</a:t>
            </a:r>
          </a:p>
        </p:txBody>
      </p:sp>
      <p:sp>
        <p:nvSpPr>
          <p:cNvPr id="10" name="Footer Placeholder 9">
            <a:extLst>
              <a:ext uri="{FF2B5EF4-FFF2-40B4-BE49-F238E27FC236}">
                <a16:creationId xmlns:a16="http://schemas.microsoft.com/office/drawing/2014/main" id="{70D93E11-7BFD-5E2B-D2A8-9AA7865A5012}"/>
              </a:ext>
            </a:extLst>
          </p:cNvPr>
          <p:cNvSpPr>
            <a:spLocks noGrp="1"/>
          </p:cNvSpPr>
          <p:nvPr>
            <p:ph type="ftr" sz="quarter" idx="10"/>
          </p:nvPr>
        </p:nvSpPr>
        <p:spPr/>
        <p:txBody>
          <a:bodyPr/>
          <a:lstStyle/>
          <a:p>
            <a:pPr fontAlgn="base"/>
            <a:r>
              <a:rPr lang="en-US" dirty="0"/>
              <a:t>AF, allele frequency; cis/doc, cisplatin/docetaxel; ctDNA, circulating tumor DNA; LUAD, lung adenocarcinoma; MRD, minimal residual disease; ND, not detected; </a:t>
            </a:r>
            <a:r>
              <a:rPr lang="en-US" dirty="0" err="1"/>
              <a:t>PhasED</a:t>
            </a:r>
            <a:r>
              <a:rPr lang="en-US" dirty="0"/>
              <a:t>-Seq, phased variant enrichment and detection sequencing; PORT, postoperative radiation therapy; SNV, single nucleotide variant; VAF, variant allele frequency.​</a:t>
            </a:r>
          </a:p>
          <a:p>
            <a:pPr fontAlgn="base"/>
            <a:r>
              <a:rPr lang="en-US" dirty="0"/>
              <a:t>Kurtz DM et al. </a:t>
            </a:r>
            <a:r>
              <a:rPr lang="en-US" i="1" dirty="0"/>
              <a:t>Nat </a:t>
            </a:r>
            <a:r>
              <a:rPr lang="en-US" i="1" dirty="0" err="1"/>
              <a:t>Biotechnol</a:t>
            </a:r>
            <a:r>
              <a:rPr lang="en-US" dirty="0"/>
              <a:t>. 2021;39(12):1537-1547.​</a:t>
            </a:r>
          </a:p>
        </p:txBody>
      </p:sp>
    </p:spTree>
    <p:extLst>
      <p:ext uri="{BB962C8B-B14F-4D97-AF65-F5344CB8AC3E}">
        <p14:creationId xmlns:p14="http://schemas.microsoft.com/office/powerpoint/2010/main" val="14497774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E054B-665A-E3AB-F208-0426B419E9D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82DE9CA-3B5C-59D2-708A-E98B056335B6}"/>
              </a:ext>
            </a:extLst>
          </p:cNvPr>
          <p:cNvSpPr txBox="1"/>
          <p:nvPr/>
        </p:nvSpPr>
        <p:spPr>
          <a:xfrm>
            <a:off x="595532" y="2206029"/>
            <a:ext cx="4389120" cy="400110"/>
          </a:xfrm>
          <a:prstGeom prst="rect">
            <a:avLst/>
          </a:prstGeom>
          <a:noFill/>
        </p:spPr>
        <p:txBody>
          <a:bodyPr wrap="square" rtlCol="0">
            <a:spAutoFit/>
          </a:bodyPr>
          <a:lstStyle/>
          <a:p>
            <a:pPr algn="ctr" defTabSz="1219231">
              <a:defRPr/>
            </a:pPr>
            <a:r>
              <a:rPr lang="en-US" sz="2000" b="1" err="1">
                <a:solidFill>
                  <a:schemeClr val="tx2"/>
                </a:solidFill>
                <a:latin typeface="Arial" panose="020B0604020202020204" pitchFamily="34" charset="0"/>
                <a:cs typeface="Arial" panose="020B0604020202020204" pitchFamily="34" charset="0"/>
              </a:rPr>
              <a:t>ctDNA</a:t>
            </a:r>
            <a:r>
              <a:rPr lang="en-US" sz="2000" b="1">
                <a:solidFill>
                  <a:schemeClr val="tx2"/>
                </a:solidFill>
                <a:latin typeface="Arial" panose="020B0604020202020204" pitchFamily="34" charset="0"/>
                <a:cs typeface="Arial" panose="020B0604020202020204" pitchFamily="34" charset="0"/>
              </a:rPr>
              <a:t> clearance rate</a:t>
            </a:r>
            <a:r>
              <a:rPr lang="en-US" sz="2000" b="1" baseline="30000">
                <a:solidFill>
                  <a:schemeClr val="tx2"/>
                </a:solidFill>
                <a:latin typeface="Arial" panose="020B0604020202020204" pitchFamily="34" charset="0"/>
                <a:cs typeface="Arial" panose="020B0604020202020204" pitchFamily="34" charset="0"/>
              </a:rPr>
              <a:t>1,b</a:t>
            </a:r>
            <a:endParaRPr lang="en-US" sz="2000" b="1" strike="sngStrike" baseline="30000">
              <a:solidFill>
                <a:schemeClr val="tx2"/>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5A3E8D3-E386-3767-23EC-C170D0328C2F}"/>
              </a:ext>
            </a:extLst>
          </p:cNvPr>
          <p:cNvSpPr txBox="1"/>
          <p:nvPr/>
        </p:nvSpPr>
        <p:spPr>
          <a:xfrm>
            <a:off x="4659334" y="5720730"/>
            <a:ext cx="801823" cy="246221"/>
          </a:xfrm>
          <a:prstGeom prst="rect">
            <a:avLst/>
          </a:prstGeom>
          <a:noFill/>
        </p:spPr>
        <p:txBody>
          <a:bodyPr wrap="none" rtlCol="0">
            <a:spAutoFit/>
          </a:bodyPr>
          <a:lstStyle/>
          <a:p>
            <a:pPr algn="l"/>
            <a:r>
              <a:rPr lang="en-US" sz="1000" b="1">
                <a:ln/>
                <a:solidFill>
                  <a:srgbClr val="433F3F"/>
                </a:solidFill>
                <a:latin typeface="Arial" panose="020B0604020202020204" pitchFamily="34" charset="0"/>
                <a:cs typeface="Arial" panose="020B0604020202020204" pitchFamily="34" charset="0"/>
                <a:sym typeface="TrebuchetMS-Bold"/>
                <a:rtl val="0"/>
              </a:rPr>
              <a:t>No. at risk</a:t>
            </a:r>
          </a:p>
        </p:txBody>
      </p:sp>
      <p:sp>
        <p:nvSpPr>
          <p:cNvPr id="5" name="TextBox 4">
            <a:extLst>
              <a:ext uri="{FF2B5EF4-FFF2-40B4-BE49-F238E27FC236}">
                <a16:creationId xmlns:a16="http://schemas.microsoft.com/office/drawing/2014/main" id="{B197D8BA-3B33-B13D-5EC4-62400E3FF2C4}"/>
              </a:ext>
            </a:extLst>
          </p:cNvPr>
          <p:cNvSpPr txBox="1"/>
          <p:nvPr/>
        </p:nvSpPr>
        <p:spPr>
          <a:xfrm>
            <a:off x="4306816" y="5916035"/>
            <a:ext cx="1143262" cy="246221"/>
          </a:xfrm>
          <a:prstGeom prst="rect">
            <a:avLst/>
          </a:prstGeom>
          <a:noFill/>
        </p:spPr>
        <p:txBody>
          <a:bodyPr wrap="none" rtlCol="0">
            <a:spAutoFit/>
          </a:bodyPr>
          <a:lstStyle/>
          <a:p>
            <a:pPr algn="r"/>
            <a:r>
              <a:rPr lang="en-US" sz="1000">
                <a:ln/>
                <a:solidFill>
                  <a:srgbClr val="138967"/>
                </a:solidFill>
                <a:latin typeface="Arial" panose="020B0604020202020204" pitchFamily="34" charset="0"/>
                <a:cs typeface="Arial" panose="020B0604020202020204" pitchFamily="34" charset="0"/>
                <a:sym typeface="TrebuchetMS"/>
                <a:rtl val="0"/>
              </a:rPr>
              <a:t>ctDNA clearance</a:t>
            </a:r>
          </a:p>
        </p:txBody>
      </p:sp>
      <p:sp>
        <p:nvSpPr>
          <p:cNvPr id="6" name="TextBox 5">
            <a:extLst>
              <a:ext uri="{FF2B5EF4-FFF2-40B4-BE49-F238E27FC236}">
                <a16:creationId xmlns:a16="http://schemas.microsoft.com/office/drawing/2014/main" id="{2BE0C1EC-D678-CFA7-AD21-5A8CBA974B99}"/>
              </a:ext>
            </a:extLst>
          </p:cNvPr>
          <p:cNvSpPr txBox="1"/>
          <p:nvPr/>
        </p:nvSpPr>
        <p:spPr>
          <a:xfrm>
            <a:off x="4306816" y="6098018"/>
            <a:ext cx="1143262" cy="246221"/>
          </a:xfrm>
          <a:prstGeom prst="rect">
            <a:avLst/>
          </a:prstGeom>
          <a:noFill/>
        </p:spPr>
        <p:txBody>
          <a:bodyPr wrap="none" rtlCol="0">
            <a:spAutoFit/>
          </a:bodyPr>
          <a:lstStyle/>
          <a:p>
            <a:pPr algn="r"/>
            <a:r>
              <a:rPr lang="en-US" sz="1000" err="1">
                <a:ln/>
                <a:latin typeface="Arial" panose="020B0604020202020204" pitchFamily="34" charset="0"/>
                <a:cs typeface="Arial" panose="020B0604020202020204" pitchFamily="34" charset="0"/>
                <a:sym typeface="TrebuchetMS"/>
                <a:rtl val="0"/>
              </a:rPr>
              <a:t>ctDNA</a:t>
            </a:r>
            <a:r>
              <a:rPr lang="en-US" sz="1000">
                <a:ln/>
                <a:latin typeface="Arial" panose="020B0604020202020204" pitchFamily="34" charset="0"/>
                <a:cs typeface="Arial" panose="020B0604020202020204" pitchFamily="34" charset="0"/>
                <a:sym typeface="TrebuchetMS"/>
                <a:rtl val="0"/>
              </a:rPr>
              <a:t> clearance</a:t>
            </a:r>
          </a:p>
        </p:txBody>
      </p:sp>
      <p:sp>
        <p:nvSpPr>
          <p:cNvPr id="7" name="TextBox 6">
            <a:extLst>
              <a:ext uri="{FF2B5EF4-FFF2-40B4-BE49-F238E27FC236}">
                <a16:creationId xmlns:a16="http://schemas.microsoft.com/office/drawing/2014/main" id="{0962B4F5-590F-3FFF-18FC-9E2FC919F235}"/>
              </a:ext>
            </a:extLst>
          </p:cNvPr>
          <p:cNvSpPr txBox="1"/>
          <p:nvPr/>
        </p:nvSpPr>
        <p:spPr>
          <a:xfrm>
            <a:off x="4108045" y="6289495"/>
            <a:ext cx="1342034" cy="246221"/>
          </a:xfrm>
          <a:prstGeom prst="rect">
            <a:avLst/>
          </a:prstGeom>
          <a:noFill/>
        </p:spPr>
        <p:txBody>
          <a:bodyPr wrap="none" rtlCol="0">
            <a:spAutoFit/>
          </a:bodyPr>
          <a:lstStyle/>
          <a:p>
            <a:pPr algn="r"/>
            <a:r>
              <a:rPr lang="en-US" sz="1000">
                <a:ln/>
                <a:solidFill>
                  <a:srgbClr val="138967"/>
                </a:solidFill>
                <a:latin typeface="Arial" panose="020B0604020202020204" pitchFamily="34" charset="0"/>
                <a:cs typeface="Arial" panose="020B0604020202020204" pitchFamily="34" charset="0"/>
                <a:sym typeface="TrebuchetMS"/>
                <a:rtl val="0"/>
              </a:rPr>
              <a:t>No </a:t>
            </a:r>
            <a:r>
              <a:rPr lang="en-US" sz="1000" err="1">
                <a:ln/>
                <a:solidFill>
                  <a:srgbClr val="138967"/>
                </a:solidFill>
                <a:latin typeface="Arial" panose="020B0604020202020204" pitchFamily="34" charset="0"/>
                <a:cs typeface="Arial" panose="020B0604020202020204" pitchFamily="34" charset="0"/>
                <a:sym typeface="TrebuchetMS"/>
                <a:rtl val="0"/>
              </a:rPr>
              <a:t>ctDNA</a:t>
            </a:r>
            <a:r>
              <a:rPr lang="en-US" sz="1000">
                <a:ln/>
                <a:solidFill>
                  <a:srgbClr val="138967"/>
                </a:solidFill>
                <a:latin typeface="Arial" panose="020B0604020202020204" pitchFamily="34" charset="0"/>
                <a:cs typeface="Arial" panose="020B0604020202020204" pitchFamily="34" charset="0"/>
                <a:sym typeface="TrebuchetMS"/>
                <a:rtl val="0"/>
              </a:rPr>
              <a:t> clearance</a:t>
            </a:r>
          </a:p>
        </p:txBody>
      </p:sp>
      <p:sp>
        <p:nvSpPr>
          <p:cNvPr id="10" name="TextBox 9">
            <a:extLst>
              <a:ext uri="{FF2B5EF4-FFF2-40B4-BE49-F238E27FC236}">
                <a16:creationId xmlns:a16="http://schemas.microsoft.com/office/drawing/2014/main" id="{14302CDD-CD42-CBD5-FB9B-72ACCDF18E14}"/>
              </a:ext>
            </a:extLst>
          </p:cNvPr>
          <p:cNvSpPr txBox="1"/>
          <p:nvPr/>
        </p:nvSpPr>
        <p:spPr>
          <a:xfrm>
            <a:off x="4108045" y="6471479"/>
            <a:ext cx="1342034" cy="246221"/>
          </a:xfrm>
          <a:prstGeom prst="rect">
            <a:avLst/>
          </a:prstGeom>
          <a:noFill/>
        </p:spPr>
        <p:txBody>
          <a:bodyPr wrap="none" rtlCol="0">
            <a:spAutoFit/>
          </a:bodyPr>
          <a:lstStyle/>
          <a:p>
            <a:pPr algn="r"/>
            <a:r>
              <a:rPr lang="en-US" sz="1000">
                <a:ln/>
                <a:latin typeface="Arial" panose="020B0604020202020204" pitchFamily="34" charset="0"/>
                <a:cs typeface="Arial" panose="020B0604020202020204" pitchFamily="34" charset="0"/>
                <a:sym typeface="TrebuchetMS"/>
                <a:rtl val="0"/>
              </a:rPr>
              <a:t>No </a:t>
            </a:r>
            <a:r>
              <a:rPr lang="en-US" sz="1000" err="1">
                <a:ln/>
                <a:latin typeface="Arial" panose="020B0604020202020204" pitchFamily="34" charset="0"/>
                <a:cs typeface="Arial" panose="020B0604020202020204" pitchFamily="34" charset="0"/>
                <a:sym typeface="TrebuchetMS"/>
                <a:rtl val="0"/>
              </a:rPr>
              <a:t>ctDNA</a:t>
            </a:r>
            <a:r>
              <a:rPr lang="en-US" sz="1000">
                <a:ln/>
                <a:latin typeface="Arial" panose="020B0604020202020204" pitchFamily="34" charset="0"/>
                <a:cs typeface="Arial" panose="020B0604020202020204" pitchFamily="34" charset="0"/>
                <a:sym typeface="TrebuchetMS"/>
                <a:rtl val="0"/>
              </a:rPr>
              <a:t> clearance</a:t>
            </a:r>
          </a:p>
        </p:txBody>
      </p:sp>
      <p:sp>
        <p:nvSpPr>
          <p:cNvPr id="11" name="TextBox 10">
            <a:extLst>
              <a:ext uri="{FF2B5EF4-FFF2-40B4-BE49-F238E27FC236}">
                <a16:creationId xmlns:a16="http://schemas.microsoft.com/office/drawing/2014/main" id="{A0D17463-E785-5EBD-85E1-B3FC21456467}"/>
              </a:ext>
            </a:extLst>
          </p:cNvPr>
          <p:cNvSpPr txBox="1"/>
          <p:nvPr/>
        </p:nvSpPr>
        <p:spPr>
          <a:xfrm>
            <a:off x="7146208" y="5531922"/>
            <a:ext cx="2541081" cy="307777"/>
          </a:xfrm>
          <a:prstGeom prst="rect">
            <a:avLst/>
          </a:prstGeom>
          <a:noFill/>
        </p:spPr>
        <p:txBody>
          <a:bodyPr wrap="none" rtlCol="0">
            <a:spAutoFit/>
          </a:bodyPr>
          <a:lstStyle/>
          <a:p>
            <a:pPr algn="ctr"/>
            <a:r>
              <a:rPr lang="en-US" sz="1400" b="1">
                <a:ln/>
                <a:solidFill>
                  <a:srgbClr val="433F3F"/>
                </a:solidFill>
                <a:latin typeface="Arial" panose="020B0604020202020204" pitchFamily="34" charset="0"/>
                <a:cs typeface="Arial" panose="020B0604020202020204" pitchFamily="34" charset="0"/>
                <a:sym typeface="TrebuchetMS-Bold"/>
                <a:rtl val="0"/>
              </a:rPr>
              <a:t>Months from randomization</a:t>
            </a:r>
          </a:p>
        </p:txBody>
      </p:sp>
      <p:sp>
        <p:nvSpPr>
          <p:cNvPr id="12" name="TextBox 11">
            <a:extLst>
              <a:ext uri="{FF2B5EF4-FFF2-40B4-BE49-F238E27FC236}">
                <a16:creationId xmlns:a16="http://schemas.microsoft.com/office/drawing/2014/main" id="{CD23E606-F34E-EA19-B70C-8BCA8C4EAB76}"/>
              </a:ext>
            </a:extLst>
          </p:cNvPr>
          <p:cNvSpPr txBox="1"/>
          <p:nvPr/>
        </p:nvSpPr>
        <p:spPr>
          <a:xfrm>
            <a:off x="8242231" y="591603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22</a:t>
            </a:r>
          </a:p>
        </p:txBody>
      </p:sp>
      <p:sp>
        <p:nvSpPr>
          <p:cNvPr id="13" name="TextBox 12">
            <a:extLst>
              <a:ext uri="{FF2B5EF4-FFF2-40B4-BE49-F238E27FC236}">
                <a16:creationId xmlns:a16="http://schemas.microsoft.com/office/drawing/2014/main" id="{DF197EAB-124D-9E89-030E-FBE8DC1A50AD}"/>
              </a:ext>
            </a:extLst>
          </p:cNvPr>
          <p:cNvSpPr txBox="1"/>
          <p:nvPr/>
        </p:nvSpPr>
        <p:spPr>
          <a:xfrm>
            <a:off x="7780341" y="591603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22</a:t>
            </a:r>
          </a:p>
        </p:txBody>
      </p:sp>
      <p:sp>
        <p:nvSpPr>
          <p:cNvPr id="15" name="TextBox 14">
            <a:extLst>
              <a:ext uri="{FF2B5EF4-FFF2-40B4-BE49-F238E27FC236}">
                <a16:creationId xmlns:a16="http://schemas.microsoft.com/office/drawing/2014/main" id="{26CDF0F1-D13C-BAD9-0818-7393131FE87C}"/>
              </a:ext>
            </a:extLst>
          </p:cNvPr>
          <p:cNvSpPr txBox="1"/>
          <p:nvPr/>
        </p:nvSpPr>
        <p:spPr>
          <a:xfrm>
            <a:off x="7318450" y="591603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22</a:t>
            </a:r>
          </a:p>
        </p:txBody>
      </p:sp>
      <p:sp>
        <p:nvSpPr>
          <p:cNvPr id="16" name="TextBox 15">
            <a:extLst>
              <a:ext uri="{FF2B5EF4-FFF2-40B4-BE49-F238E27FC236}">
                <a16:creationId xmlns:a16="http://schemas.microsoft.com/office/drawing/2014/main" id="{DEEC95D9-B52D-BAEB-2506-AA9EC6629019}"/>
              </a:ext>
            </a:extLst>
          </p:cNvPr>
          <p:cNvSpPr txBox="1"/>
          <p:nvPr/>
        </p:nvSpPr>
        <p:spPr>
          <a:xfrm>
            <a:off x="6856560" y="591603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22</a:t>
            </a:r>
          </a:p>
        </p:txBody>
      </p:sp>
      <p:sp>
        <p:nvSpPr>
          <p:cNvPr id="17" name="TextBox 16">
            <a:extLst>
              <a:ext uri="{FF2B5EF4-FFF2-40B4-BE49-F238E27FC236}">
                <a16:creationId xmlns:a16="http://schemas.microsoft.com/office/drawing/2014/main" id="{5721BA34-BD62-B2D1-F67E-86238EEF2F8C}"/>
              </a:ext>
            </a:extLst>
          </p:cNvPr>
          <p:cNvSpPr txBox="1"/>
          <p:nvPr/>
        </p:nvSpPr>
        <p:spPr>
          <a:xfrm>
            <a:off x="6394672" y="591603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22</a:t>
            </a:r>
          </a:p>
        </p:txBody>
      </p:sp>
      <p:sp>
        <p:nvSpPr>
          <p:cNvPr id="18" name="TextBox 17">
            <a:extLst>
              <a:ext uri="{FF2B5EF4-FFF2-40B4-BE49-F238E27FC236}">
                <a16:creationId xmlns:a16="http://schemas.microsoft.com/office/drawing/2014/main" id="{4D01AD43-3C48-138E-93C2-CDF9C43118CF}"/>
              </a:ext>
            </a:extLst>
          </p:cNvPr>
          <p:cNvSpPr txBox="1"/>
          <p:nvPr/>
        </p:nvSpPr>
        <p:spPr>
          <a:xfrm>
            <a:off x="5933572" y="591603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22</a:t>
            </a:r>
          </a:p>
        </p:txBody>
      </p:sp>
      <p:sp>
        <p:nvSpPr>
          <p:cNvPr id="19" name="TextBox 18">
            <a:extLst>
              <a:ext uri="{FF2B5EF4-FFF2-40B4-BE49-F238E27FC236}">
                <a16:creationId xmlns:a16="http://schemas.microsoft.com/office/drawing/2014/main" id="{B268A203-A124-937A-AC09-0E458053C151}"/>
              </a:ext>
            </a:extLst>
          </p:cNvPr>
          <p:cNvSpPr txBox="1"/>
          <p:nvPr/>
        </p:nvSpPr>
        <p:spPr>
          <a:xfrm>
            <a:off x="5470633" y="591603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24</a:t>
            </a:r>
          </a:p>
        </p:txBody>
      </p:sp>
      <p:sp>
        <p:nvSpPr>
          <p:cNvPr id="21" name="TextBox 20">
            <a:extLst>
              <a:ext uri="{FF2B5EF4-FFF2-40B4-BE49-F238E27FC236}">
                <a16:creationId xmlns:a16="http://schemas.microsoft.com/office/drawing/2014/main" id="{F7EE19FF-7443-6980-C008-37F6209A6ECF}"/>
              </a:ext>
            </a:extLst>
          </p:cNvPr>
          <p:cNvSpPr txBox="1"/>
          <p:nvPr/>
        </p:nvSpPr>
        <p:spPr>
          <a:xfrm>
            <a:off x="11048734" y="5916035"/>
            <a:ext cx="255198"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0</a:t>
            </a:r>
          </a:p>
        </p:txBody>
      </p:sp>
      <p:sp>
        <p:nvSpPr>
          <p:cNvPr id="27" name="TextBox 26">
            <a:extLst>
              <a:ext uri="{FF2B5EF4-FFF2-40B4-BE49-F238E27FC236}">
                <a16:creationId xmlns:a16="http://schemas.microsoft.com/office/drawing/2014/main" id="{7EBC63C1-79C4-F82C-0B11-C51812258E1E}"/>
              </a:ext>
            </a:extLst>
          </p:cNvPr>
          <p:cNvSpPr txBox="1"/>
          <p:nvPr/>
        </p:nvSpPr>
        <p:spPr>
          <a:xfrm>
            <a:off x="10586845" y="5916035"/>
            <a:ext cx="255198"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2</a:t>
            </a:r>
          </a:p>
        </p:txBody>
      </p:sp>
      <p:sp>
        <p:nvSpPr>
          <p:cNvPr id="28" name="TextBox 27">
            <a:extLst>
              <a:ext uri="{FF2B5EF4-FFF2-40B4-BE49-F238E27FC236}">
                <a16:creationId xmlns:a16="http://schemas.microsoft.com/office/drawing/2014/main" id="{48714C6E-CEF4-A4B7-F6EF-AD3EB1A2F32B}"/>
              </a:ext>
            </a:extLst>
          </p:cNvPr>
          <p:cNvSpPr txBox="1"/>
          <p:nvPr/>
        </p:nvSpPr>
        <p:spPr>
          <a:xfrm>
            <a:off x="10125054" y="5916035"/>
            <a:ext cx="255198"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9</a:t>
            </a:r>
          </a:p>
        </p:txBody>
      </p:sp>
      <p:sp>
        <p:nvSpPr>
          <p:cNvPr id="29" name="TextBox 28">
            <a:extLst>
              <a:ext uri="{FF2B5EF4-FFF2-40B4-BE49-F238E27FC236}">
                <a16:creationId xmlns:a16="http://schemas.microsoft.com/office/drawing/2014/main" id="{9D0090FE-F130-E0EB-EE38-25BD5263BB83}"/>
              </a:ext>
            </a:extLst>
          </p:cNvPr>
          <p:cNvSpPr txBox="1"/>
          <p:nvPr/>
        </p:nvSpPr>
        <p:spPr>
          <a:xfrm>
            <a:off x="9627899" y="591603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12</a:t>
            </a:r>
          </a:p>
        </p:txBody>
      </p:sp>
      <p:sp>
        <p:nvSpPr>
          <p:cNvPr id="30" name="TextBox 29">
            <a:extLst>
              <a:ext uri="{FF2B5EF4-FFF2-40B4-BE49-F238E27FC236}">
                <a16:creationId xmlns:a16="http://schemas.microsoft.com/office/drawing/2014/main" id="{E273F06B-B6C1-24A2-9321-00EF3A50CC10}"/>
              </a:ext>
            </a:extLst>
          </p:cNvPr>
          <p:cNvSpPr txBox="1"/>
          <p:nvPr/>
        </p:nvSpPr>
        <p:spPr>
          <a:xfrm>
            <a:off x="9166010" y="591603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19</a:t>
            </a:r>
          </a:p>
        </p:txBody>
      </p:sp>
      <p:sp>
        <p:nvSpPr>
          <p:cNvPr id="31" name="TextBox 30">
            <a:extLst>
              <a:ext uri="{FF2B5EF4-FFF2-40B4-BE49-F238E27FC236}">
                <a16:creationId xmlns:a16="http://schemas.microsoft.com/office/drawing/2014/main" id="{4A9DCF71-6360-7B15-E836-ADB36BA2D629}"/>
              </a:ext>
            </a:extLst>
          </p:cNvPr>
          <p:cNvSpPr txBox="1"/>
          <p:nvPr/>
        </p:nvSpPr>
        <p:spPr>
          <a:xfrm>
            <a:off x="8705170" y="591603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20</a:t>
            </a:r>
          </a:p>
        </p:txBody>
      </p:sp>
      <p:sp>
        <p:nvSpPr>
          <p:cNvPr id="32" name="TextBox 31">
            <a:extLst>
              <a:ext uri="{FF2B5EF4-FFF2-40B4-BE49-F238E27FC236}">
                <a16:creationId xmlns:a16="http://schemas.microsoft.com/office/drawing/2014/main" id="{D31FCB07-10D5-49B7-349E-759CA2A2DAA2}"/>
              </a:ext>
            </a:extLst>
          </p:cNvPr>
          <p:cNvSpPr txBox="1"/>
          <p:nvPr/>
        </p:nvSpPr>
        <p:spPr>
          <a:xfrm>
            <a:off x="8242231" y="628949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10</a:t>
            </a:r>
          </a:p>
        </p:txBody>
      </p:sp>
      <p:sp>
        <p:nvSpPr>
          <p:cNvPr id="38" name="TextBox 37">
            <a:extLst>
              <a:ext uri="{FF2B5EF4-FFF2-40B4-BE49-F238E27FC236}">
                <a16:creationId xmlns:a16="http://schemas.microsoft.com/office/drawing/2014/main" id="{99E9122B-0495-BCC3-5065-C6EABD15F200}"/>
              </a:ext>
            </a:extLst>
          </p:cNvPr>
          <p:cNvSpPr txBox="1"/>
          <p:nvPr/>
        </p:nvSpPr>
        <p:spPr>
          <a:xfrm>
            <a:off x="7780341" y="628949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10</a:t>
            </a:r>
          </a:p>
        </p:txBody>
      </p:sp>
      <p:sp>
        <p:nvSpPr>
          <p:cNvPr id="43" name="TextBox 42">
            <a:extLst>
              <a:ext uri="{FF2B5EF4-FFF2-40B4-BE49-F238E27FC236}">
                <a16:creationId xmlns:a16="http://schemas.microsoft.com/office/drawing/2014/main" id="{4277307D-D8A5-0356-23D2-872D5C67DCD2}"/>
              </a:ext>
            </a:extLst>
          </p:cNvPr>
          <p:cNvSpPr txBox="1"/>
          <p:nvPr/>
        </p:nvSpPr>
        <p:spPr>
          <a:xfrm>
            <a:off x="7318450" y="628949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11</a:t>
            </a:r>
          </a:p>
        </p:txBody>
      </p:sp>
      <p:sp>
        <p:nvSpPr>
          <p:cNvPr id="45" name="TextBox 44">
            <a:extLst>
              <a:ext uri="{FF2B5EF4-FFF2-40B4-BE49-F238E27FC236}">
                <a16:creationId xmlns:a16="http://schemas.microsoft.com/office/drawing/2014/main" id="{8A08B6DB-C9F8-58C4-DF4B-D6F491291C5C}"/>
              </a:ext>
            </a:extLst>
          </p:cNvPr>
          <p:cNvSpPr txBox="1"/>
          <p:nvPr/>
        </p:nvSpPr>
        <p:spPr>
          <a:xfrm>
            <a:off x="6856560" y="628949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13</a:t>
            </a:r>
          </a:p>
        </p:txBody>
      </p:sp>
      <p:sp>
        <p:nvSpPr>
          <p:cNvPr id="48" name="TextBox 47">
            <a:extLst>
              <a:ext uri="{FF2B5EF4-FFF2-40B4-BE49-F238E27FC236}">
                <a16:creationId xmlns:a16="http://schemas.microsoft.com/office/drawing/2014/main" id="{867766B7-F764-6798-8395-A233AC35AD16}"/>
              </a:ext>
            </a:extLst>
          </p:cNvPr>
          <p:cNvSpPr txBox="1"/>
          <p:nvPr/>
        </p:nvSpPr>
        <p:spPr>
          <a:xfrm>
            <a:off x="6394672" y="628949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16</a:t>
            </a:r>
          </a:p>
        </p:txBody>
      </p:sp>
      <p:sp>
        <p:nvSpPr>
          <p:cNvPr id="1384" name="TextBox 1383">
            <a:extLst>
              <a:ext uri="{FF2B5EF4-FFF2-40B4-BE49-F238E27FC236}">
                <a16:creationId xmlns:a16="http://schemas.microsoft.com/office/drawing/2014/main" id="{6150BEE0-E679-7E9C-D678-94E345622C54}"/>
              </a:ext>
            </a:extLst>
          </p:cNvPr>
          <p:cNvSpPr txBox="1"/>
          <p:nvPr/>
        </p:nvSpPr>
        <p:spPr>
          <a:xfrm>
            <a:off x="5933572" y="628949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17</a:t>
            </a:r>
          </a:p>
        </p:txBody>
      </p:sp>
      <p:sp>
        <p:nvSpPr>
          <p:cNvPr id="1385" name="TextBox 1384">
            <a:extLst>
              <a:ext uri="{FF2B5EF4-FFF2-40B4-BE49-F238E27FC236}">
                <a16:creationId xmlns:a16="http://schemas.microsoft.com/office/drawing/2014/main" id="{E07A6C13-E124-E2CE-44AB-05FB666B87FC}"/>
              </a:ext>
            </a:extLst>
          </p:cNvPr>
          <p:cNvSpPr txBox="1"/>
          <p:nvPr/>
        </p:nvSpPr>
        <p:spPr>
          <a:xfrm>
            <a:off x="5470633" y="628949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19</a:t>
            </a:r>
          </a:p>
        </p:txBody>
      </p:sp>
      <p:sp>
        <p:nvSpPr>
          <p:cNvPr id="1386" name="TextBox 1385">
            <a:extLst>
              <a:ext uri="{FF2B5EF4-FFF2-40B4-BE49-F238E27FC236}">
                <a16:creationId xmlns:a16="http://schemas.microsoft.com/office/drawing/2014/main" id="{C777F47F-2C60-E358-FF23-37C64C533186}"/>
              </a:ext>
            </a:extLst>
          </p:cNvPr>
          <p:cNvSpPr txBox="1"/>
          <p:nvPr/>
        </p:nvSpPr>
        <p:spPr>
          <a:xfrm>
            <a:off x="11048734" y="6289495"/>
            <a:ext cx="255198"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0</a:t>
            </a:r>
          </a:p>
        </p:txBody>
      </p:sp>
      <p:sp>
        <p:nvSpPr>
          <p:cNvPr id="1387" name="TextBox 1386">
            <a:extLst>
              <a:ext uri="{FF2B5EF4-FFF2-40B4-BE49-F238E27FC236}">
                <a16:creationId xmlns:a16="http://schemas.microsoft.com/office/drawing/2014/main" id="{FE3EBB61-37E9-E427-C014-3E7B12A920E5}"/>
              </a:ext>
            </a:extLst>
          </p:cNvPr>
          <p:cNvSpPr txBox="1"/>
          <p:nvPr/>
        </p:nvSpPr>
        <p:spPr>
          <a:xfrm>
            <a:off x="10586845" y="6289495"/>
            <a:ext cx="255198"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2</a:t>
            </a:r>
          </a:p>
        </p:txBody>
      </p:sp>
      <p:sp>
        <p:nvSpPr>
          <p:cNvPr id="1388" name="TextBox 1387">
            <a:extLst>
              <a:ext uri="{FF2B5EF4-FFF2-40B4-BE49-F238E27FC236}">
                <a16:creationId xmlns:a16="http://schemas.microsoft.com/office/drawing/2014/main" id="{F14E2D29-7811-76E9-2638-39E8139AD4A9}"/>
              </a:ext>
            </a:extLst>
          </p:cNvPr>
          <p:cNvSpPr txBox="1"/>
          <p:nvPr/>
        </p:nvSpPr>
        <p:spPr>
          <a:xfrm>
            <a:off x="10125054" y="6289495"/>
            <a:ext cx="255198"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3</a:t>
            </a:r>
          </a:p>
        </p:txBody>
      </p:sp>
      <p:sp>
        <p:nvSpPr>
          <p:cNvPr id="1391" name="TextBox 1390">
            <a:extLst>
              <a:ext uri="{FF2B5EF4-FFF2-40B4-BE49-F238E27FC236}">
                <a16:creationId xmlns:a16="http://schemas.microsoft.com/office/drawing/2014/main" id="{9981D61F-71CE-F5FE-CAEF-9F4001ECB744}"/>
              </a:ext>
            </a:extLst>
          </p:cNvPr>
          <p:cNvSpPr txBox="1"/>
          <p:nvPr/>
        </p:nvSpPr>
        <p:spPr>
          <a:xfrm>
            <a:off x="9663164" y="6289495"/>
            <a:ext cx="255198"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7</a:t>
            </a:r>
          </a:p>
        </p:txBody>
      </p:sp>
      <p:sp>
        <p:nvSpPr>
          <p:cNvPr id="1392" name="TextBox 1391">
            <a:extLst>
              <a:ext uri="{FF2B5EF4-FFF2-40B4-BE49-F238E27FC236}">
                <a16:creationId xmlns:a16="http://schemas.microsoft.com/office/drawing/2014/main" id="{E4FFDC2A-C96D-7064-3A75-EBC019E5DA54}"/>
              </a:ext>
            </a:extLst>
          </p:cNvPr>
          <p:cNvSpPr txBox="1"/>
          <p:nvPr/>
        </p:nvSpPr>
        <p:spPr>
          <a:xfrm>
            <a:off x="9201276" y="6289495"/>
            <a:ext cx="255198"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9</a:t>
            </a:r>
          </a:p>
        </p:txBody>
      </p:sp>
      <p:sp>
        <p:nvSpPr>
          <p:cNvPr id="1393" name="TextBox 1392">
            <a:extLst>
              <a:ext uri="{FF2B5EF4-FFF2-40B4-BE49-F238E27FC236}">
                <a16:creationId xmlns:a16="http://schemas.microsoft.com/office/drawing/2014/main" id="{BB3F0AE7-4E95-AC60-FF11-E91EF95020E8}"/>
              </a:ext>
            </a:extLst>
          </p:cNvPr>
          <p:cNvSpPr txBox="1"/>
          <p:nvPr/>
        </p:nvSpPr>
        <p:spPr>
          <a:xfrm>
            <a:off x="8705170" y="628949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10</a:t>
            </a:r>
          </a:p>
        </p:txBody>
      </p:sp>
      <p:sp>
        <p:nvSpPr>
          <p:cNvPr id="1394" name="TextBox 1393">
            <a:extLst>
              <a:ext uri="{FF2B5EF4-FFF2-40B4-BE49-F238E27FC236}">
                <a16:creationId xmlns:a16="http://schemas.microsoft.com/office/drawing/2014/main" id="{1349C6C7-6D59-B778-DC42-901C06466A3D}"/>
              </a:ext>
            </a:extLst>
          </p:cNvPr>
          <p:cNvSpPr txBox="1"/>
          <p:nvPr/>
        </p:nvSpPr>
        <p:spPr>
          <a:xfrm>
            <a:off x="8242231" y="6471479"/>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16</a:t>
            </a:r>
          </a:p>
        </p:txBody>
      </p:sp>
      <p:sp>
        <p:nvSpPr>
          <p:cNvPr id="1395" name="TextBox 1394">
            <a:extLst>
              <a:ext uri="{FF2B5EF4-FFF2-40B4-BE49-F238E27FC236}">
                <a16:creationId xmlns:a16="http://schemas.microsoft.com/office/drawing/2014/main" id="{53FBEE7B-7D59-BE8E-9FAC-064E604065AE}"/>
              </a:ext>
            </a:extLst>
          </p:cNvPr>
          <p:cNvSpPr txBox="1"/>
          <p:nvPr/>
        </p:nvSpPr>
        <p:spPr>
          <a:xfrm>
            <a:off x="7780341" y="6471479"/>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16</a:t>
            </a:r>
          </a:p>
        </p:txBody>
      </p:sp>
      <p:sp>
        <p:nvSpPr>
          <p:cNvPr id="1396" name="TextBox 1395">
            <a:extLst>
              <a:ext uri="{FF2B5EF4-FFF2-40B4-BE49-F238E27FC236}">
                <a16:creationId xmlns:a16="http://schemas.microsoft.com/office/drawing/2014/main" id="{B9B57916-AFD5-11F6-0DD6-D97F403D7508}"/>
              </a:ext>
            </a:extLst>
          </p:cNvPr>
          <p:cNvSpPr txBox="1"/>
          <p:nvPr/>
        </p:nvSpPr>
        <p:spPr>
          <a:xfrm>
            <a:off x="7318450" y="6471479"/>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18</a:t>
            </a:r>
          </a:p>
        </p:txBody>
      </p:sp>
      <p:sp>
        <p:nvSpPr>
          <p:cNvPr id="1397" name="TextBox 1396">
            <a:extLst>
              <a:ext uri="{FF2B5EF4-FFF2-40B4-BE49-F238E27FC236}">
                <a16:creationId xmlns:a16="http://schemas.microsoft.com/office/drawing/2014/main" id="{67255D6F-6391-974E-30C4-917FC8B885EA}"/>
              </a:ext>
            </a:extLst>
          </p:cNvPr>
          <p:cNvSpPr txBox="1"/>
          <p:nvPr/>
        </p:nvSpPr>
        <p:spPr>
          <a:xfrm>
            <a:off x="6856560" y="6471479"/>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19</a:t>
            </a:r>
          </a:p>
        </p:txBody>
      </p:sp>
      <p:sp>
        <p:nvSpPr>
          <p:cNvPr id="1398" name="TextBox 1397">
            <a:extLst>
              <a:ext uri="{FF2B5EF4-FFF2-40B4-BE49-F238E27FC236}">
                <a16:creationId xmlns:a16="http://schemas.microsoft.com/office/drawing/2014/main" id="{8903C2A7-10C5-1C49-B48C-73D078F2FAA9}"/>
              </a:ext>
            </a:extLst>
          </p:cNvPr>
          <p:cNvSpPr txBox="1"/>
          <p:nvPr/>
        </p:nvSpPr>
        <p:spPr>
          <a:xfrm>
            <a:off x="6394672" y="6471479"/>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22</a:t>
            </a:r>
          </a:p>
        </p:txBody>
      </p:sp>
      <p:sp>
        <p:nvSpPr>
          <p:cNvPr id="1399" name="TextBox 1398">
            <a:extLst>
              <a:ext uri="{FF2B5EF4-FFF2-40B4-BE49-F238E27FC236}">
                <a16:creationId xmlns:a16="http://schemas.microsoft.com/office/drawing/2014/main" id="{BFF8F149-58D2-F559-F89D-36E600F4A377}"/>
              </a:ext>
            </a:extLst>
          </p:cNvPr>
          <p:cNvSpPr txBox="1"/>
          <p:nvPr/>
        </p:nvSpPr>
        <p:spPr>
          <a:xfrm>
            <a:off x="5933572" y="6471479"/>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24</a:t>
            </a:r>
          </a:p>
        </p:txBody>
      </p:sp>
      <p:sp>
        <p:nvSpPr>
          <p:cNvPr id="1400" name="TextBox 1399">
            <a:extLst>
              <a:ext uri="{FF2B5EF4-FFF2-40B4-BE49-F238E27FC236}">
                <a16:creationId xmlns:a16="http://schemas.microsoft.com/office/drawing/2014/main" id="{773A222C-69E7-E4FF-B957-68D1950FB30C}"/>
              </a:ext>
            </a:extLst>
          </p:cNvPr>
          <p:cNvSpPr txBox="1"/>
          <p:nvPr/>
        </p:nvSpPr>
        <p:spPr>
          <a:xfrm>
            <a:off x="5470633" y="6471479"/>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28</a:t>
            </a:r>
          </a:p>
        </p:txBody>
      </p:sp>
      <p:sp>
        <p:nvSpPr>
          <p:cNvPr id="1401" name="TextBox 1400">
            <a:extLst>
              <a:ext uri="{FF2B5EF4-FFF2-40B4-BE49-F238E27FC236}">
                <a16:creationId xmlns:a16="http://schemas.microsoft.com/office/drawing/2014/main" id="{CA14BEE0-E7EA-FD8F-F18E-6BD66F5A1DA2}"/>
              </a:ext>
            </a:extLst>
          </p:cNvPr>
          <p:cNvSpPr txBox="1"/>
          <p:nvPr/>
        </p:nvSpPr>
        <p:spPr>
          <a:xfrm>
            <a:off x="11048734" y="6471479"/>
            <a:ext cx="255198"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0</a:t>
            </a:r>
          </a:p>
        </p:txBody>
      </p:sp>
      <p:sp>
        <p:nvSpPr>
          <p:cNvPr id="1402" name="TextBox 1401">
            <a:extLst>
              <a:ext uri="{FF2B5EF4-FFF2-40B4-BE49-F238E27FC236}">
                <a16:creationId xmlns:a16="http://schemas.microsoft.com/office/drawing/2014/main" id="{94C0FB7E-5467-BD09-EDEA-1135974A9D7E}"/>
              </a:ext>
            </a:extLst>
          </p:cNvPr>
          <p:cNvSpPr txBox="1"/>
          <p:nvPr/>
        </p:nvSpPr>
        <p:spPr>
          <a:xfrm>
            <a:off x="10586845" y="6471479"/>
            <a:ext cx="255198"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2</a:t>
            </a:r>
          </a:p>
        </p:txBody>
      </p:sp>
      <p:sp>
        <p:nvSpPr>
          <p:cNvPr id="1403" name="TextBox 1402">
            <a:extLst>
              <a:ext uri="{FF2B5EF4-FFF2-40B4-BE49-F238E27FC236}">
                <a16:creationId xmlns:a16="http://schemas.microsoft.com/office/drawing/2014/main" id="{B8B67DFE-9800-E66F-9F1F-EACD188AEFC0}"/>
              </a:ext>
            </a:extLst>
          </p:cNvPr>
          <p:cNvSpPr txBox="1"/>
          <p:nvPr/>
        </p:nvSpPr>
        <p:spPr>
          <a:xfrm>
            <a:off x="10125054" y="6471479"/>
            <a:ext cx="255198"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7</a:t>
            </a:r>
          </a:p>
        </p:txBody>
      </p:sp>
      <p:sp>
        <p:nvSpPr>
          <p:cNvPr id="1404" name="TextBox 1403">
            <a:extLst>
              <a:ext uri="{FF2B5EF4-FFF2-40B4-BE49-F238E27FC236}">
                <a16:creationId xmlns:a16="http://schemas.microsoft.com/office/drawing/2014/main" id="{FA2A5C8F-1F95-C872-66C0-320DAC80F55A}"/>
              </a:ext>
            </a:extLst>
          </p:cNvPr>
          <p:cNvSpPr txBox="1"/>
          <p:nvPr/>
        </p:nvSpPr>
        <p:spPr>
          <a:xfrm>
            <a:off x="9627899" y="6471479"/>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11</a:t>
            </a:r>
          </a:p>
        </p:txBody>
      </p:sp>
      <p:sp>
        <p:nvSpPr>
          <p:cNvPr id="1405" name="TextBox 1404">
            <a:extLst>
              <a:ext uri="{FF2B5EF4-FFF2-40B4-BE49-F238E27FC236}">
                <a16:creationId xmlns:a16="http://schemas.microsoft.com/office/drawing/2014/main" id="{CCC980C4-C489-1853-66B1-55E43E1DCAB6}"/>
              </a:ext>
            </a:extLst>
          </p:cNvPr>
          <p:cNvSpPr txBox="1"/>
          <p:nvPr/>
        </p:nvSpPr>
        <p:spPr>
          <a:xfrm>
            <a:off x="9166010" y="6471479"/>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15</a:t>
            </a:r>
          </a:p>
        </p:txBody>
      </p:sp>
      <p:sp>
        <p:nvSpPr>
          <p:cNvPr id="1406" name="TextBox 1405">
            <a:extLst>
              <a:ext uri="{FF2B5EF4-FFF2-40B4-BE49-F238E27FC236}">
                <a16:creationId xmlns:a16="http://schemas.microsoft.com/office/drawing/2014/main" id="{508A2B26-24B6-05D8-24E9-D28400BA2662}"/>
              </a:ext>
            </a:extLst>
          </p:cNvPr>
          <p:cNvSpPr txBox="1"/>
          <p:nvPr/>
        </p:nvSpPr>
        <p:spPr>
          <a:xfrm>
            <a:off x="8705170" y="6471479"/>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15</a:t>
            </a:r>
          </a:p>
        </p:txBody>
      </p:sp>
      <p:grpSp>
        <p:nvGrpSpPr>
          <p:cNvPr id="25" name="Group 24">
            <a:extLst>
              <a:ext uri="{FF2B5EF4-FFF2-40B4-BE49-F238E27FC236}">
                <a16:creationId xmlns:a16="http://schemas.microsoft.com/office/drawing/2014/main" id="{6CEA36E4-79E3-659D-5883-9972C4ECD0F3}"/>
              </a:ext>
            </a:extLst>
          </p:cNvPr>
          <p:cNvGrpSpPr/>
          <p:nvPr/>
        </p:nvGrpSpPr>
        <p:grpSpPr>
          <a:xfrm>
            <a:off x="977563" y="2611561"/>
            <a:ext cx="3179470" cy="3433928"/>
            <a:chOff x="352298" y="1871460"/>
            <a:chExt cx="3670898" cy="3964685"/>
          </a:xfrm>
        </p:grpSpPr>
        <p:sp>
          <p:nvSpPr>
            <p:cNvPr id="1407" name="Freeform 95">
              <a:extLst>
                <a:ext uri="{FF2B5EF4-FFF2-40B4-BE49-F238E27FC236}">
                  <a16:creationId xmlns:a16="http://schemas.microsoft.com/office/drawing/2014/main" id="{034461FA-53D1-61B6-5027-AAC8B71455F0}"/>
                </a:ext>
              </a:extLst>
            </p:cNvPr>
            <p:cNvSpPr/>
            <p:nvPr/>
          </p:nvSpPr>
          <p:spPr>
            <a:xfrm>
              <a:off x="2901194" y="3867501"/>
              <a:ext cx="694944" cy="1437195"/>
            </a:xfrm>
            <a:custGeom>
              <a:avLst/>
              <a:gdLst>
                <a:gd name="connsiteX0" fmla="*/ 0 w 1623416"/>
                <a:gd name="connsiteY0" fmla="*/ 0 h 322978"/>
                <a:gd name="connsiteX1" fmla="*/ 1623416 w 1623416"/>
                <a:gd name="connsiteY1" fmla="*/ 0 h 322978"/>
                <a:gd name="connsiteX2" fmla="*/ 1623416 w 1623416"/>
                <a:gd name="connsiteY2" fmla="*/ 322978 h 322978"/>
                <a:gd name="connsiteX3" fmla="*/ 0 w 1623416"/>
                <a:gd name="connsiteY3" fmla="*/ 322978 h 322978"/>
              </a:gdLst>
              <a:ahLst/>
              <a:cxnLst>
                <a:cxn ang="0">
                  <a:pos x="connsiteX0" y="connsiteY0"/>
                </a:cxn>
                <a:cxn ang="0">
                  <a:pos x="connsiteX1" y="connsiteY1"/>
                </a:cxn>
                <a:cxn ang="0">
                  <a:pos x="connsiteX2" y="connsiteY2"/>
                </a:cxn>
                <a:cxn ang="0">
                  <a:pos x="connsiteX3" y="connsiteY3"/>
                </a:cxn>
              </a:cxnLst>
              <a:rect l="l" t="t" r="r" b="b"/>
              <a:pathLst>
                <a:path w="1623416" h="322978">
                  <a:moveTo>
                    <a:pt x="0" y="0"/>
                  </a:moveTo>
                  <a:lnTo>
                    <a:pt x="1623416" y="0"/>
                  </a:lnTo>
                  <a:lnTo>
                    <a:pt x="1623416" y="322978"/>
                  </a:lnTo>
                  <a:lnTo>
                    <a:pt x="0" y="322978"/>
                  </a:lnTo>
                  <a:close/>
                </a:path>
              </a:pathLst>
            </a:custGeom>
            <a:solidFill>
              <a:srgbClr val="A69F9F"/>
            </a:solidFill>
            <a:ln w="12685" cap="flat">
              <a:noFill/>
              <a:prstDash val="solid"/>
              <a:miter/>
            </a:ln>
          </p:spPr>
          <p:txBody>
            <a:bodyPr rtlCol="0" anchor="ctr"/>
            <a:lstStyle/>
            <a:p>
              <a:endParaRPr lang="en-US" sz="1400">
                <a:latin typeface="Arial" panose="020B0604020202020204" pitchFamily="34" charset="0"/>
                <a:cs typeface="Arial" panose="020B0604020202020204" pitchFamily="34" charset="0"/>
              </a:endParaRPr>
            </a:p>
          </p:txBody>
        </p:sp>
        <p:sp>
          <p:nvSpPr>
            <p:cNvPr id="1089" name="Freeform 94">
              <a:extLst>
                <a:ext uri="{FF2B5EF4-FFF2-40B4-BE49-F238E27FC236}">
                  <a16:creationId xmlns:a16="http://schemas.microsoft.com/office/drawing/2014/main" id="{BB161593-44CF-453F-8ED2-65C1AA13DA2A}"/>
                </a:ext>
              </a:extLst>
            </p:cNvPr>
            <p:cNvSpPr/>
            <p:nvPr/>
          </p:nvSpPr>
          <p:spPr>
            <a:xfrm>
              <a:off x="1611993" y="3011235"/>
              <a:ext cx="694944" cy="2296111"/>
            </a:xfrm>
            <a:custGeom>
              <a:avLst/>
              <a:gdLst>
                <a:gd name="connsiteX0" fmla="*/ 0 w 1623416"/>
                <a:gd name="connsiteY0" fmla="*/ 0 h 1443901"/>
                <a:gd name="connsiteX1" fmla="*/ 1623416 w 1623416"/>
                <a:gd name="connsiteY1" fmla="*/ 0 h 1443901"/>
                <a:gd name="connsiteX2" fmla="*/ 1623416 w 1623416"/>
                <a:gd name="connsiteY2" fmla="*/ 1443902 h 1443901"/>
                <a:gd name="connsiteX3" fmla="*/ 0 w 1623416"/>
                <a:gd name="connsiteY3" fmla="*/ 1443902 h 1443901"/>
              </a:gdLst>
              <a:ahLst/>
              <a:cxnLst>
                <a:cxn ang="0">
                  <a:pos x="connsiteX0" y="connsiteY0"/>
                </a:cxn>
                <a:cxn ang="0">
                  <a:pos x="connsiteX1" y="connsiteY1"/>
                </a:cxn>
                <a:cxn ang="0">
                  <a:pos x="connsiteX2" y="connsiteY2"/>
                </a:cxn>
                <a:cxn ang="0">
                  <a:pos x="connsiteX3" y="connsiteY3"/>
                </a:cxn>
              </a:cxnLst>
              <a:rect l="l" t="t" r="r" b="b"/>
              <a:pathLst>
                <a:path w="1623416" h="1443901">
                  <a:moveTo>
                    <a:pt x="0" y="0"/>
                  </a:moveTo>
                  <a:lnTo>
                    <a:pt x="1623416" y="0"/>
                  </a:lnTo>
                  <a:lnTo>
                    <a:pt x="1623416" y="1443902"/>
                  </a:lnTo>
                  <a:lnTo>
                    <a:pt x="0" y="1443902"/>
                  </a:lnTo>
                  <a:close/>
                </a:path>
              </a:pathLst>
            </a:custGeom>
            <a:solidFill>
              <a:srgbClr val="138967"/>
            </a:solidFill>
            <a:ln w="12685" cap="flat">
              <a:noFill/>
              <a:prstDash val="solid"/>
              <a:miter/>
            </a:ln>
          </p:spPr>
          <p:txBody>
            <a:bodyPr rtlCol="0" anchor="ctr"/>
            <a:lstStyle/>
            <a:p>
              <a:endParaRPr lang="en-US" sz="1400">
                <a:latin typeface="Arial" panose="020B0604020202020204" pitchFamily="34" charset="0"/>
                <a:cs typeface="Arial" panose="020B0604020202020204" pitchFamily="34" charset="0"/>
              </a:endParaRPr>
            </a:p>
          </p:txBody>
        </p:sp>
        <p:sp>
          <p:nvSpPr>
            <p:cNvPr id="1090" name="TextBox 1089">
              <a:extLst>
                <a:ext uri="{FF2B5EF4-FFF2-40B4-BE49-F238E27FC236}">
                  <a16:creationId xmlns:a16="http://schemas.microsoft.com/office/drawing/2014/main" id="{52F76319-31A6-A1FA-24EB-747D8F850A7E}"/>
                </a:ext>
              </a:extLst>
            </p:cNvPr>
            <p:cNvSpPr txBox="1"/>
            <p:nvPr/>
          </p:nvSpPr>
          <p:spPr>
            <a:xfrm>
              <a:off x="1611993" y="2698342"/>
              <a:ext cx="694944" cy="319813"/>
            </a:xfrm>
            <a:prstGeom prst="rect">
              <a:avLst/>
            </a:prstGeom>
            <a:noFill/>
          </p:spPr>
          <p:txBody>
            <a:bodyPr wrap="square" rtlCol="0">
              <a:spAutoFit/>
            </a:bodyPr>
            <a:lstStyle/>
            <a:p>
              <a:pPr algn="ctr" defTabSz="1219231">
                <a:defRPr/>
              </a:pPr>
              <a:r>
                <a:rPr lang="en-US" sz="1200" b="1">
                  <a:solidFill>
                    <a:srgbClr val="433F3F"/>
                  </a:solidFill>
                  <a:latin typeface="Arial" panose="020B0604020202020204" pitchFamily="34" charset="0"/>
                  <a:cs typeface="Arial" panose="020B0604020202020204" pitchFamily="34" charset="0"/>
                </a:rPr>
                <a:t>56%</a:t>
              </a:r>
              <a:r>
                <a:rPr lang="en-US" sz="1200" b="1" baseline="30000">
                  <a:solidFill>
                    <a:srgbClr val="433F3F"/>
                  </a:solidFill>
                  <a:latin typeface="Arial" panose="020B0604020202020204" pitchFamily="34" charset="0"/>
                  <a:cs typeface="Arial" panose="020B0604020202020204" pitchFamily="34" charset="0"/>
                </a:rPr>
                <a:t>c</a:t>
              </a:r>
            </a:p>
          </p:txBody>
        </p:sp>
        <p:sp>
          <p:nvSpPr>
            <p:cNvPr id="1091" name="TextBox 1090">
              <a:extLst>
                <a:ext uri="{FF2B5EF4-FFF2-40B4-BE49-F238E27FC236}">
                  <a16:creationId xmlns:a16="http://schemas.microsoft.com/office/drawing/2014/main" id="{3A6694BF-1A77-4B1E-3595-1EA58CEB98D8}"/>
                </a:ext>
              </a:extLst>
            </p:cNvPr>
            <p:cNvSpPr txBox="1"/>
            <p:nvPr/>
          </p:nvSpPr>
          <p:spPr>
            <a:xfrm>
              <a:off x="2901193" y="3557764"/>
              <a:ext cx="694944" cy="319813"/>
            </a:xfrm>
            <a:prstGeom prst="rect">
              <a:avLst/>
            </a:prstGeom>
            <a:noFill/>
          </p:spPr>
          <p:txBody>
            <a:bodyPr wrap="square" rtlCol="0">
              <a:spAutoFit/>
            </a:bodyPr>
            <a:lstStyle/>
            <a:p>
              <a:pPr lvl="0" algn="ctr">
                <a:defRPr/>
              </a:pPr>
              <a:r>
                <a:rPr lang="en-US" sz="1200" b="1">
                  <a:solidFill>
                    <a:srgbClr val="433F3F"/>
                  </a:solidFill>
                  <a:latin typeface="Arial" panose="020B0604020202020204" pitchFamily="34" charset="0"/>
                  <a:cs typeface="Arial" panose="020B0604020202020204" pitchFamily="34" charset="0"/>
                </a:rPr>
                <a:t>35%</a:t>
              </a:r>
              <a:r>
                <a:rPr lang="en-US" sz="1200" b="1" baseline="30000">
                  <a:solidFill>
                    <a:srgbClr val="433F3F"/>
                  </a:solidFill>
                  <a:latin typeface="Arial" panose="020B0604020202020204" pitchFamily="34" charset="0"/>
                  <a:cs typeface="Arial" panose="020B0604020202020204" pitchFamily="34" charset="0"/>
                </a:rPr>
                <a:t>d</a:t>
              </a:r>
              <a:endParaRPr lang="en-US" sz="1200" b="1">
                <a:solidFill>
                  <a:srgbClr val="433F3F"/>
                </a:solidFill>
                <a:latin typeface="Arial" panose="020B0604020202020204" pitchFamily="34" charset="0"/>
                <a:cs typeface="Arial" panose="020B0604020202020204" pitchFamily="34" charset="0"/>
              </a:endParaRPr>
            </a:p>
          </p:txBody>
        </p:sp>
        <p:sp>
          <p:nvSpPr>
            <p:cNvPr id="1092" name="TextBox 1091">
              <a:extLst>
                <a:ext uri="{FF2B5EF4-FFF2-40B4-BE49-F238E27FC236}">
                  <a16:creationId xmlns:a16="http://schemas.microsoft.com/office/drawing/2014/main" id="{2AE7728D-1297-9003-6CE0-7DF6A886E0B3}"/>
                </a:ext>
              </a:extLst>
            </p:cNvPr>
            <p:cNvSpPr txBox="1"/>
            <p:nvPr/>
          </p:nvSpPr>
          <p:spPr>
            <a:xfrm>
              <a:off x="2938478" y="5532234"/>
              <a:ext cx="620378" cy="302045"/>
            </a:xfrm>
            <a:prstGeom prst="rect">
              <a:avLst/>
            </a:prstGeom>
            <a:noFill/>
          </p:spPr>
          <p:txBody>
            <a:bodyPr wrap="none" rtlCol="0">
              <a:spAutoFit/>
            </a:bodyPr>
            <a:lstStyle/>
            <a:p>
              <a:pPr algn="ctr"/>
              <a:r>
                <a:rPr lang="en-US" sz="1100" b="1">
                  <a:ln/>
                  <a:solidFill>
                    <a:srgbClr val="433F3F"/>
                  </a:solidFill>
                  <a:latin typeface="Arial" panose="020B0604020202020204" pitchFamily="34" charset="0"/>
                  <a:cs typeface="Arial" panose="020B0604020202020204" pitchFamily="34" charset="0"/>
                  <a:sym typeface="TrebuchetMS"/>
                  <a:rtl val="0"/>
                </a:rPr>
                <a:t>15/43</a:t>
              </a:r>
            </a:p>
          </p:txBody>
        </p:sp>
        <p:sp>
          <p:nvSpPr>
            <p:cNvPr id="1093" name="TextBox 1092">
              <a:extLst>
                <a:ext uri="{FF2B5EF4-FFF2-40B4-BE49-F238E27FC236}">
                  <a16:creationId xmlns:a16="http://schemas.microsoft.com/office/drawing/2014/main" id="{3638A94E-41F7-C220-548C-8DB91ADD66F3}"/>
                </a:ext>
              </a:extLst>
            </p:cNvPr>
            <p:cNvSpPr txBox="1"/>
            <p:nvPr/>
          </p:nvSpPr>
          <p:spPr>
            <a:xfrm>
              <a:off x="1649277" y="5534100"/>
              <a:ext cx="620378" cy="302045"/>
            </a:xfrm>
            <a:prstGeom prst="rect">
              <a:avLst/>
            </a:prstGeom>
            <a:noFill/>
          </p:spPr>
          <p:txBody>
            <a:bodyPr wrap="none" rtlCol="0">
              <a:spAutoFit/>
            </a:bodyPr>
            <a:lstStyle/>
            <a:p>
              <a:pPr algn="ctr"/>
              <a:r>
                <a:rPr lang="en-US" sz="1100" b="1">
                  <a:ln/>
                  <a:solidFill>
                    <a:srgbClr val="433F3F"/>
                  </a:solidFill>
                  <a:latin typeface="Arial" panose="020B0604020202020204" pitchFamily="34" charset="0"/>
                  <a:cs typeface="Arial" panose="020B0604020202020204" pitchFamily="34" charset="0"/>
                  <a:sym typeface="TrebuchetMS"/>
                  <a:rtl val="0"/>
                </a:rPr>
                <a:t>24/43</a:t>
              </a:r>
            </a:p>
          </p:txBody>
        </p:sp>
        <p:sp>
          <p:nvSpPr>
            <p:cNvPr id="1094" name="TextBox 1093">
              <a:extLst>
                <a:ext uri="{FF2B5EF4-FFF2-40B4-BE49-F238E27FC236}">
                  <a16:creationId xmlns:a16="http://schemas.microsoft.com/office/drawing/2014/main" id="{B9992C5A-5B16-21A3-1741-C0F793748670}"/>
                </a:ext>
              </a:extLst>
            </p:cNvPr>
            <p:cNvSpPr txBox="1"/>
            <p:nvPr/>
          </p:nvSpPr>
          <p:spPr>
            <a:xfrm>
              <a:off x="640918" y="5534100"/>
              <a:ext cx="476017" cy="302045"/>
            </a:xfrm>
            <a:prstGeom prst="rect">
              <a:avLst/>
            </a:prstGeom>
            <a:noFill/>
          </p:spPr>
          <p:txBody>
            <a:bodyPr wrap="none" rtlCol="0">
              <a:spAutoFit/>
            </a:bodyPr>
            <a:lstStyle/>
            <a:p>
              <a:pPr algn="ctr"/>
              <a:r>
                <a:rPr lang="en-US" sz="1100" b="1">
                  <a:ln/>
                  <a:solidFill>
                    <a:srgbClr val="433F3F"/>
                  </a:solidFill>
                  <a:latin typeface="Arial" panose="020B0604020202020204" pitchFamily="34" charset="0"/>
                  <a:cs typeface="Arial" panose="020B0604020202020204" pitchFamily="34" charset="0"/>
                  <a:sym typeface="TrebuchetMS"/>
                  <a:rtl val="0"/>
                </a:rPr>
                <a:t>n/N</a:t>
              </a:r>
            </a:p>
          </p:txBody>
        </p:sp>
        <p:sp>
          <p:nvSpPr>
            <p:cNvPr id="1095" name="TextBox 1094">
              <a:extLst>
                <a:ext uri="{FF2B5EF4-FFF2-40B4-BE49-F238E27FC236}">
                  <a16:creationId xmlns:a16="http://schemas.microsoft.com/office/drawing/2014/main" id="{8296CD20-6672-B08F-8694-1AAE2F5EEFC4}"/>
                </a:ext>
              </a:extLst>
            </p:cNvPr>
            <p:cNvSpPr txBox="1"/>
            <p:nvPr/>
          </p:nvSpPr>
          <p:spPr>
            <a:xfrm>
              <a:off x="779221" y="5140621"/>
              <a:ext cx="303896" cy="302045"/>
            </a:xfrm>
            <a:prstGeom prst="rect">
              <a:avLst/>
            </a:prstGeom>
            <a:noFill/>
          </p:spPr>
          <p:txBody>
            <a:bodyPr wrap="none" rtlCol="0">
              <a:spAutoFit/>
            </a:bodyPr>
            <a:lstStyle/>
            <a:p>
              <a:pPr algn="r"/>
              <a:r>
                <a:rPr lang="en-US" sz="1100">
                  <a:ln/>
                  <a:solidFill>
                    <a:srgbClr val="433F3F"/>
                  </a:solidFill>
                  <a:latin typeface="Arial" panose="020B0604020202020204" pitchFamily="34" charset="0"/>
                  <a:cs typeface="Arial" panose="020B0604020202020204" pitchFamily="34" charset="0"/>
                  <a:sym typeface="TrebuchetMS"/>
                  <a:rtl val="0"/>
                </a:rPr>
                <a:t>0</a:t>
              </a:r>
            </a:p>
          </p:txBody>
        </p:sp>
        <p:sp>
          <p:nvSpPr>
            <p:cNvPr id="1096" name="TextBox 1095">
              <a:extLst>
                <a:ext uri="{FF2B5EF4-FFF2-40B4-BE49-F238E27FC236}">
                  <a16:creationId xmlns:a16="http://schemas.microsoft.com/office/drawing/2014/main" id="{E23CCB21-AC37-2979-FAAB-4B1EEB829C93}"/>
                </a:ext>
              </a:extLst>
            </p:cNvPr>
            <p:cNvSpPr txBox="1"/>
            <p:nvPr/>
          </p:nvSpPr>
          <p:spPr>
            <a:xfrm>
              <a:off x="683581" y="4325546"/>
              <a:ext cx="394583" cy="302045"/>
            </a:xfrm>
            <a:prstGeom prst="rect">
              <a:avLst/>
            </a:prstGeom>
            <a:noFill/>
          </p:spPr>
          <p:txBody>
            <a:bodyPr wrap="none" rtlCol="0">
              <a:spAutoFit/>
            </a:bodyPr>
            <a:lstStyle/>
            <a:p>
              <a:pPr algn="r"/>
              <a:r>
                <a:rPr lang="en-US" sz="1100">
                  <a:ln/>
                  <a:solidFill>
                    <a:srgbClr val="433F3F"/>
                  </a:solidFill>
                  <a:latin typeface="Arial" panose="020B0604020202020204" pitchFamily="34" charset="0"/>
                  <a:cs typeface="Arial" panose="020B0604020202020204" pitchFamily="34" charset="0"/>
                  <a:sym typeface="TrebuchetMS"/>
                  <a:rtl val="0"/>
                </a:rPr>
                <a:t>20</a:t>
              </a:r>
            </a:p>
          </p:txBody>
        </p:sp>
        <p:sp>
          <p:nvSpPr>
            <p:cNvPr id="1097" name="TextBox 1096">
              <a:extLst>
                <a:ext uri="{FF2B5EF4-FFF2-40B4-BE49-F238E27FC236}">
                  <a16:creationId xmlns:a16="http://schemas.microsoft.com/office/drawing/2014/main" id="{B6A8DA1F-308D-B948-D1AA-25536BA7C927}"/>
                </a:ext>
              </a:extLst>
            </p:cNvPr>
            <p:cNvSpPr txBox="1"/>
            <p:nvPr/>
          </p:nvSpPr>
          <p:spPr>
            <a:xfrm>
              <a:off x="683581" y="3507518"/>
              <a:ext cx="394583" cy="302045"/>
            </a:xfrm>
            <a:prstGeom prst="rect">
              <a:avLst/>
            </a:prstGeom>
            <a:noFill/>
          </p:spPr>
          <p:txBody>
            <a:bodyPr wrap="none" rtlCol="0">
              <a:spAutoFit/>
            </a:bodyPr>
            <a:lstStyle/>
            <a:p>
              <a:pPr algn="r"/>
              <a:r>
                <a:rPr lang="en-US" sz="1100">
                  <a:ln/>
                  <a:solidFill>
                    <a:srgbClr val="433F3F"/>
                  </a:solidFill>
                  <a:latin typeface="Arial" panose="020B0604020202020204" pitchFamily="34" charset="0"/>
                  <a:cs typeface="Arial" panose="020B0604020202020204" pitchFamily="34" charset="0"/>
                  <a:sym typeface="TrebuchetMS"/>
                  <a:rtl val="0"/>
                </a:rPr>
                <a:t>40</a:t>
              </a:r>
            </a:p>
          </p:txBody>
        </p:sp>
        <p:sp>
          <p:nvSpPr>
            <p:cNvPr id="1098" name="TextBox 1097">
              <a:extLst>
                <a:ext uri="{FF2B5EF4-FFF2-40B4-BE49-F238E27FC236}">
                  <a16:creationId xmlns:a16="http://schemas.microsoft.com/office/drawing/2014/main" id="{8F0BF01B-77F3-6651-EAEE-1335184C51A3}"/>
                </a:ext>
              </a:extLst>
            </p:cNvPr>
            <p:cNvSpPr txBox="1"/>
            <p:nvPr/>
          </p:nvSpPr>
          <p:spPr>
            <a:xfrm>
              <a:off x="683581" y="2689490"/>
              <a:ext cx="394583" cy="302045"/>
            </a:xfrm>
            <a:prstGeom prst="rect">
              <a:avLst/>
            </a:prstGeom>
            <a:noFill/>
          </p:spPr>
          <p:txBody>
            <a:bodyPr wrap="none" rtlCol="0">
              <a:spAutoFit/>
            </a:bodyPr>
            <a:lstStyle/>
            <a:p>
              <a:pPr algn="r"/>
              <a:r>
                <a:rPr lang="en-US" sz="1100">
                  <a:ln/>
                  <a:solidFill>
                    <a:srgbClr val="433F3F"/>
                  </a:solidFill>
                  <a:latin typeface="Arial" panose="020B0604020202020204" pitchFamily="34" charset="0"/>
                  <a:cs typeface="Arial" panose="020B0604020202020204" pitchFamily="34" charset="0"/>
                  <a:sym typeface="TrebuchetMS"/>
                  <a:rtl val="0"/>
                </a:rPr>
                <a:t>60</a:t>
              </a:r>
            </a:p>
          </p:txBody>
        </p:sp>
        <p:sp>
          <p:nvSpPr>
            <p:cNvPr id="1099" name="TextBox 1098">
              <a:extLst>
                <a:ext uri="{FF2B5EF4-FFF2-40B4-BE49-F238E27FC236}">
                  <a16:creationId xmlns:a16="http://schemas.microsoft.com/office/drawing/2014/main" id="{021A3407-C783-A151-443C-4E252202EB42}"/>
                </a:ext>
              </a:extLst>
            </p:cNvPr>
            <p:cNvSpPr txBox="1"/>
            <p:nvPr/>
          </p:nvSpPr>
          <p:spPr>
            <a:xfrm>
              <a:off x="683581" y="1871460"/>
              <a:ext cx="394583" cy="302045"/>
            </a:xfrm>
            <a:prstGeom prst="rect">
              <a:avLst/>
            </a:prstGeom>
            <a:noFill/>
          </p:spPr>
          <p:txBody>
            <a:bodyPr wrap="none" rtlCol="0">
              <a:spAutoFit/>
            </a:bodyPr>
            <a:lstStyle/>
            <a:p>
              <a:pPr algn="r"/>
              <a:r>
                <a:rPr lang="en-US" sz="1100">
                  <a:ln/>
                  <a:solidFill>
                    <a:srgbClr val="433F3F"/>
                  </a:solidFill>
                  <a:latin typeface="Arial" panose="020B0604020202020204" pitchFamily="34" charset="0"/>
                  <a:cs typeface="Arial" panose="020B0604020202020204" pitchFamily="34" charset="0"/>
                  <a:sym typeface="TrebuchetMS"/>
                  <a:rtl val="0"/>
                </a:rPr>
                <a:t>80</a:t>
              </a:r>
            </a:p>
          </p:txBody>
        </p:sp>
        <p:sp>
          <p:nvSpPr>
            <p:cNvPr id="1100" name="TextBox 1099">
              <a:extLst>
                <a:ext uri="{FF2B5EF4-FFF2-40B4-BE49-F238E27FC236}">
                  <a16:creationId xmlns:a16="http://schemas.microsoft.com/office/drawing/2014/main" id="{CB6AA36C-3343-11B7-E564-1E31A97785CA}"/>
                </a:ext>
              </a:extLst>
            </p:cNvPr>
            <p:cNvSpPr txBox="1"/>
            <p:nvPr/>
          </p:nvSpPr>
          <p:spPr>
            <a:xfrm rot="16200000">
              <a:off x="-921955" y="3519318"/>
              <a:ext cx="2850552" cy="302045"/>
            </a:xfrm>
            <a:prstGeom prst="rect">
              <a:avLst/>
            </a:prstGeom>
            <a:noFill/>
          </p:spPr>
          <p:txBody>
            <a:bodyPr wrap="none" rtlCol="0">
              <a:spAutoFit/>
            </a:bodyPr>
            <a:lstStyle/>
            <a:p>
              <a:pPr algn="ctr"/>
              <a:r>
                <a:rPr lang="en-US" sz="1100" b="1">
                  <a:ln/>
                  <a:solidFill>
                    <a:srgbClr val="433F3F"/>
                  </a:solidFill>
                  <a:latin typeface="Arial" panose="020B0604020202020204" pitchFamily="34" charset="0"/>
                  <a:cs typeface="Arial" panose="020B0604020202020204" pitchFamily="34" charset="0"/>
                  <a:sym typeface="TrebuchetMS-Bold"/>
                  <a:rtl val="0"/>
                </a:rPr>
                <a:t>Patients with </a:t>
              </a:r>
              <a:r>
                <a:rPr lang="en-US" sz="1100" b="1" err="1">
                  <a:ln/>
                  <a:solidFill>
                    <a:srgbClr val="433F3F"/>
                  </a:solidFill>
                  <a:latin typeface="Arial" panose="020B0604020202020204" pitchFamily="34" charset="0"/>
                  <a:cs typeface="Arial" panose="020B0604020202020204" pitchFamily="34" charset="0"/>
                  <a:sym typeface="TrebuchetMS-Bold"/>
                  <a:rtl val="0"/>
                </a:rPr>
                <a:t>ctDNA</a:t>
              </a:r>
              <a:r>
                <a:rPr lang="en-US" sz="1100" b="1">
                  <a:ln/>
                  <a:solidFill>
                    <a:srgbClr val="433F3F"/>
                  </a:solidFill>
                  <a:latin typeface="Arial" panose="020B0604020202020204" pitchFamily="34" charset="0"/>
                  <a:cs typeface="Arial" panose="020B0604020202020204" pitchFamily="34" charset="0"/>
                  <a:sym typeface="TrebuchetMS-Bold"/>
                  <a:rtl val="0"/>
                </a:rPr>
                <a:t> clearance (%)</a:t>
              </a:r>
            </a:p>
          </p:txBody>
        </p:sp>
        <p:sp>
          <p:nvSpPr>
            <p:cNvPr id="1101" name="Freeform 48">
              <a:extLst>
                <a:ext uri="{FF2B5EF4-FFF2-40B4-BE49-F238E27FC236}">
                  <a16:creationId xmlns:a16="http://schemas.microsoft.com/office/drawing/2014/main" id="{90FCA3CC-7F5F-FB90-4E87-D93D5D3B474E}"/>
                </a:ext>
              </a:extLst>
            </p:cNvPr>
            <p:cNvSpPr/>
            <p:nvPr/>
          </p:nvSpPr>
          <p:spPr>
            <a:xfrm>
              <a:off x="1047042" y="2033492"/>
              <a:ext cx="100558" cy="11707"/>
            </a:xfrm>
            <a:custGeom>
              <a:avLst/>
              <a:gdLst>
                <a:gd name="connsiteX0" fmla="*/ 0 w 53995"/>
                <a:gd name="connsiteY0" fmla="*/ 0 h 12697"/>
                <a:gd name="connsiteX1" fmla="*/ 53996 w 53995"/>
                <a:gd name="connsiteY1" fmla="*/ 0 h 12697"/>
              </a:gdLst>
              <a:ahLst/>
              <a:cxnLst>
                <a:cxn ang="0">
                  <a:pos x="connsiteX0" y="connsiteY0"/>
                </a:cxn>
                <a:cxn ang="0">
                  <a:pos x="connsiteX1" y="connsiteY1"/>
                </a:cxn>
              </a:cxnLst>
              <a:rect l="l" t="t" r="r" b="b"/>
              <a:pathLst>
                <a:path w="53995" h="12697">
                  <a:moveTo>
                    <a:pt x="0" y="0"/>
                  </a:moveTo>
                  <a:lnTo>
                    <a:pt x="53996" y="0"/>
                  </a:lnTo>
                </a:path>
              </a:pathLst>
            </a:custGeom>
            <a:ln w="12692" cap="flat">
              <a:solidFill>
                <a:srgbClr val="433F3F"/>
              </a:solidFill>
              <a:prstDash val="solid"/>
              <a:round/>
            </a:ln>
          </p:spPr>
          <p:txBody>
            <a:bodyPr rtlCol="0" anchor="ctr"/>
            <a:lstStyle/>
            <a:p>
              <a:endParaRPr lang="en-US">
                <a:latin typeface="Arial" panose="020B0604020202020204" pitchFamily="34" charset="0"/>
                <a:cs typeface="Arial" panose="020B0604020202020204" pitchFamily="34" charset="0"/>
              </a:endParaRPr>
            </a:p>
          </p:txBody>
        </p:sp>
        <p:sp>
          <p:nvSpPr>
            <p:cNvPr id="1102" name="Freeform 49">
              <a:extLst>
                <a:ext uri="{FF2B5EF4-FFF2-40B4-BE49-F238E27FC236}">
                  <a16:creationId xmlns:a16="http://schemas.microsoft.com/office/drawing/2014/main" id="{73483ACA-6310-8E2B-8C94-185C1E0901F8}"/>
                </a:ext>
              </a:extLst>
            </p:cNvPr>
            <p:cNvSpPr/>
            <p:nvPr/>
          </p:nvSpPr>
          <p:spPr>
            <a:xfrm>
              <a:off x="1047042" y="2851522"/>
              <a:ext cx="100558" cy="11707"/>
            </a:xfrm>
            <a:custGeom>
              <a:avLst/>
              <a:gdLst>
                <a:gd name="connsiteX0" fmla="*/ 0 w 53995"/>
                <a:gd name="connsiteY0" fmla="*/ 0 h 12697"/>
                <a:gd name="connsiteX1" fmla="*/ 53996 w 53995"/>
                <a:gd name="connsiteY1" fmla="*/ 0 h 12697"/>
              </a:gdLst>
              <a:ahLst/>
              <a:cxnLst>
                <a:cxn ang="0">
                  <a:pos x="connsiteX0" y="connsiteY0"/>
                </a:cxn>
                <a:cxn ang="0">
                  <a:pos x="connsiteX1" y="connsiteY1"/>
                </a:cxn>
              </a:cxnLst>
              <a:rect l="l" t="t" r="r" b="b"/>
              <a:pathLst>
                <a:path w="53995" h="12697">
                  <a:moveTo>
                    <a:pt x="0" y="0"/>
                  </a:moveTo>
                  <a:lnTo>
                    <a:pt x="53996" y="0"/>
                  </a:lnTo>
                </a:path>
              </a:pathLst>
            </a:custGeom>
            <a:ln w="12692" cap="flat">
              <a:solidFill>
                <a:srgbClr val="433F3F"/>
              </a:solidFill>
              <a:prstDash val="solid"/>
              <a:round/>
            </a:ln>
          </p:spPr>
          <p:txBody>
            <a:bodyPr rtlCol="0" anchor="ctr"/>
            <a:lstStyle/>
            <a:p>
              <a:endParaRPr lang="en-US">
                <a:latin typeface="Arial" panose="020B0604020202020204" pitchFamily="34" charset="0"/>
                <a:cs typeface="Arial" panose="020B0604020202020204" pitchFamily="34" charset="0"/>
              </a:endParaRPr>
            </a:p>
          </p:txBody>
        </p:sp>
        <p:sp>
          <p:nvSpPr>
            <p:cNvPr id="1103" name="Freeform 50">
              <a:extLst>
                <a:ext uri="{FF2B5EF4-FFF2-40B4-BE49-F238E27FC236}">
                  <a16:creationId xmlns:a16="http://schemas.microsoft.com/office/drawing/2014/main" id="{E5DE0668-692B-CA11-BFE8-37DC000CBD2F}"/>
                </a:ext>
              </a:extLst>
            </p:cNvPr>
            <p:cNvSpPr/>
            <p:nvPr/>
          </p:nvSpPr>
          <p:spPr>
            <a:xfrm>
              <a:off x="1047042" y="3669551"/>
              <a:ext cx="100558" cy="11707"/>
            </a:xfrm>
            <a:custGeom>
              <a:avLst/>
              <a:gdLst>
                <a:gd name="connsiteX0" fmla="*/ 0 w 53995"/>
                <a:gd name="connsiteY0" fmla="*/ 0 h 12697"/>
                <a:gd name="connsiteX1" fmla="*/ 53996 w 53995"/>
                <a:gd name="connsiteY1" fmla="*/ 0 h 12697"/>
              </a:gdLst>
              <a:ahLst/>
              <a:cxnLst>
                <a:cxn ang="0">
                  <a:pos x="connsiteX0" y="connsiteY0"/>
                </a:cxn>
                <a:cxn ang="0">
                  <a:pos x="connsiteX1" y="connsiteY1"/>
                </a:cxn>
              </a:cxnLst>
              <a:rect l="l" t="t" r="r" b="b"/>
              <a:pathLst>
                <a:path w="53995" h="12697">
                  <a:moveTo>
                    <a:pt x="0" y="0"/>
                  </a:moveTo>
                  <a:lnTo>
                    <a:pt x="53996" y="0"/>
                  </a:lnTo>
                </a:path>
              </a:pathLst>
            </a:custGeom>
            <a:ln w="12692" cap="flat">
              <a:solidFill>
                <a:srgbClr val="433F3F"/>
              </a:solidFill>
              <a:prstDash val="solid"/>
              <a:round/>
            </a:ln>
          </p:spPr>
          <p:txBody>
            <a:bodyPr rtlCol="0" anchor="ctr"/>
            <a:lstStyle/>
            <a:p>
              <a:endParaRPr lang="en-US">
                <a:latin typeface="Arial" panose="020B0604020202020204" pitchFamily="34" charset="0"/>
                <a:cs typeface="Arial" panose="020B0604020202020204" pitchFamily="34" charset="0"/>
              </a:endParaRPr>
            </a:p>
          </p:txBody>
        </p:sp>
        <p:sp>
          <p:nvSpPr>
            <p:cNvPr id="1104" name="Freeform 51">
              <a:extLst>
                <a:ext uri="{FF2B5EF4-FFF2-40B4-BE49-F238E27FC236}">
                  <a16:creationId xmlns:a16="http://schemas.microsoft.com/office/drawing/2014/main" id="{D7778260-370D-0A67-0F23-B97C45B466B4}"/>
                </a:ext>
              </a:extLst>
            </p:cNvPr>
            <p:cNvSpPr/>
            <p:nvPr/>
          </p:nvSpPr>
          <p:spPr>
            <a:xfrm>
              <a:off x="1047042" y="4487580"/>
              <a:ext cx="100558" cy="11707"/>
            </a:xfrm>
            <a:custGeom>
              <a:avLst/>
              <a:gdLst>
                <a:gd name="connsiteX0" fmla="*/ 0 w 53995"/>
                <a:gd name="connsiteY0" fmla="*/ 0 h 12697"/>
                <a:gd name="connsiteX1" fmla="*/ 53996 w 53995"/>
                <a:gd name="connsiteY1" fmla="*/ 0 h 12697"/>
              </a:gdLst>
              <a:ahLst/>
              <a:cxnLst>
                <a:cxn ang="0">
                  <a:pos x="connsiteX0" y="connsiteY0"/>
                </a:cxn>
                <a:cxn ang="0">
                  <a:pos x="connsiteX1" y="connsiteY1"/>
                </a:cxn>
              </a:cxnLst>
              <a:rect l="l" t="t" r="r" b="b"/>
              <a:pathLst>
                <a:path w="53995" h="12697">
                  <a:moveTo>
                    <a:pt x="0" y="0"/>
                  </a:moveTo>
                  <a:lnTo>
                    <a:pt x="53996" y="0"/>
                  </a:lnTo>
                </a:path>
              </a:pathLst>
            </a:custGeom>
            <a:ln w="12692" cap="flat">
              <a:solidFill>
                <a:srgbClr val="433F3F"/>
              </a:solidFill>
              <a:prstDash val="solid"/>
              <a:round/>
            </a:ln>
          </p:spPr>
          <p:txBody>
            <a:bodyPr rtlCol="0" anchor="ctr"/>
            <a:lstStyle/>
            <a:p>
              <a:endParaRPr lang="en-US">
                <a:latin typeface="Arial" panose="020B0604020202020204" pitchFamily="34" charset="0"/>
                <a:cs typeface="Arial" panose="020B0604020202020204" pitchFamily="34" charset="0"/>
              </a:endParaRPr>
            </a:p>
          </p:txBody>
        </p:sp>
        <p:sp>
          <p:nvSpPr>
            <p:cNvPr id="1105" name="Freeform 53">
              <a:extLst>
                <a:ext uri="{FF2B5EF4-FFF2-40B4-BE49-F238E27FC236}">
                  <a16:creationId xmlns:a16="http://schemas.microsoft.com/office/drawing/2014/main" id="{1B70B593-595E-FAF6-F8D7-143076745E3B}"/>
                </a:ext>
              </a:extLst>
            </p:cNvPr>
            <p:cNvSpPr/>
            <p:nvPr/>
          </p:nvSpPr>
          <p:spPr>
            <a:xfrm>
              <a:off x="1047042" y="5302656"/>
              <a:ext cx="100558" cy="11707"/>
            </a:xfrm>
            <a:custGeom>
              <a:avLst/>
              <a:gdLst>
                <a:gd name="connsiteX0" fmla="*/ 0 w 53995"/>
                <a:gd name="connsiteY0" fmla="*/ 0 h 12697"/>
                <a:gd name="connsiteX1" fmla="*/ 53996 w 53995"/>
                <a:gd name="connsiteY1" fmla="*/ 0 h 12697"/>
              </a:gdLst>
              <a:ahLst/>
              <a:cxnLst>
                <a:cxn ang="0">
                  <a:pos x="connsiteX0" y="connsiteY0"/>
                </a:cxn>
                <a:cxn ang="0">
                  <a:pos x="connsiteX1" y="connsiteY1"/>
                </a:cxn>
              </a:cxnLst>
              <a:rect l="l" t="t" r="r" b="b"/>
              <a:pathLst>
                <a:path w="53995" h="12697">
                  <a:moveTo>
                    <a:pt x="0" y="0"/>
                  </a:moveTo>
                  <a:lnTo>
                    <a:pt x="53996" y="0"/>
                  </a:lnTo>
                </a:path>
              </a:pathLst>
            </a:custGeom>
            <a:ln w="12692" cap="flat">
              <a:solidFill>
                <a:srgbClr val="433F3F"/>
              </a:solidFill>
              <a:prstDash val="solid"/>
              <a:round/>
            </a:ln>
          </p:spPr>
          <p:txBody>
            <a:bodyPr rtlCol="0" anchor="ctr"/>
            <a:lstStyle/>
            <a:p>
              <a:endParaRPr lang="en-US" sz="1100">
                <a:latin typeface="Arial" panose="020B0604020202020204" pitchFamily="34" charset="0"/>
                <a:cs typeface="Arial" panose="020B0604020202020204" pitchFamily="34" charset="0"/>
              </a:endParaRPr>
            </a:p>
          </p:txBody>
        </p:sp>
        <p:sp>
          <p:nvSpPr>
            <p:cNvPr id="1106" name="Freeform 47">
              <a:extLst>
                <a:ext uri="{FF2B5EF4-FFF2-40B4-BE49-F238E27FC236}">
                  <a16:creationId xmlns:a16="http://schemas.microsoft.com/office/drawing/2014/main" id="{A183990F-ACD6-570A-53E4-2D0BC089B2EB}"/>
                </a:ext>
              </a:extLst>
            </p:cNvPr>
            <p:cNvSpPr/>
            <p:nvPr/>
          </p:nvSpPr>
          <p:spPr>
            <a:xfrm>
              <a:off x="1142838" y="2033490"/>
              <a:ext cx="12701" cy="3265580"/>
            </a:xfrm>
            <a:custGeom>
              <a:avLst/>
              <a:gdLst>
                <a:gd name="connsiteX0" fmla="*/ 0 w 12704"/>
                <a:gd name="connsiteY0" fmla="*/ 3549084 h 3549084"/>
                <a:gd name="connsiteX1" fmla="*/ 0 w 12704"/>
                <a:gd name="connsiteY1" fmla="*/ 0 h 3549084"/>
              </a:gdLst>
              <a:ahLst/>
              <a:cxnLst>
                <a:cxn ang="0">
                  <a:pos x="connsiteX0" y="connsiteY0"/>
                </a:cxn>
                <a:cxn ang="0">
                  <a:pos x="connsiteX1" y="connsiteY1"/>
                </a:cxn>
              </a:cxnLst>
              <a:rect l="l" t="t" r="r" b="b"/>
              <a:pathLst>
                <a:path w="12704" h="3549084">
                  <a:moveTo>
                    <a:pt x="0" y="3549084"/>
                  </a:moveTo>
                  <a:lnTo>
                    <a:pt x="0" y="0"/>
                  </a:lnTo>
                </a:path>
              </a:pathLst>
            </a:custGeom>
            <a:ln w="12692" cap="sq">
              <a:solidFill>
                <a:srgbClr val="433F3F"/>
              </a:solidFill>
              <a:prstDash val="solid"/>
              <a:round/>
            </a:ln>
          </p:spPr>
          <p:txBody>
            <a:bodyPr rtlCol="0" anchor="ctr"/>
            <a:lstStyle/>
            <a:p>
              <a:endParaRPr lang="en-US">
                <a:latin typeface="Arial" panose="020B0604020202020204" pitchFamily="34" charset="0"/>
                <a:cs typeface="Arial" panose="020B0604020202020204" pitchFamily="34" charset="0"/>
              </a:endParaRPr>
            </a:p>
          </p:txBody>
        </p:sp>
        <p:sp>
          <p:nvSpPr>
            <p:cNvPr id="1108" name="Freeform 54">
              <a:extLst>
                <a:ext uri="{FF2B5EF4-FFF2-40B4-BE49-F238E27FC236}">
                  <a16:creationId xmlns:a16="http://schemas.microsoft.com/office/drawing/2014/main" id="{6C914173-B205-B05B-FC41-73F5BCCC14ED}"/>
                </a:ext>
              </a:extLst>
            </p:cNvPr>
            <p:cNvSpPr/>
            <p:nvPr/>
          </p:nvSpPr>
          <p:spPr>
            <a:xfrm>
              <a:off x="1142836" y="5302656"/>
              <a:ext cx="2880360" cy="11707"/>
            </a:xfrm>
            <a:custGeom>
              <a:avLst/>
              <a:gdLst>
                <a:gd name="connsiteX0" fmla="*/ 0 w 4440346"/>
                <a:gd name="connsiteY0" fmla="*/ 0 h 12697"/>
                <a:gd name="connsiteX1" fmla="*/ 4440347 w 4440346"/>
                <a:gd name="connsiteY1" fmla="*/ 0 h 12697"/>
              </a:gdLst>
              <a:ahLst/>
              <a:cxnLst>
                <a:cxn ang="0">
                  <a:pos x="connsiteX0" y="connsiteY0"/>
                </a:cxn>
                <a:cxn ang="0">
                  <a:pos x="connsiteX1" y="connsiteY1"/>
                </a:cxn>
              </a:cxnLst>
              <a:rect l="l" t="t" r="r" b="b"/>
              <a:pathLst>
                <a:path w="4440346" h="12697">
                  <a:moveTo>
                    <a:pt x="0" y="0"/>
                  </a:moveTo>
                  <a:lnTo>
                    <a:pt x="4440347" y="0"/>
                  </a:lnTo>
                </a:path>
              </a:pathLst>
            </a:custGeom>
            <a:ln w="12692" cap="flat">
              <a:solidFill>
                <a:srgbClr val="433F3F"/>
              </a:solidFill>
              <a:prstDash val="solid"/>
              <a:round/>
            </a:ln>
          </p:spPr>
          <p:txBody>
            <a:bodyPr rtlCol="0" anchor="ctr"/>
            <a:lstStyle/>
            <a:p>
              <a:endParaRPr lang="en-US">
                <a:latin typeface="Arial" panose="020B0604020202020204" pitchFamily="34" charset="0"/>
                <a:cs typeface="Arial" panose="020B0604020202020204" pitchFamily="34" charset="0"/>
              </a:endParaRPr>
            </a:p>
          </p:txBody>
        </p:sp>
        <p:sp>
          <p:nvSpPr>
            <p:cNvPr id="1109" name="TextBox 1108">
              <a:extLst>
                <a:ext uri="{FF2B5EF4-FFF2-40B4-BE49-F238E27FC236}">
                  <a16:creationId xmlns:a16="http://schemas.microsoft.com/office/drawing/2014/main" id="{AB1D70EC-B96A-E60E-8BE6-A37C37D483A9}"/>
                </a:ext>
              </a:extLst>
            </p:cNvPr>
            <p:cNvSpPr txBox="1"/>
            <p:nvPr/>
          </p:nvSpPr>
          <p:spPr>
            <a:xfrm>
              <a:off x="1299485" y="5312041"/>
              <a:ext cx="1319967" cy="302045"/>
            </a:xfrm>
            <a:prstGeom prst="rect">
              <a:avLst/>
            </a:prstGeom>
            <a:noFill/>
          </p:spPr>
          <p:txBody>
            <a:bodyPr wrap="none" rtlCol="0">
              <a:spAutoFit/>
            </a:bodyPr>
            <a:lstStyle/>
            <a:p>
              <a:pPr algn="ctr"/>
              <a:r>
                <a:rPr lang="en-US" sz="1100" b="1">
                  <a:ln/>
                  <a:solidFill>
                    <a:srgbClr val="433F3F"/>
                  </a:solidFill>
                  <a:latin typeface="Arial" panose="020B0604020202020204" pitchFamily="34" charset="0"/>
                  <a:cs typeface="Arial" panose="020B0604020202020204" pitchFamily="34" charset="0"/>
                  <a:sym typeface="TrebuchetMS"/>
                  <a:rtl val="0"/>
                </a:rPr>
                <a:t>NIVO + chemo</a:t>
              </a:r>
            </a:p>
          </p:txBody>
        </p:sp>
        <p:sp>
          <p:nvSpPr>
            <p:cNvPr id="1110" name="TextBox 1109">
              <a:extLst>
                <a:ext uri="{FF2B5EF4-FFF2-40B4-BE49-F238E27FC236}">
                  <a16:creationId xmlns:a16="http://schemas.microsoft.com/office/drawing/2014/main" id="{69A20F43-FD28-6127-2257-B96EB206E137}"/>
                </a:ext>
              </a:extLst>
            </p:cNvPr>
            <p:cNvSpPr txBox="1"/>
            <p:nvPr/>
          </p:nvSpPr>
          <p:spPr>
            <a:xfrm>
              <a:off x="2865374" y="5312041"/>
              <a:ext cx="766587" cy="302045"/>
            </a:xfrm>
            <a:prstGeom prst="rect">
              <a:avLst/>
            </a:prstGeom>
            <a:noFill/>
          </p:spPr>
          <p:txBody>
            <a:bodyPr wrap="none" rtlCol="0">
              <a:spAutoFit/>
            </a:bodyPr>
            <a:lstStyle/>
            <a:p>
              <a:pPr algn="ctr"/>
              <a:r>
                <a:rPr lang="en-US" sz="1100" b="1">
                  <a:ln/>
                  <a:solidFill>
                    <a:srgbClr val="433F3F"/>
                  </a:solidFill>
                  <a:latin typeface="Arial" panose="020B0604020202020204" pitchFamily="34" charset="0"/>
                  <a:cs typeface="Arial" panose="020B0604020202020204" pitchFamily="34" charset="0"/>
                  <a:sym typeface="TrebuchetMS"/>
                  <a:rtl val="0"/>
                </a:rPr>
                <a:t>Chemo</a:t>
              </a:r>
            </a:p>
          </p:txBody>
        </p:sp>
      </p:grpSp>
      <p:grpSp>
        <p:nvGrpSpPr>
          <p:cNvPr id="1111" name="Group 1110">
            <a:extLst>
              <a:ext uri="{FF2B5EF4-FFF2-40B4-BE49-F238E27FC236}">
                <a16:creationId xmlns:a16="http://schemas.microsoft.com/office/drawing/2014/main" id="{162D31B2-A109-43D1-A02C-D5AE52CA2A4A}"/>
              </a:ext>
            </a:extLst>
          </p:cNvPr>
          <p:cNvGrpSpPr/>
          <p:nvPr/>
        </p:nvGrpSpPr>
        <p:grpSpPr>
          <a:xfrm>
            <a:off x="9414898" y="3115933"/>
            <a:ext cx="1482838" cy="59673"/>
            <a:chOff x="9413310" y="2134185"/>
            <a:chExt cx="1482838" cy="64163"/>
          </a:xfrm>
        </p:grpSpPr>
        <p:sp>
          <p:nvSpPr>
            <p:cNvPr id="1112" name="Freeform 110">
              <a:extLst>
                <a:ext uri="{FF2B5EF4-FFF2-40B4-BE49-F238E27FC236}">
                  <a16:creationId xmlns:a16="http://schemas.microsoft.com/office/drawing/2014/main" id="{BC45C2DD-C661-C724-819B-F65765B8F130}"/>
                </a:ext>
              </a:extLst>
            </p:cNvPr>
            <p:cNvSpPr/>
            <p:nvPr/>
          </p:nvSpPr>
          <p:spPr>
            <a:xfrm>
              <a:off x="10832140" y="2134281"/>
              <a:ext cx="64008" cy="64008"/>
            </a:xfrm>
            <a:custGeom>
              <a:avLst/>
              <a:gdLst>
                <a:gd name="connsiteX0" fmla="*/ 69825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2" y="69706"/>
                  </a:cubicBezTo>
                  <a:cubicBezTo>
                    <a:pt x="15631" y="69706"/>
                    <a:pt x="0" y="54102"/>
                    <a:pt x="0" y="34853"/>
                  </a:cubicBezTo>
                  <a:cubicBezTo>
                    <a:pt x="0" y="15604"/>
                    <a:pt x="15631" y="0"/>
                    <a:pt x="34912"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13" name="Freeform 111">
              <a:extLst>
                <a:ext uri="{FF2B5EF4-FFF2-40B4-BE49-F238E27FC236}">
                  <a16:creationId xmlns:a16="http://schemas.microsoft.com/office/drawing/2014/main" id="{E4EC1321-825C-667E-B4F4-8BFDBA91B823}"/>
                </a:ext>
              </a:extLst>
            </p:cNvPr>
            <p:cNvSpPr/>
            <p:nvPr/>
          </p:nvSpPr>
          <p:spPr>
            <a:xfrm>
              <a:off x="10510200" y="2134185"/>
              <a:ext cx="64008" cy="64008"/>
            </a:xfrm>
            <a:custGeom>
              <a:avLst/>
              <a:gdLst>
                <a:gd name="connsiteX0" fmla="*/ 69825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2" y="69706"/>
                  </a:cubicBezTo>
                  <a:cubicBezTo>
                    <a:pt x="15630" y="69706"/>
                    <a:pt x="0" y="54102"/>
                    <a:pt x="0" y="34853"/>
                  </a:cubicBezTo>
                  <a:cubicBezTo>
                    <a:pt x="0" y="15604"/>
                    <a:pt x="15630" y="0"/>
                    <a:pt x="34912"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15" name="Freeform 112">
              <a:extLst>
                <a:ext uri="{FF2B5EF4-FFF2-40B4-BE49-F238E27FC236}">
                  <a16:creationId xmlns:a16="http://schemas.microsoft.com/office/drawing/2014/main" id="{C963A7D7-F2FF-C9B2-BCD7-3CD2EE2E1DEF}"/>
                </a:ext>
              </a:extLst>
            </p:cNvPr>
            <p:cNvSpPr/>
            <p:nvPr/>
          </p:nvSpPr>
          <p:spPr>
            <a:xfrm>
              <a:off x="10494040" y="2134196"/>
              <a:ext cx="64008" cy="64008"/>
            </a:xfrm>
            <a:custGeom>
              <a:avLst/>
              <a:gdLst>
                <a:gd name="connsiteX0" fmla="*/ 69824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4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4" y="34853"/>
                  </a:moveTo>
                  <a:cubicBezTo>
                    <a:pt x="69824" y="54102"/>
                    <a:pt x="54194" y="69706"/>
                    <a:pt x="34912" y="69706"/>
                  </a:cubicBezTo>
                  <a:cubicBezTo>
                    <a:pt x="15630" y="69706"/>
                    <a:pt x="0" y="54102"/>
                    <a:pt x="0" y="34853"/>
                  </a:cubicBezTo>
                  <a:cubicBezTo>
                    <a:pt x="0" y="15604"/>
                    <a:pt x="15630" y="0"/>
                    <a:pt x="34912" y="0"/>
                  </a:cubicBezTo>
                  <a:cubicBezTo>
                    <a:pt x="54194" y="0"/>
                    <a:pt x="69824" y="15604"/>
                    <a:pt x="69824"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16" name="Freeform 114">
              <a:extLst>
                <a:ext uri="{FF2B5EF4-FFF2-40B4-BE49-F238E27FC236}">
                  <a16:creationId xmlns:a16="http://schemas.microsoft.com/office/drawing/2014/main" id="{8C9DA186-C29E-E2C9-580D-4D8E8118E65A}"/>
                </a:ext>
              </a:extLst>
            </p:cNvPr>
            <p:cNvSpPr/>
            <p:nvPr/>
          </p:nvSpPr>
          <p:spPr>
            <a:xfrm>
              <a:off x="10452290" y="2134224"/>
              <a:ext cx="64008" cy="64008"/>
            </a:xfrm>
            <a:custGeom>
              <a:avLst/>
              <a:gdLst>
                <a:gd name="connsiteX0" fmla="*/ 69825 w 69824"/>
                <a:gd name="connsiteY0" fmla="*/ 34853 h 69706"/>
                <a:gd name="connsiteX1" fmla="*/ 34913 w 69824"/>
                <a:gd name="connsiteY1" fmla="*/ 69706 h 69706"/>
                <a:gd name="connsiteX2" fmla="*/ 0 w 69824"/>
                <a:gd name="connsiteY2" fmla="*/ 34853 h 69706"/>
                <a:gd name="connsiteX3" fmla="*/ 34913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3" y="69706"/>
                  </a:cubicBezTo>
                  <a:cubicBezTo>
                    <a:pt x="15631" y="69706"/>
                    <a:pt x="0" y="54102"/>
                    <a:pt x="0" y="34853"/>
                  </a:cubicBezTo>
                  <a:cubicBezTo>
                    <a:pt x="0" y="15604"/>
                    <a:pt x="15631" y="0"/>
                    <a:pt x="34913"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17" name="Freeform 116">
              <a:extLst>
                <a:ext uri="{FF2B5EF4-FFF2-40B4-BE49-F238E27FC236}">
                  <a16:creationId xmlns:a16="http://schemas.microsoft.com/office/drawing/2014/main" id="{F52748D3-FA44-99AE-F58B-1B7D06B52069}"/>
                </a:ext>
              </a:extLst>
            </p:cNvPr>
            <p:cNvSpPr/>
            <p:nvPr/>
          </p:nvSpPr>
          <p:spPr>
            <a:xfrm>
              <a:off x="10416415" y="2134312"/>
              <a:ext cx="64008" cy="64008"/>
            </a:xfrm>
            <a:custGeom>
              <a:avLst/>
              <a:gdLst>
                <a:gd name="connsiteX0" fmla="*/ 69824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4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4" y="34853"/>
                  </a:moveTo>
                  <a:cubicBezTo>
                    <a:pt x="69824" y="54102"/>
                    <a:pt x="54194" y="69706"/>
                    <a:pt x="34912" y="69706"/>
                  </a:cubicBezTo>
                  <a:cubicBezTo>
                    <a:pt x="15630" y="69706"/>
                    <a:pt x="0" y="54102"/>
                    <a:pt x="0" y="34853"/>
                  </a:cubicBezTo>
                  <a:cubicBezTo>
                    <a:pt x="0" y="15604"/>
                    <a:pt x="15630" y="0"/>
                    <a:pt x="34912" y="0"/>
                  </a:cubicBezTo>
                  <a:cubicBezTo>
                    <a:pt x="54194" y="0"/>
                    <a:pt x="69824" y="15604"/>
                    <a:pt x="69824"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18" name="Freeform 118">
              <a:extLst>
                <a:ext uri="{FF2B5EF4-FFF2-40B4-BE49-F238E27FC236}">
                  <a16:creationId xmlns:a16="http://schemas.microsoft.com/office/drawing/2014/main" id="{891839E9-4054-6326-1116-D90C9BC950F4}"/>
                </a:ext>
              </a:extLst>
            </p:cNvPr>
            <p:cNvSpPr/>
            <p:nvPr/>
          </p:nvSpPr>
          <p:spPr>
            <a:xfrm>
              <a:off x="10366666" y="2134230"/>
              <a:ext cx="64008" cy="64008"/>
            </a:xfrm>
            <a:custGeom>
              <a:avLst/>
              <a:gdLst>
                <a:gd name="connsiteX0" fmla="*/ 69825 w 69824"/>
                <a:gd name="connsiteY0" fmla="*/ 34853 h 69706"/>
                <a:gd name="connsiteX1" fmla="*/ 34913 w 69824"/>
                <a:gd name="connsiteY1" fmla="*/ 69706 h 69706"/>
                <a:gd name="connsiteX2" fmla="*/ 0 w 69824"/>
                <a:gd name="connsiteY2" fmla="*/ 34853 h 69706"/>
                <a:gd name="connsiteX3" fmla="*/ 34913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3" y="69706"/>
                  </a:cubicBezTo>
                  <a:cubicBezTo>
                    <a:pt x="15631" y="69706"/>
                    <a:pt x="0" y="54102"/>
                    <a:pt x="0" y="34853"/>
                  </a:cubicBezTo>
                  <a:cubicBezTo>
                    <a:pt x="0" y="15604"/>
                    <a:pt x="15631" y="0"/>
                    <a:pt x="34913"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19" name="Freeform 119">
              <a:extLst>
                <a:ext uri="{FF2B5EF4-FFF2-40B4-BE49-F238E27FC236}">
                  <a16:creationId xmlns:a16="http://schemas.microsoft.com/office/drawing/2014/main" id="{A7FCB579-F6D1-161A-2560-91D8D2073B9B}"/>
                </a:ext>
              </a:extLst>
            </p:cNvPr>
            <p:cNvSpPr/>
            <p:nvPr/>
          </p:nvSpPr>
          <p:spPr>
            <a:xfrm>
              <a:off x="10334508" y="2134187"/>
              <a:ext cx="64008" cy="64008"/>
            </a:xfrm>
            <a:custGeom>
              <a:avLst/>
              <a:gdLst>
                <a:gd name="connsiteX0" fmla="*/ 69825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2" y="69706"/>
                  </a:cubicBezTo>
                  <a:cubicBezTo>
                    <a:pt x="15631" y="69706"/>
                    <a:pt x="0" y="54102"/>
                    <a:pt x="0" y="34853"/>
                  </a:cubicBezTo>
                  <a:cubicBezTo>
                    <a:pt x="0" y="15604"/>
                    <a:pt x="15631" y="0"/>
                    <a:pt x="34912"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20" name="Freeform 120">
              <a:extLst>
                <a:ext uri="{FF2B5EF4-FFF2-40B4-BE49-F238E27FC236}">
                  <a16:creationId xmlns:a16="http://schemas.microsoft.com/office/drawing/2014/main" id="{685B5A22-47AB-EB18-7D10-459EB204D708}"/>
                </a:ext>
              </a:extLst>
            </p:cNvPr>
            <p:cNvSpPr/>
            <p:nvPr/>
          </p:nvSpPr>
          <p:spPr>
            <a:xfrm>
              <a:off x="10327543" y="2134254"/>
              <a:ext cx="64008" cy="64008"/>
            </a:xfrm>
            <a:custGeom>
              <a:avLst/>
              <a:gdLst>
                <a:gd name="connsiteX0" fmla="*/ 69825 w 69824"/>
                <a:gd name="connsiteY0" fmla="*/ 34853 h 69706"/>
                <a:gd name="connsiteX1" fmla="*/ 34913 w 69824"/>
                <a:gd name="connsiteY1" fmla="*/ 69706 h 69706"/>
                <a:gd name="connsiteX2" fmla="*/ 0 w 69824"/>
                <a:gd name="connsiteY2" fmla="*/ 34853 h 69706"/>
                <a:gd name="connsiteX3" fmla="*/ 34913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3" y="69706"/>
                  </a:cubicBezTo>
                  <a:cubicBezTo>
                    <a:pt x="15631" y="69706"/>
                    <a:pt x="0" y="54102"/>
                    <a:pt x="0" y="34853"/>
                  </a:cubicBezTo>
                  <a:cubicBezTo>
                    <a:pt x="0" y="15604"/>
                    <a:pt x="15631" y="0"/>
                    <a:pt x="34913"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21" name="Freeform 121">
              <a:extLst>
                <a:ext uri="{FF2B5EF4-FFF2-40B4-BE49-F238E27FC236}">
                  <a16:creationId xmlns:a16="http://schemas.microsoft.com/office/drawing/2014/main" id="{2BB7C7AB-1464-5207-8C5C-81E98C4F07F8}"/>
                </a:ext>
              </a:extLst>
            </p:cNvPr>
            <p:cNvSpPr/>
            <p:nvPr/>
          </p:nvSpPr>
          <p:spPr>
            <a:xfrm>
              <a:off x="10215172" y="2134258"/>
              <a:ext cx="64008" cy="64008"/>
            </a:xfrm>
            <a:custGeom>
              <a:avLst/>
              <a:gdLst>
                <a:gd name="connsiteX0" fmla="*/ 69824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4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4" y="34853"/>
                  </a:moveTo>
                  <a:cubicBezTo>
                    <a:pt x="69824" y="54102"/>
                    <a:pt x="54194" y="69706"/>
                    <a:pt x="34912" y="69706"/>
                  </a:cubicBezTo>
                  <a:cubicBezTo>
                    <a:pt x="15630" y="69706"/>
                    <a:pt x="0" y="54102"/>
                    <a:pt x="0" y="34853"/>
                  </a:cubicBezTo>
                  <a:cubicBezTo>
                    <a:pt x="0" y="15604"/>
                    <a:pt x="15630" y="0"/>
                    <a:pt x="34912" y="0"/>
                  </a:cubicBezTo>
                  <a:cubicBezTo>
                    <a:pt x="54194" y="0"/>
                    <a:pt x="69824" y="15604"/>
                    <a:pt x="69824"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22" name="Freeform 122">
              <a:extLst>
                <a:ext uri="{FF2B5EF4-FFF2-40B4-BE49-F238E27FC236}">
                  <a16:creationId xmlns:a16="http://schemas.microsoft.com/office/drawing/2014/main" id="{DE0D15D4-5590-23A4-F3D6-BB9FE0612878}"/>
                </a:ext>
              </a:extLst>
            </p:cNvPr>
            <p:cNvSpPr/>
            <p:nvPr/>
          </p:nvSpPr>
          <p:spPr>
            <a:xfrm>
              <a:off x="10185430" y="2134340"/>
              <a:ext cx="64008" cy="64008"/>
            </a:xfrm>
            <a:custGeom>
              <a:avLst/>
              <a:gdLst>
                <a:gd name="connsiteX0" fmla="*/ 69825 w 69824"/>
                <a:gd name="connsiteY0" fmla="*/ 34853 h 69706"/>
                <a:gd name="connsiteX1" fmla="*/ 34913 w 69824"/>
                <a:gd name="connsiteY1" fmla="*/ 69707 h 69706"/>
                <a:gd name="connsiteX2" fmla="*/ 0 w 69824"/>
                <a:gd name="connsiteY2" fmla="*/ 34853 h 69706"/>
                <a:gd name="connsiteX3" fmla="*/ 34913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7"/>
                    <a:pt x="34913" y="69707"/>
                  </a:cubicBezTo>
                  <a:cubicBezTo>
                    <a:pt x="15631" y="69707"/>
                    <a:pt x="0" y="54102"/>
                    <a:pt x="0" y="34853"/>
                  </a:cubicBezTo>
                  <a:cubicBezTo>
                    <a:pt x="0" y="15604"/>
                    <a:pt x="15631" y="0"/>
                    <a:pt x="34913"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23" name="Freeform 123">
              <a:extLst>
                <a:ext uri="{FF2B5EF4-FFF2-40B4-BE49-F238E27FC236}">
                  <a16:creationId xmlns:a16="http://schemas.microsoft.com/office/drawing/2014/main" id="{CA4A1C5D-7C3A-9D2C-22AD-EA805DA5B3FA}"/>
                </a:ext>
              </a:extLst>
            </p:cNvPr>
            <p:cNvSpPr/>
            <p:nvPr/>
          </p:nvSpPr>
          <p:spPr>
            <a:xfrm>
              <a:off x="10106423" y="2134215"/>
              <a:ext cx="64008" cy="64008"/>
            </a:xfrm>
            <a:custGeom>
              <a:avLst/>
              <a:gdLst>
                <a:gd name="connsiteX0" fmla="*/ 69824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4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4" y="34853"/>
                  </a:moveTo>
                  <a:cubicBezTo>
                    <a:pt x="69824" y="54102"/>
                    <a:pt x="54194" y="69706"/>
                    <a:pt x="34912" y="69706"/>
                  </a:cubicBezTo>
                  <a:cubicBezTo>
                    <a:pt x="15630" y="69706"/>
                    <a:pt x="0" y="54102"/>
                    <a:pt x="0" y="34853"/>
                  </a:cubicBezTo>
                  <a:cubicBezTo>
                    <a:pt x="0" y="15604"/>
                    <a:pt x="15630" y="0"/>
                    <a:pt x="34912" y="0"/>
                  </a:cubicBezTo>
                  <a:cubicBezTo>
                    <a:pt x="54194" y="0"/>
                    <a:pt x="69824" y="15604"/>
                    <a:pt x="69824"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24" name="Freeform 124">
              <a:extLst>
                <a:ext uri="{FF2B5EF4-FFF2-40B4-BE49-F238E27FC236}">
                  <a16:creationId xmlns:a16="http://schemas.microsoft.com/office/drawing/2014/main" id="{D4456EE1-7040-AB52-0532-82F93ACC1012}"/>
                </a:ext>
              </a:extLst>
            </p:cNvPr>
            <p:cNvSpPr/>
            <p:nvPr/>
          </p:nvSpPr>
          <p:spPr>
            <a:xfrm>
              <a:off x="9413310" y="2134245"/>
              <a:ext cx="64008" cy="64008"/>
            </a:xfrm>
            <a:custGeom>
              <a:avLst/>
              <a:gdLst>
                <a:gd name="connsiteX0" fmla="*/ 69825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2" y="69706"/>
                  </a:cubicBezTo>
                  <a:cubicBezTo>
                    <a:pt x="15631" y="69706"/>
                    <a:pt x="0" y="54102"/>
                    <a:pt x="0" y="34853"/>
                  </a:cubicBezTo>
                  <a:cubicBezTo>
                    <a:pt x="0" y="15604"/>
                    <a:pt x="15631" y="0"/>
                    <a:pt x="34912"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25" name="Freeform 125">
              <a:extLst>
                <a:ext uri="{FF2B5EF4-FFF2-40B4-BE49-F238E27FC236}">
                  <a16:creationId xmlns:a16="http://schemas.microsoft.com/office/drawing/2014/main" id="{82A7F3E4-7785-1055-59CD-E37051AC2938}"/>
                </a:ext>
              </a:extLst>
            </p:cNvPr>
            <p:cNvSpPr/>
            <p:nvPr/>
          </p:nvSpPr>
          <p:spPr>
            <a:xfrm>
              <a:off x="9450394" y="2134283"/>
              <a:ext cx="64008" cy="64008"/>
            </a:xfrm>
            <a:custGeom>
              <a:avLst/>
              <a:gdLst>
                <a:gd name="connsiteX0" fmla="*/ 69824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4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4" y="34853"/>
                  </a:moveTo>
                  <a:cubicBezTo>
                    <a:pt x="69824" y="54102"/>
                    <a:pt x="54194" y="69706"/>
                    <a:pt x="34912" y="69706"/>
                  </a:cubicBezTo>
                  <a:cubicBezTo>
                    <a:pt x="15630" y="69706"/>
                    <a:pt x="0" y="54102"/>
                    <a:pt x="0" y="34853"/>
                  </a:cubicBezTo>
                  <a:cubicBezTo>
                    <a:pt x="0" y="15604"/>
                    <a:pt x="15630" y="0"/>
                    <a:pt x="34912" y="0"/>
                  </a:cubicBezTo>
                  <a:cubicBezTo>
                    <a:pt x="54194" y="0"/>
                    <a:pt x="69824" y="15604"/>
                    <a:pt x="69824"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26" name="Freeform 126">
              <a:extLst>
                <a:ext uri="{FF2B5EF4-FFF2-40B4-BE49-F238E27FC236}">
                  <a16:creationId xmlns:a16="http://schemas.microsoft.com/office/drawing/2014/main" id="{118897B9-7B0A-046F-1393-E2F94941F5E4}"/>
                </a:ext>
              </a:extLst>
            </p:cNvPr>
            <p:cNvSpPr/>
            <p:nvPr/>
          </p:nvSpPr>
          <p:spPr>
            <a:xfrm>
              <a:off x="9632045" y="2134228"/>
              <a:ext cx="64008" cy="64008"/>
            </a:xfrm>
            <a:custGeom>
              <a:avLst/>
              <a:gdLst>
                <a:gd name="connsiteX0" fmla="*/ 69824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4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4" y="34853"/>
                  </a:moveTo>
                  <a:cubicBezTo>
                    <a:pt x="69824" y="54102"/>
                    <a:pt x="54194" y="69706"/>
                    <a:pt x="34912" y="69706"/>
                  </a:cubicBezTo>
                  <a:cubicBezTo>
                    <a:pt x="15630" y="69706"/>
                    <a:pt x="0" y="54102"/>
                    <a:pt x="0" y="34853"/>
                  </a:cubicBezTo>
                  <a:cubicBezTo>
                    <a:pt x="0" y="15604"/>
                    <a:pt x="15630" y="0"/>
                    <a:pt x="34912" y="0"/>
                  </a:cubicBezTo>
                  <a:cubicBezTo>
                    <a:pt x="54194" y="0"/>
                    <a:pt x="69824" y="15604"/>
                    <a:pt x="69824"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27" name="Freeform 127">
              <a:extLst>
                <a:ext uri="{FF2B5EF4-FFF2-40B4-BE49-F238E27FC236}">
                  <a16:creationId xmlns:a16="http://schemas.microsoft.com/office/drawing/2014/main" id="{D654526C-1172-5414-4A3C-8722C29D366F}"/>
                </a:ext>
              </a:extLst>
            </p:cNvPr>
            <p:cNvSpPr/>
            <p:nvPr/>
          </p:nvSpPr>
          <p:spPr>
            <a:xfrm>
              <a:off x="9646668" y="2134222"/>
              <a:ext cx="64008" cy="64008"/>
            </a:xfrm>
            <a:custGeom>
              <a:avLst/>
              <a:gdLst>
                <a:gd name="connsiteX0" fmla="*/ 69824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4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4" y="34853"/>
                  </a:moveTo>
                  <a:cubicBezTo>
                    <a:pt x="69824" y="54102"/>
                    <a:pt x="54194" y="69706"/>
                    <a:pt x="34912" y="69706"/>
                  </a:cubicBezTo>
                  <a:cubicBezTo>
                    <a:pt x="15630" y="69706"/>
                    <a:pt x="0" y="54102"/>
                    <a:pt x="0" y="34853"/>
                  </a:cubicBezTo>
                  <a:cubicBezTo>
                    <a:pt x="0" y="15604"/>
                    <a:pt x="15630" y="0"/>
                    <a:pt x="34912" y="0"/>
                  </a:cubicBezTo>
                  <a:cubicBezTo>
                    <a:pt x="54194" y="0"/>
                    <a:pt x="69824" y="15604"/>
                    <a:pt x="69824"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28" name="Freeform 128">
              <a:extLst>
                <a:ext uri="{FF2B5EF4-FFF2-40B4-BE49-F238E27FC236}">
                  <a16:creationId xmlns:a16="http://schemas.microsoft.com/office/drawing/2014/main" id="{3FF55020-884B-ABCF-A75D-BCBA1F35B7F6}"/>
                </a:ext>
              </a:extLst>
            </p:cNvPr>
            <p:cNvSpPr/>
            <p:nvPr/>
          </p:nvSpPr>
          <p:spPr>
            <a:xfrm>
              <a:off x="9665504" y="2134270"/>
              <a:ext cx="64008" cy="64008"/>
            </a:xfrm>
            <a:custGeom>
              <a:avLst/>
              <a:gdLst>
                <a:gd name="connsiteX0" fmla="*/ 69825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2" y="69706"/>
                  </a:cubicBezTo>
                  <a:cubicBezTo>
                    <a:pt x="15631" y="69706"/>
                    <a:pt x="0" y="54102"/>
                    <a:pt x="0" y="34853"/>
                  </a:cubicBezTo>
                  <a:cubicBezTo>
                    <a:pt x="0" y="15604"/>
                    <a:pt x="15631" y="0"/>
                    <a:pt x="34912"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30" name="Freeform 129">
              <a:extLst>
                <a:ext uri="{FF2B5EF4-FFF2-40B4-BE49-F238E27FC236}">
                  <a16:creationId xmlns:a16="http://schemas.microsoft.com/office/drawing/2014/main" id="{D8039D23-EA6D-621F-FD89-DCC70CA0AF46}"/>
                </a:ext>
              </a:extLst>
            </p:cNvPr>
            <p:cNvSpPr/>
            <p:nvPr/>
          </p:nvSpPr>
          <p:spPr>
            <a:xfrm>
              <a:off x="9689791" y="2134253"/>
              <a:ext cx="64008" cy="64008"/>
            </a:xfrm>
            <a:custGeom>
              <a:avLst/>
              <a:gdLst>
                <a:gd name="connsiteX0" fmla="*/ 69825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2" y="69706"/>
                  </a:cubicBezTo>
                  <a:cubicBezTo>
                    <a:pt x="15630" y="69706"/>
                    <a:pt x="0" y="54102"/>
                    <a:pt x="0" y="34853"/>
                  </a:cubicBezTo>
                  <a:cubicBezTo>
                    <a:pt x="0" y="15604"/>
                    <a:pt x="15630" y="0"/>
                    <a:pt x="34912"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31" name="Freeform 130">
              <a:extLst>
                <a:ext uri="{FF2B5EF4-FFF2-40B4-BE49-F238E27FC236}">
                  <a16:creationId xmlns:a16="http://schemas.microsoft.com/office/drawing/2014/main" id="{9E51013A-6E3C-DDC1-4F04-9C1BB372A7B0}"/>
                </a:ext>
              </a:extLst>
            </p:cNvPr>
            <p:cNvSpPr/>
            <p:nvPr/>
          </p:nvSpPr>
          <p:spPr>
            <a:xfrm>
              <a:off x="9752865" y="2134204"/>
              <a:ext cx="64008" cy="64008"/>
            </a:xfrm>
            <a:custGeom>
              <a:avLst/>
              <a:gdLst>
                <a:gd name="connsiteX0" fmla="*/ 69825 w 69824"/>
                <a:gd name="connsiteY0" fmla="*/ 34853 h 69706"/>
                <a:gd name="connsiteX1" fmla="*/ 34913 w 69824"/>
                <a:gd name="connsiteY1" fmla="*/ 69706 h 69706"/>
                <a:gd name="connsiteX2" fmla="*/ 0 w 69824"/>
                <a:gd name="connsiteY2" fmla="*/ 34853 h 69706"/>
                <a:gd name="connsiteX3" fmla="*/ 34913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3" y="69706"/>
                  </a:cubicBezTo>
                  <a:cubicBezTo>
                    <a:pt x="15631" y="69706"/>
                    <a:pt x="0" y="54102"/>
                    <a:pt x="0" y="34853"/>
                  </a:cubicBezTo>
                  <a:cubicBezTo>
                    <a:pt x="0" y="15604"/>
                    <a:pt x="15631" y="0"/>
                    <a:pt x="34913"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grpSp>
      <p:sp>
        <p:nvSpPr>
          <p:cNvPr id="1132" name="Freeform 101">
            <a:extLst>
              <a:ext uri="{FF2B5EF4-FFF2-40B4-BE49-F238E27FC236}">
                <a16:creationId xmlns:a16="http://schemas.microsoft.com/office/drawing/2014/main" id="{F82656C6-8C2F-F123-3857-C917091F41FE}"/>
              </a:ext>
            </a:extLst>
          </p:cNvPr>
          <p:cNvSpPr/>
          <p:nvPr/>
        </p:nvSpPr>
        <p:spPr>
          <a:xfrm>
            <a:off x="10952932" y="4304230"/>
            <a:ext cx="64008" cy="59529"/>
          </a:xfrm>
          <a:custGeom>
            <a:avLst/>
            <a:gdLst>
              <a:gd name="connsiteX0" fmla="*/ 69825 w 69824"/>
              <a:gd name="connsiteY0" fmla="*/ 34853 h 69706"/>
              <a:gd name="connsiteX1" fmla="*/ 34912 w 69824"/>
              <a:gd name="connsiteY1" fmla="*/ 69707 h 69706"/>
              <a:gd name="connsiteX2" fmla="*/ 0 w 69824"/>
              <a:gd name="connsiteY2" fmla="*/ 34853 h 69706"/>
              <a:gd name="connsiteX3" fmla="*/ 34912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7"/>
                  <a:pt x="34912" y="69707"/>
                </a:cubicBezTo>
                <a:cubicBezTo>
                  <a:pt x="15631" y="69707"/>
                  <a:pt x="0" y="54102"/>
                  <a:pt x="0" y="34853"/>
                </a:cubicBezTo>
                <a:cubicBezTo>
                  <a:pt x="0" y="15604"/>
                  <a:pt x="15631" y="0"/>
                  <a:pt x="34912"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33" name="Freeform 102">
            <a:extLst>
              <a:ext uri="{FF2B5EF4-FFF2-40B4-BE49-F238E27FC236}">
                <a16:creationId xmlns:a16="http://schemas.microsoft.com/office/drawing/2014/main" id="{09224BAE-4B4F-9037-9209-FBDFCC98AB2E}"/>
              </a:ext>
            </a:extLst>
          </p:cNvPr>
          <p:cNvSpPr/>
          <p:nvPr/>
        </p:nvSpPr>
        <p:spPr>
          <a:xfrm>
            <a:off x="10721388" y="4304189"/>
            <a:ext cx="64008" cy="59529"/>
          </a:xfrm>
          <a:custGeom>
            <a:avLst/>
            <a:gdLst>
              <a:gd name="connsiteX0" fmla="*/ 69824 w 69824"/>
              <a:gd name="connsiteY0" fmla="*/ 34853 h 69706"/>
              <a:gd name="connsiteX1" fmla="*/ 34912 w 69824"/>
              <a:gd name="connsiteY1" fmla="*/ 69707 h 69706"/>
              <a:gd name="connsiteX2" fmla="*/ 0 w 69824"/>
              <a:gd name="connsiteY2" fmla="*/ 34853 h 69706"/>
              <a:gd name="connsiteX3" fmla="*/ 34912 w 69824"/>
              <a:gd name="connsiteY3" fmla="*/ 0 h 69706"/>
              <a:gd name="connsiteX4" fmla="*/ 69824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4" y="34853"/>
                </a:moveTo>
                <a:cubicBezTo>
                  <a:pt x="69824" y="54102"/>
                  <a:pt x="54194" y="69707"/>
                  <a:pt x="34912" y="69707"/>
                </a:cubicBezTo>
                <a:cubicBezTo>
                  <a:pt x="15630" y="69707"/>
                  <a:pt x="0" y="54102"/>
                  <a:pt x="0" y="34853"/>
                </a:cubicBezTo>
                <a:cubicBezTo>
                  <a:pt x="0" y="15604"/>
                  <a:pt x="15630" y="0"/>
                  <a:pt x="34912" y="0"/>
                </a:cubicBezTo>
                <a:cubicBezTo>
                  <a:pt x="54194" y="0"/>
                  <a:pt x="69824" y="15604"/>
                  <a:pt x="69824"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34" name="Freeform 103">
            <a:extLst>
              <a:ext uri="{FF2B5EF4-FFF2-40B4-BE49-F238E27FC236}">
                <a16:creationId xmlns:a16="http://schemas.microsoft.com/office/drawing/2014/main" id="{5182B0B5-FD06-1541-F440-E5622C271896}"/>
              </a:ext>
            </a:extLst>
          </p:cNvPr>
          <p:cNvSpPr/>
          <p:nvPr/>
        </p:nvSpPr>
        <p:spPr>
          <a:xfrm>
            <a:off x="9303084" y="3830203"/>
            <a:ext cx="64008" cy="59529"/>
          </a:xfrm>
          <a:custGeom>
            <a:avLst/>
            <a:gdLst>
              <a:gd name="connsiteX0" fmla="*/ 69824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4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4" y="34853"/>
                </a:moveTo>
                <a:cubicBezTo>
                  <a:pt x="69824" y="54102"/>
                  <a:pt x="54194" y="69706"/>
                  <a:pt x="34912" y="69706"/>
                </a:cubicBezTo>
                <a:cubicBezTo>
                  <a:pt x="15630" y="69706"/>
                  <a:pt x="0" y="54102"/>
                  <a:pt x="0" y="34853"/>
                </a:cubicBezTo>
                <a:cubicBezTo>
                  <a:pt x="0" y="15604"/>
                  <a:pt x="15630" y="0"/>
                  <a:pt x="34912" y="0"/>
                </a:cubicBezTo>
                <a:cubicBezTo>
                  <a:pt x="54194" y="0"/>
                  <a:pt x="69824" y="15604"/>
                  <a:pt x="69824"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35" name="Freeform 104">
            <a:extLst>
              <a:ext uri="{FF2B5EF4-FFF2-40B4-BE49-F238E27FC236}">
                <a16:creationId xmlns:a16="http://schemas.microsoft.com/office/drawing/2014/main" id="{EF1CD4E6-1AC0-1065-DFB2-7FD873295DCF}"/>
              </a:ext>
            </a:extLst>
          </p:cNvPr>
          <p:cNvSpPr/>
          <p:nvPr/>
        </p:nvSpPr>
        <p:spPr>
          <a:xfrm>
            <a:off x="9666657" y="3830126"/>
            <a:ext cx="64008" cy="59529"/>
          </a:xfrm>
          <a:custGeom>
            <a:avLst/>
            <a:gdLst>
              <a:gd name="connsiteX0" fmla="*/ 69825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2" y="69706"/>
                </a:cubicBezTo>
                <a:cubicBezTo>
                  <a:pt x="15631" y="69706"/>
                  <a:pt x="0" y="54102"/>
                  <a:pt x="0" y="34853"/>
                </a:cubicBezTo>
                <a:cubicBezTo>
                  <a:pt x="0" y="15604"/>
                  <a:pt x="15631" y="0"/>
                  <a:pt x="34912"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36" name="Freeform 105">
            <a:extLst>
              <a:ext uri="{FF2B5EF4-FFF2-40B4-BE49-F238E27FC236}">
                <a16:creationId xmlns:a16="http://schemas.microsoft.com/office/drawing/2014/main" id="{870CE6D9-4206-D034-C44D-EBDA27C552C7}"/>
              </a:ext>
            </a:extLst>
          </p:cNvPr>
          <p:cNvSpPr/>
          <p:nvPr/>
        </p:nvSpPr>
        <p:spPr>
          <a:xfrm>
            <a:off x="9760059" y="3830058"/>
            <a:ext cx="64008" cy="59529"/>
          </a:xfrm>
          <a:custGeom>
            <a:avLst/>
            <a:gdLst>
              <a:gd name="connsiteX0" fmla="*/ 69824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4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4" y="34853"/>
                </a:moveTo>
                <a:cubicBezTo>
                  <a:pt x="69824" y="54102"/>
                  <a:pt x="54194" y="69706"/>
                  <a:pt x="34912" y="69706"/>
                </a:cubicBezTo>
                <a:cubicBezTo>
                  <a:pt x="15630" y="69706"/>
                  <a:pt x="0" y="54102"/>
                  <a:pt x="0" y="34853"/>
                </a:cubicBezTo>
                <a:cubicBezTo>
                  <a:pt x="0" y="15604"/>
                  <a:pt x="15630" y="0"/>
                  <a:pt x="34912" y="0"/>
                </a:cubicBezTo>
                <a:cubicBezTo>
                  <a:pt x="54194" y="0"/>
                  <a:pt x="69824" y="15604"/>
                  <a:pt x="69824"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37" name="Freeform 106">
            <a:extLst>
              <a:ext uri="{FF2B5EF4-FFF2-40B4-BE49-F238E27FC236}">
                <a16:creationId xmlns:a16="http://schemas.microsoft.com/office/drawing/2014/main" id="{98CA0C1A-AAA6-FE8C-A0BA-97CF45DD255B}"/>
              </a:ext>
            </a:extLst>
          </p:cNvPr>
          <p:cNvSpPr/>
          <p:nvPr/>
        </p:nvSpPr>
        <p:spPr>
          <a:xfrm>
            <a:off x="9986057" y="3830227"/>
            <a:ext cx="64008" cy="59529"/>
          </a:xfrm>
          <a:custGeom>
            <a:avLst/>
            <a:gdLst>
              <a:gd name="connsiteX0" fmla="*/ 69825 w 69824"/>
              <a:gd name="connsiteY0" fmla="*/ 34853 h 69706"/>
              <a:gd name="connsiteX1" fmla="*/ 34912 w 69824"/>
              <a:gd name="connsiteY1" fmla="*/ 69707 h 69706"/>
              <a:gd name="connsiteX2" fmla="*/ 0 w 69824"/>
              <a:gd name="connsiteY2" fmla="*/ 34853 h 69706"/>
              <a:gd name="connsiteX3" fmla="*/ 34912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7"/>
                  <a:pt x="34912" y="69707"/>
                </a:cubicBezTo>
                <a:cubicBezTo>
                  <a:pt x="15631" y="69707"/>
                  <a:pt x="0" y="54102"/>
                  <a:pt x="0" y="34853"/>
                </a:cubicBezTo>
                <a:cubicBezTo>
                  <a:pt x="0" y="15604"/>
                  <a:pt x="15631" y="0"/>
                  <a:pt x="34912"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38" name="Freeform 108">
            <a:extLst>
              <a:ext uri="{FF2B5EF4-FFF2-40B4-BE49-F238E27FC236}">
                <a16:creationId xmlns:a16="http://schemas.microsoft.com/office/drawing/2014/main" id="{25A723A4-5A14-E3A6-6E0E-33CD8FCECF35}"/>
              </a:ext>
            </a:extLst>
          </p:cNvPr>
          <p:cNvSpPr/>
          <p:nvPr/>
        </p:nvSpPr>
        <p:spPr>
          <a:xfrm>
            <a:off x="10054584" y="3830159"/>
            <a:ext cx="64008" cy="59529"/>
          </a:xfrm>
          <a:custGeom>
            <a:avLst/>
            <a:gdLst>
              <a:gd name="connsiteX0" fmla="*/ 69825 w 69824"/>
              <a:gd name="connsiteY0" fmla="*/ 34853 h 69706"/>
              <a:gd name="connsiteX1" fmla="*/ 34913 w 69824"/>
              <a:gd name="connsiteY1" fmla="*/ 69706 h 69706"/>
              <a:gd name="connsiteX2" fmla="*/ 0 w 69824"/>
              <a:gd name="connsiteY2" fmla="*/ 34853 h 69706"/>
              <a:gd name="connsiteX3" fmla="*/ 34913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3" y="69706"/>
                </a:cubicBezTo>
                <a:cubicBezTo>
                  <a:pt x="15631" y="69706"/>
                  <a:pt x="0" y="54102"/>
                  <a:pt x="0" y="34853"/>
                </a:cubicBezTo>
                <a:cubicBezTo>
                  <a:pt x="0" y="15604"/>
                  <a:pt x="15631" y="0"/>
                  <a:pt x="34913"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39" name="Freeform 109">
            <a:extLst>
              <a:ext uri="{FF2B5EF4-FFF2-40B4-BE49-F238E27FC236}">
                <a16:creationId xmlns:a16="http://schemas.microsoft.com/office/drawing/2014/main" id="{D90FFEC3-41EE-7533-C087-2A11CA8C684F}"/>
              </a:ext>
            </a:extLst>
          </p:cNvPr>
          <p:cNvSpPr/>
          <p:nvPr/>
        </p:nvSpPr>
        <p:spPr>
          <a:xfrm>
            <a:off x="10140207" y="3830116"/>
            <a:ext cx="64008" cy="59529"/>
          </a:xfrm>
          <a:custGeom>
            <a:avLst/>
            <a:gdLst>
              <a:gd name="connsiteX0" fmla="*/ 69825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2" y="69706"/>
                </a:cubicBezTo>
                <a:cubicBezTo>
                  <a:pt x="15630" y="69706"/>
                  <a:pt x="0" y="54102"/>
                  <a:pt x="0" y="34853"/>
                </a:cubicBezTo>
                <a:cubicBezTo>
                  <a:pt x="0" y="15604"/>
                  <a:pt x="15630" y="0"/>
                  <a:pt x="34912"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41" name="TextBox 1140">
            <a:extLst>
              <a:ext uri="{FF2B5EF4-FFF2-40B4-BE49-F238E27FC236}">
                <a16:creationId xmlns:a16="http://schemas.microsoft.com/office/drawing/2014/main" id="{4D82A7A0-BFD9-D708-6961-5528A6060F74}"/>
              </a:ext>
            </a:extLst>
          </p:cNvPr>
          <p:cNvSpPr txBox="1"/>
          <p:nvPr/>
        </p:nvSpPr>
        <p:spPr>
          <a:xfrm rot="16200000">
            <a:off x="4665678" y="3776202"/>
            <a:ext cx="772969" cy="307777"/>
          </a:xfrm>
          <a:prstGeom prst="rect">
            <a:avLst/>
          </a:prstGeom>
          <a:noFill/>
        </p:spPr>
        <p:txBody>
          <a:bodyPr wrap="none" rtlCol="0">
            <a:spAutoFit/>
          </a:bodyPr>
          <a:lstStyle/>
          <a:p>
            <a:pPr algn="ctr"/>
            <a:r>
              <a:rPr lang="en-US" sz="1400" b="1">
                <a:ln/>
                <a:solidFill>
                  <a:srgbClr val="433F3F"/>
                </a:solidFill>
                <a:latin typeface="+mj-lt"/>
                <a:sym typeface="TrebuchetMS-Bold"/>
                <a:rtl val="0"/>
              </a:rPr>
              <a:t>OS (%)</a:t>
            </a:r>
          </a:p>
        </p:txBody>
      </p:sp>
      <p:grpSp>
        <p:nvGrpSpPr>
          <p:cNvPr id="1142" name="Graphic 4">
            <a:extLst>
              <a:ext uri="{FF2B5EF4-FFF2-40B4-BE49-F238E27FC236}">
                <a16:creationId xmlns:a16="http://schemas.microsoft.com/office/drawing/2014/main" id="{5EF07D8C-1C05-5135-5F16-B3A3AE7E6797}"/>
              </a:ext>
            </a:extLst>
          </p:cNvPr>
          <p:cNvGrpSpPr/>
          <p:nvPr/>
        </p:nvGrpSpPr>
        <p:grpSpPr>
          <a:xfrm>
            <a:off x="5554750" y="2585647"/>
            <a:ext cx="87783" cy="2699185"/>
            <a:chOff x="2136803" y="1294657"/>
            <a:chExt cx="71982" cy="2902323"/>
          </a:xfrm>
        </p:grpSpPr>
        <p:sp>
          <p:nvSpPr>
            <p:cNvPr id="1143" name="Freeform 155">
              <a:extLst>
                <a:ext uri="{FF2B5EF4-FFF2-40B4-BE49-F238E27FC236}">
                  <a16:creationId xmlns:a16="http://schemas.microsoft.com/office/drawing/2014/main" id="{77A58EFA-1444-47A1-0666-C0394800E11C}"/>
                </a:ext>
              </a:extLst>
            </p:cNvPr>
            <p:cNvSpPr/>
            <p:nvPr/>
          </p:nvSpPr>
          <p:spPr>
            <a:xfrm>
              <a:off x="2136803" y="4184307"/>
              <a:ext cx="71982" cy="12673"/>
            </a:xfrm>
            <a:custGeom>
              <a:avLst/>
              <a:gdLst>
                <a:gd name="connsiteX0" fmla="*/ 0 w 71982"/>
                <a:gd name="connsiteY0" fmla="*/ 0 h 12673"/>
                <a:gd name="connsiteX1" fmla="*/ 71983 w 71982"/>
                <a:gd name="connsiteY1" fmla="*/ 0 h 12673"/>
              </a:gdLst>
              <a:ahLst/>
              <a:cxnLst>
                <a:cxn ang="0">
                  <a:pos x="connsiteX0" y="connsiteY0"/>
                </a:cxn>
                <a:cxn ang="0">
                  <a:pos x="connsiteX1" y="connsiteY1"/>
                </a:cxn>
              </a:cxnLst>
              <a:rect l="l" t="t" r="r" b="b"/>
              <a:pathLst>
                <a:path w="71982" h="12673">
                  <a:moveTo>
                    <a:pt x="0" y="0"/>
                  </a:moveTo>
                  <a:lnTo>
                    <a:pt x="71983" y="0"/>
                  </a:lnTo>
                </a:path>
              </a:pathLst>
            </a:custGeom>
            <a:ln w="12693" cap="flat">
              <a:solidFill>
                <a:srgbClr val="4A4A49"/>
              </a:solidFill>
              <a:prstDash val="solid"/>
              <a:miter/>
            </a:ln>
          </p:spPr>
          <p:txBody>
            <a:bodyPr rtlCol="0" anchor="ctr"/>
            <a:lstStyle/>
            <a:p>
              <a:endParaRPr lang="en-US" sz="1400">
                <a:latin typeface="+mj-lt"/>
              </a:endParaRPr>
            </a:p>
          </p:txBody>
        </p:sp>
        <p:sp>
          <p:nvSpPr>
            <p:cNvPr id="1144" name="Freeform 156">
              <a:extLst>
                <a:ext uri="{FF2B5EF4-FFF2-40B4-BE49-F238E27FC236}">
                  <a16:creationId xmlns:a16="http://schemas.microsoft.com/office/drawing/2014/main" id="{25A4CBCB-A908-867E-871F-7A1A942411A0}"/>
                </a:ext>
              </a:extLst>
            </p:cNvPr>
            <p:cNvSpPr/>
            <p:nvPr/>
          </p:nvSpPr>
          <p:spPr>
            <a:xfrm>
              <a:off x="2136803" y="1864982"/>
              <a:ext cx="71982" cy="12673"/>
            </a:xfrm>
            <a:custGeom>
              <a:avLst/>
              <a:gdLst>
                <a:gd name="connsiteX0" fmla="*/ 0 w 71982"/>
                <a:gd name="connsiteY0" fmla="*/ 0 h 12673"/>
                <a:gd name="connsiteX1" fmla="*/ 71983 w 71982"/>
                <a:gd name="connsiteY1" fmla="*/ 0 h 12673"/>
              </a:gdLst>
              <a:ahLst/>
              <a:cxnLst>
                <a:cxn ang="0">
                  <a:pos x="connsiteX0" y="connsiteY0"/>
                </a:cxn>
                <a:cxn ang="0">
                  <a:pos x="connsiteX1" y="connsiteY1"/>
                </a:cxn>
              </a:cxnLst>
              <a:rect l="l" t="t" r="r" b="b"/>
              <a:pathLst>
                <a:path w="71982" h="12673">
                  <a:moveTo>
                    <a:pt x="0" y="0"/>
                  </a:moveTo>
                  <a:lnTo>
                    <a:pt x="71983" y="0"/>
                  </a:lnTo>
                </a:path>
              </a:pathLst>
            </a:custGeom>
            <a:ln w="12693" cap="flat">
              <a:solidFill>
                <a:srgbClr val="4A4A49"/>
              </a:solidFill>
              <a:prstDash val="solid"/>
              <a:miter/>
            </a:ln>
          </p:spPr>
          <p:txBody>
            <a:bodyPr rtlCol="0" anchor="ctr"/>
            <a:lstStyle/>
            <a:p>
              <a:endParaRPr lang="en-US" sz="1400">
                <a:latin typeface="+mj-lt"/>
              </a:endParaRPr>
            </a:p>
          </p:txBody>
        </p:sp>
        <p:sp>
          <p:nvSpPr>
            <p:cNvPr id="1145" name="Freeform 157">
              <a:extLst>
                <a:ext uri="{FF2B5EF4-FFF2-40B4-BE49-F238E27FC236}">
                  <a16:creationId xmlns:a16="http://schemas.microsoft.com/office/drawing/2014/main" id="{9E244DCE-844B-4367-380A-D2A3521BB145}"/>
                </a:ext>
              </a:extLst>
            </p:cNvPr>
            <p:cNvSpPr/>
            <p:nvPr/>
          </p:nvSpPr>
          <p:spPr>
            <a:xfrm>
              <a:off x="2136803" y="2447982"/>
              <a:ext cx="71982" cy="12673"/>
            </a:xfrm>
            <a:custGeom>
              <a:avLst/>
              <a:gdLst>
                <a:gd name="connsiteX0" fmla="*/ 0 w 71982"/>
                <a:gd name="connsiteY0" fmla="*/ 0 h 12673"/>
                <a:gd name="connsiteX1" fmla="*/ 71983 w 71982"/>
                <a:gd name="connsiteY1" fmla="*/ 0 h 12673"/>
              </a:gdLst>
              <a:ahLst/>
              <a:cxnLst>
                <a:cxn ang="0">
                  <a:pos x="connsiteX0" y="connsiteY0"/>
                </a:cxn>
                <a:cxn ang="0">
                  <a:pos x="connsiteX1" y="connsiteY1"/>
                </a:cxn>
              </a:cxnLst>
              <a:rect l="l" t="t" r="r" b="b"/>
              <a:pathLst>
                <a:path w="71982" h="12673">
                  <a:moveTo>
                    <a:pt x="0" y="0"/>
                  </a:moveTo>
                  <a:lnTo>
                    <a:pt x="71983" y="0"/>
                  </a:lnTo>
                </a:path>
              </a:pathLst>
            </a:custGeom>
            <a:ln w="12693" cap="flat">
              <a:solidFill>
                <a:srgbClr val="4A4A49"/>
              </a:solidFill>
              <a:prstDash val="solid"/>
              <a:miter/>
            </a:ln>
          </p:spPr>
          <p:txBody>
            <a:bodyPr rtlCol="0" anchor="ctr"/>
            <a:lstStyle/>
            <a:p>
              <a:endParaRPr lang="en-US" sz="1400">
                <a:latin typeface="+mj-lt"/>
              </a:endParaRPr>
            </a:p>
          </p:txBody>
        </p:sp>
        <p:sp>
          <p:nvSpPr>
            <p:cNvPr id="1146" name="Freeform 158">
              <a:extLst>
                <a:ext uri="{FF2B5EF4-FFF2-40B4-BE49-F238E27FC236}">
                  <a16:creationId xmlns:a16="http://schemas.microsoft.com/office/drawing/2014/main" id="{7FDAA03C-929B-CF54-29C1-A839EC774EA2}"/>
                </a:ext>
              </a:extLst>
            </p:cNvPr>
            <p:cNvSpPr/>
            <p:nvPr/>
          </p:nvSpPr>
          <p:spPr>
            <a:xfrm>
              <a:off x="2136803" y="3024645"/>
              <a:ext cx="71982" cy="12673"/>
            </a:xfrm>
            <a:custGeom>
              <a:avLst/>
              <a:gdLst>
                <a:gd name="connsiteX0" fmla="*/ 0 w 71982"/>
                <a:gd name="connsiteY0" fmla="*/ 0 h 12673"/>
                <a:gd name="connsiteX1" fmla="*/ 71983 w 71982"/>
                <a:gd name="connsiteY1" fmla="*/ 0 h 12673"/>
              </a:gdLst>
              <a:ahLst/>
              <a:cxnLst>
                <a:cxn ang="0">
                  <a:pos x="connsiteX0" y="connsiteY0"/>
                </a:cxn>
                <a:cxn ang="0">
                  <a:pos x="connsiteX1" y="connsiteY1"/>
                </a:cxn>
              </a:cxnLst>
              <a:rect l="l" t="t" r="r" b="b"/>
              <a:pathLst>
                <a:path w="71982" h="12673">
                  <a:moveTo>
                    <a:pt x="0" y="0"/>
                  </a:moveTo>
                  <a:lnTo>
                    <a:pt x="71983" y="0"/>
                  </a:lnTo>
                </a:path>
              </a:pathLst>
            </a:custGeom>
            <a:ln w="12693" cap="flat">
              <a:solidFill>
                <a:srgbClr val="4A4A49"/>
              </a:solidFill>
              <a:prstDash val="solid"/>
              <a:miter/>
            </a:ln>
          </p:spPr>
          <p:txBody>
            <a:bodyPr rtlCol="0" anchor="ctr"/>
            <a:lstStyle/>
            <a:p>
              <a:endParaRPr lang="en-US" sz="1400">
                <a:latin typeface="+mj-lt"/>
              </a:endParaRPr>
            </a:p>
          </p:txBody>
        </p:sp>
        <p:sp>
          <p:nvSpPr>
            <p:cNvPr id="1147" name="Freeform 159">
              <a:extLst>
                <a:ext uri="{FF2B5EF4-FFF2-40B4-BE49-F238E27FC236}">
                  <a16:creationId xmlns:a16="http://schemas.microsoft.com/office/drawing/2014/main" id="{56C9AC97-E4FA-2652-12F7-8D594AE4EF03}"/>
                </a:ext>
              </a:extLst>
            </p:cNvPr>
            <p:cNvSpPr/>
            <p:nvPr/>
          </p:nvSpPr>
          <p:spPr>
            <a:xfrm>
              <a:off x="2136803" y="3601307"/>
              <a:ext cx="71982" cy="12673"/>
            </a:xfrm>
            <a:custGeom>
              <a:avLst/>
              <a:gdLst>
                <a:gd name="connsiteX0" fmla="*/ 0 w 71982"/>
                <a:gd name="connsiteY0" fmla="*/ 0 h 12673"/>
                <a:gd name="connsiteX1" fmla="*/ 71983 w 71982"/>
                <a:gd name="connsiteY1" fmla="*/ 0 h 12673"/>
              </a:gdLst>
              <a:ahLst/>
              <a:cxnLst>
                <a:cxn ang="0">
                  <a:pos x="connsiteX0" y="connsiteY0"/>
                </a:cxn>
                <a:cxn ang="0">
                  <a:pos x="connsiteX1" y="connsiteY1"/>
                </a:cxn>
              </a:cxnLst>
              <a:rect l="l" t="t" r="r" b="b"/>
              <a:pathLst>
                <a:path w="71982" h="12673">
                  <a:moveTo>
                    <a:pt x="0" y="0"/>
                  </a:moveTo>
                  <a:lnTo>
                    <a:pt x="71983" y="0"/>
                  </a:lnTo>
                </a:path>
              </a:pathLst>
            </a:custGeom>
            <a:ln w="12693" cap="flat">
              <a:solidFill>
                <a:srgbClr val="4A4A49"/>
              </a:solidFill>
              <a:prstDash val="solid"/>
              <a:miter/>
            </a:ln>
          </p:spPr>
          <p:txBody>
            <a:bodyPr rtlCol="0" anchor="ctr"/>
            <a:lstStyle/>
            <a:p>
              <a:endParaRPr lang="en-US" sz="1400">
                <a:latin typeface="+mj-lt"/>
              </a:endParaRPr>
            </a:p>
          </p:txBody>
        </p:sp>
        <p:sp>
          <p:nvSpPr>
            <p:cNvPr id="1148" name="Freeform 160">
              <a:extLst>
                <a:ext uri="{FF2B5EF4-FFF2-40B4-BE49-F238E27FC236}">
                  <a16:creationId xmlns:a16="http://schemas.microsoft.com/office/drawing/2014/main" id="{8F0CBAFD-77FE-EC18-B031-2B33712D9A34}"/>
                </a:ext>
              </a:extLst>
            </p:cNvPr>
            <p:cNvSpPr/>
            <p:nvPr/>
          </p:nvSpPr>
          <p:spPr>
            <a:xfrm>
              <a:off x="2136803" y="1294657"/>
              <a:ext cx="71982" cy="12673"/>
            </a:xfrm>
            <a:custGeom>
              <a:avLst/>
              <a:gdLst>
                <a:gd name="connsiteX0" fmla="*/ 0 w 71982"/>
                <a:gd name="connsiteY0" fmla="*/ 0 h 12673"/>
                <a:gd name="connsiteX1" fmla="*/ 71983 w 71982"/>
                <a:gd name="connsiteY1" fmla="*/ 0 h 12673"/>
              </a:gdLst>
              <a:ahLst/>
              <a:cxnLst>
                <a:cxn ang="0">
                  <a:pos x="connsiteX0" y="connsiteY0"/>
                </a:cxn>
                <a:cxn ang="0">
                  <a:pos x="connsiteX1" y="connsiteY1"/>
                </a:cxn>
              </a:cxnLst>
              <a:rect l="l" t="t" r="r" b="b"/>
              <a:pathLst>
                <a:path w="71982" h="12673">
                  <a:moveTo>
                    <a:pt x="0" y="0"/>
                  </a:moveTo>
                  <a:lnTo>
                    <a:pt x="71983" y="0"/>
                  </a:lnTo>
                </a:path>
              </a:pathLst>
            </a:custGeom>
            <a:ln w="12693" cap="flat">
              <a:solidFill>
                <a:srgbClr val="4A4A49"/>
              </a:solidFill>
              <a:prstDash val="solid"/>
              <a:miter/>
            </a:ln>
          </p:spPr>
          <p:txBody>
            <a:bodyPr rtlCol="0" anchor="ctr"/>
            <a:lstStyle/>
            <a:p>
              <a:endParaRPr lang="en-US" sz="1400">
                <a:latin typeface="+mj-lt"/>
              </a:endParaRPr>
            </a:p>
          </p:txBody>
        </p:sp>
      </p:grpSp>
      <p:sp>
        <p:nvSpPr>
          <p:cNvPr id="1149" name="TextBox 1148">
            <a:extLst>
              <a:ext uri="{FF2B5EF4-FFF2-40B4-BE49-F238E27FC236}">
                <a16:creationId xmlns:a16="http://schemas.microsoft.com/office/drawing/2014/main" id="{12B66262-E62D-E1DD-5460-376CFB9B8767}"/>
              </a:ext>
            </a:extLst>
          </p:cNvPr>
          <p:cNvSpPr txBox="1"/>
          <p:nvPr/>
        </p:nvSpPr>
        <p:spPr>
          <a:xfrm>
            <a:off x="5275006" y="5114312"/>
            <a:ext cx="284052" cy="307777"/>
          </a:xfrm>
          <a:prstGeom prst="rect">
            <a:avLst/>
          </a:prstGeom>
          <a:noFill/>
        </p:spPr>
        <p:txBody>
          <a:bodyPr wrap="none" rtlCol="0">
            <a:spAutoFit/>
          </a:bodyPr>
          <a:lstStyle/>
          <a:p>
            <a:pPr algn="r"/>
            <a:r>
              <a:rPr lang="en-US" sz="1400">
                <a:ln/>
                <a:solidFill>
                  <a:srgbClr val="433F3F"/>
                </a:solidFill>
                <a:latin typeface="+mj-lt"/>
                <a:sym typeface="TrebuchetMS"/>
                <a:rtl val="0"/>
              </a:rPr>
              <a:t>0</a:t>
            </a:r>
          </a:p>
        </p:txBody>
      </p:sp>
      <p:sp>
        <p:nvSpPr>
          <p:cNvPr id="1150" name="TextBox 1149">
            <a:extLst>
              <a:ext uri="{FF2B5EF4-FFF2-40B4-BE49-F238E27FC236}">
                <a16:creationId xmlns:a16="http://schemas.microsoft.com/office/drawing/2014/main" id="{DB3A63C0-FD70-EEDE-CB12-BB8CDFFAB945}"/>
              </a:ext>
            </a:extLst>
          </p:cNvPr>
          <p:cNvSpPr txBox="1"/>
          <p:nvPr/>
        </p:nvSpPr>
        <p:spPr>
          <a:xfrm>
            <a:off x="5195895" y="2958456"/>
            <a:ext cx="383439" cy="307777"/>
          </a:xfrm>
          <a:prstGeom prst="rect">
            <a:avLst/>
          </a:prstGeom>
          <a:noFill/>
        </p:spPr>
        <p:txBody>
          <a:bodyPr wrap="none" rtlCol="0">
            <a:spAutoFit/>
          </a:bodyPr>
          <a:lstStyle/>
          <a:p>
            <a:pPr algn="r"/>
            <a:r>
              <a:rPr lang="en-US" sz="1400">
                <a:ln/>
                <a:solidFill>
                  <a:srgbClr val="433F3F"/>
                </a:solidFill>
                <a:latin typeface="+mj-lt"/>
                <a:sym typeface="TrebuchetMS"/>
                <a:rtl val="0"/>
              </a:rPr>
              <a:t>80</a:t>
            </a:r>
          </a:p>
        </p:txBody>
      </p:sp>
      <p:sp>
        <p:nvSpPr>
          <p:cNvPr id="1151" name="TextBox 1150">
            <a:extLst>
              <a:ext uri="{FF2B5EF4-FFF2-40B4-BE49-F238E27FC236}">
                <a16:creationId xmlns:a16="http://schemas.microsoft.com/office/drawing/2014/main" id="{A3ADB843-D08E-4BED-3B35-AF208A5FC218}"/>
              </a:ext>
            </a:extLst>
          </p:cNvPr>
          <p:cNvSpPr txBox="1"/>
          <p:nvPr/>
        </p:nvSpPr>
        <p:spPr>
          <a:xfrm>
            <a:off x="5195895" y="3500374"/>
            <a:ext cx="383439" cy="307777"/>
          </a:xfrm>
          <a:prstGeom prst="rect">
            <a:avLst/>
          </a:prstGeom>
          <a:noFill/>
        </p:spPr>
        <p:txBody>
          <a:bodyPr wrap="none" rtlCol="0">
            <a:spAutoFit/>
          </a:bodyPr>
          <a:lstStyle/>
          <a:p>
            <a:pPr algn="r"/>
            <a:r>
              <a:rPr lang="en-US" sz="1400">
                <a:ln/>
                <a:solidFill>
                  <a:srgbClr val="433F3F"/>
                </a:solidFill>
                <a:latin typeface="+mj-lt"/>
                <a:sym typeface="TrebuchetMS"/>
                <a:rtl val="0"/>
              </a:rPr>
              <a:t>60</a:t>
            </a:r>
          </a:p>
        </p:txBody>
      </p:sp>
      <p:sp>
        <p:nvSpPr>
          <p:cNvPr id="1152" name="TextBox 1151">
            <a:extLst>
              <a:ext uri="{FF2B5EF4-FFF2-40B4-BE49-F238E27FC236}">
                <a16:creationId xmlns:a16="http://schemas.microsoft.com/office/drawing/2014/main" id="{6F87111F-AA1F-C081-9A99-67925F13E93C}"/>
              </a:ext>
            </a:extLst>
          </p:cNvPr>
          <p:cNvSpPr txBox="1"/>
          <p:nvPr/>
        </p:nvSpPr>
        <p:spPr>
          <a:xfrm>
            <a:off x="5195895" y="4036384"/>
            <a:ext cx="383439" cy="307777"/>
          </a:xfrm>
          <a:prstGeom prst="rect">
            <a:avLst/>
          </a:prstGeom>
          <a:noFill/>
        </p:spPr>
        <p:txBody>
          <a:bodyPr wrap="none" rtlCol="0">
            <a:spAutoFit/>
          </a:bodyPr>
          <a:lstStyle/>
          <a:p>
            <a:pPr algn="r"/>
            <a:r>
              <a:rPr lang="en-US" sz="1400">
                <a:ln/>
                <a:solidFill>
                  <a:srgbClr val="433F3F"/>
                </a:solidFill>
                <a:latin typeface="+mj-lt"/>
                <a:sym typeface="TrebuchetMS"/>
                <a:rtl val="0"/>
              </a:rPr>
              <a:t>40</a:t>
            </a:r>
          </a:p>
        </p:txBody>
      </p:sp>
      <p:sp>
        <p:nvSpPr>
          <p:cNvPr id="1153" name="TextBox 1152">
            <a:extLst>
              <a:ext uri="{FF2B5EF4-FFF2-40B4-BE49-F238E27FC236}">
                <a16:creationId xmlns:a16="http://schemas.microsoft.com/office/drawing/2014/main" id="{BCBFC9FA-000F-0CFB-F9C7-137320D7F688}"/>
              </a:ext>
            </a:extLst>
          </p:cNvPr>
          <p:cNvSpPr txBox="1"/>
          <p:nvPr/>
        </p:nvSpPr>
        <p:spPr>
          <a:xfrm>
            <a:off x="5195895" y="4573872"/>
            <a:ext cx="383439" cy="307777"/>
          </a:xfrm>
          <a:prstGeom prst="rect">
            <a:avLst/>
          </a:prstGeom>
          <a:noFill/>
        </p:spPr>
        <p:txBody>
          <a:bodyPr wrap="none" rtlCol="0">
            <a:spAutoFit/>
          </a:bodyPr>
          <a:lstStyle/>
          <a:p>
            <a:pPr algn="r"/>
            <a:r>
              <a:rPr lang="en-US" sz="1400">
                <a:ln/>
                <a:solidFill>
                  <a:srgbClr val="433F3F"/>
                </a:solidFill>
                <a:latin typeface="+mj-lt"/>
                <a:sym typeface="TrebuchetMS"/>
                <a:rtl val="0"/>
              </a:rPr>
              <a:t>20</a:t>
            </a:r>
          </a:p>
        </p:txBody>
      </p:sp>
      <p:sp>
        <p:nvSpPr>
          <p:cNvPr id="1154" name="TextBox 1153">
            <a:extLst>
              <a:ext uri="{FF2B5EF4-FFF2-40B4-BE49-F238E27FC236}">
                <a16:creationId xmlns:a16="http://schemas.microsoft.com/office/drawing/2014/main" id="{7E68A21B-BB58-81BA-3FE3-8A3184BE5462}"/>
              </a:ext>
            </a:extLst>
          </p:cNvPr>
          <p:cNvSpPr txBox="1"/>
          <p:nvPr/>
        </p:nvSpPr>
        <p:spPr>
          <a:xfrm>
            <a:off x="5100689" y="2428354"/>
            <a:ext cx="482825" cy="307777"/>
          </a:xfrm>
          <a:prstGeom prst="rect">
            <a:avLst/>
          </a:prstGeom>
          <a:noFill/>
        </p:spPr>
        <p:txBody>
          <a:bodyPr wrap="none" rtlCol="0">
            <a:spAutoFit/>
          </a:bodyPr>
          <a:lstStyle/>
          <a:p>
            <a:pPr algn="r"/>
            <a:r>
              <a:rPr lang="en-US" sz="1400">
                <a:ln/>
                <a:solidFill>
                  <a:srgbClr val="433F3F"/>
                </a:solidFill>
                <a:latin typeface="+mj-lt"/>
                <a:sym typeface="TrebuchetMS"/>
                <a:rtl val="0"/>
              </a:rPr>
              <a:t>100</a:t>
            </a:r>
          </a:p>
        </p:txBody>
      </p:sp>
      <p:sp>
        <p:nvSpPr>
          <p:cNvPr id="1155" name="TextBox 1154">
            <a:extLst>
              <a:ext uri="{FF2B5EF4-FFF2-40B4-BE49-F238E27FC236}">
                <a16:creationId xmlns:a16="http://schemas.microsoft.com/office/drawing/2014/main" id="{839E5DAB-52DB-CC83-E7CC-D66C81171E12}"/>
              </a:ext>
            </a:extLst>
          </p:cNvPr>
          <p:cNvSpPr txBox="1"/>
          <p:nvPr/>
        </p:nvSpPr>
        <p:spPr>
          <a:xfrm>
            <a:off x="10353753" y="3920124"/>
            <a:ext cx="1433406" cy="430887"/>
          </a:xfrm>
          <a:prstGeom prst="rect">
            <a:avLst/>
          </a:prstGeom>
          <a:noFill/>
        </p:spPr>
        <p:txBody>
          <a:bodyPr wrap="none" rtlCol="0">
            <a:spAutoFit/>
          </a:bodyPr>
          <a:lstStyle/>
          <a:p>
            <a:pPr algn="l"/>
            <a:r>
              <a:rPr lang="en-US" sz="1100" b="1">
                <a:ln/>
                <a:latin typeface="+mj-lt"/>
                <a:sym typeface="TrebuchetMS-Bold"/>
                <a:rtl val="0"/>
              </a:rPr>
              <a:t>Chemo</a:t>
            </a:r>
            <a:br>
              <a:rPr lang="en-US" sz="1100" b="1">
                <a:ln/>
                <a:latin typeface="+mj-lt"/>
                <a:sym typeface="TrebuchetMS-Bold"/>
                <a:rtl val="0"/>
              </a:rPr>
            </a:br>
            <a:r>
              <a:rPr lang="en-US" sz="1100" b="1">
                <a:ln/>
                <a:latin typeface="+mj-lt"/>
                <a:sym typeface="TrebuchetMS-Bold"/>
                <a:rtl val="0"/>
              </a:rPr>
              <a:t>(no </a:t>
            </a:r>
            <a:r>
              <a:rPr lang="en-US" sz="1100" b="1" err="1">
                <a:ln/>
                <a:latin typeface="+mj-lt"/>
                <a:sym typeface="TrebuchetMS-Bold"/>
                <a:rtl val="0"/>
              </a:rPr>
              <a:t>ctDNA</a:t>
            </a:r>
            <a:r>
              <a:rPr lang="en-US" sz="1100" b="1">
                <a:ln/>
                <a:latin typeface="+mj-lt"/>
                <a:sym typeface="TrebuchetMS-Bold"/>
                <a:rtl val="0"/>
              </a:rPr>
              <a:t> clearance)</a:t>
            </a:r>
          </a:p>
        </p:txBody>
      </p:sp>
      <p:sp>
        <p:nvSpPr>
          <p:cNvPr id="1156" name="TextBox 1155">
            <a:extLst>
              <a:ext uri="{FF2B5EF4-FFF2-40B4-BE49-F238E27FC236}">
                <a16:creationId xmlns:a16="http://schemas.microsoft.com/office/drawing/2014/main" id="{6C8C86BB-A54C-EED3-8FB4-56C6515B2E1B}"/>
              </a:ext>
            </a:extLst>
          </p:cNvPr>
          <p:cNvSpPr txBox="1"/>
          <p:nvPr/>
        </p:nvSpPr>
        <p:spPr>
          <a:xfrm>
            <a:off x="9153710" y="2864033"/>
            <a:ext cx="2396810" cy="261610"/>
          </a:xfrm>
          <a:prstGeom prst="rect">
            <a:avLst/>
          </a:prstGeom>
          <a:noFill/>
        </p:spPr>
        <p:txBody>
          <a:bodyPr wrap="none" rtlCol="0">
            <a:spAutoFit/>
          </a:bodyPr>
          <a:lstStyle/>
          <a:p>
            <a:pPr algn="l"/>
            <a:r>
              <a:rPr lang="en-US" sz="1100" b="1">
                <a:ln/>
                <a:solidFill>
                  <a:srgbClr val="138967"/>
                </a:solidFill>
                <a:latin typeface="+mj-lt"/>
                <a:sym typeface="TrebuchetMS-Bold"/>
                <a:rtl val="0"/>
              </a:rPr>
              <a:t>NIVO + chemo (</a:t>
            </a:r>
            <a:r>
              <a:rPr lang="en-US" sz="1100" b="1" err="1">
                <a:ln/>
                <a:solidFill>
                  <a:srgbClr val="138967"/>
                </a:solidFill>
                <a:latin typeface="+mj-lt"/>
                <a:sym typeface="TrebuchetMS-Bold"/>
                <a:rtl val="0"/>
              </a:rPr>
              <a:t>ctDNA</a:t>
            </a:r>
            <a:r>
              <a:rPr lang="en-US" sz="1100" b="1">
                <a:ln/>
                <a:solidFill>
                  <a:srgbClr val="138967"/>
                </a:solidFill>
                <a:latin typeface="+mj-lt"/>
                <a:sym typeface="TrebuchetMS-Bold"/>
                <a:rtl val="0"/>
              </a:rPr>
              <a:t> clearance)</a:t>
            </a:r>
          </a:p>
        </p:txBody>
      </p:sp>
      <p:sp>
        <p:nvSpPr>
          <p:cNvPr id="1157" name="TextBox 1156">
            <a:extLst>
              <a:ext uri="{FF2B5EF4-FFF2-40B4-BE49-F238E27FC236}">
                <a16:creationId xmlns:a16="http://schemas.microsoft.com/office/drawing/2014/main" id="{8AD895CE-E7D9-727B-E896-2E17AE6A641C}"/>
              </a:ext>
            </a:extLst>
          </p:cNvPr>
          <p:cNvSpPr txBox="1"/>
          <p:nvPr/>
        </p:nvSpPr>
        <p:spPr>
          <a:xfrm>
            <a:off x="9965541" y="4334206"/>
            <a:ext cx="1611339" cy="430887"/>
          </a:xfrm>
          <a:prstGeom prst="rect">
            <a:avLst/>
          </a:prstGeom>
          <a:noFill/>
        </p:spPr>
        <p:txBody>
          <a:bodyPr wrap="none" rtlCol="0">
            <a:spAutoFit/>
          </a:bodyPr>
          <a:lstStyle/>
          <a:p>
            <a:pPr algn="l"/>
            <a:r>
              <a:rPr lang="en-US" sz="1100" b="1">
                <a:ln/>
                <a:solidFill>
                  <a:srgbClr val="138967"/>
                </a:solidFill>
                <a:latin typeface="+mj-lt"/>
                <a:sym typeface="TrebuchetMS-Bold"/>
                <a:rtl val="0"/>
              </a:rPr>
              <a:t>NIVO + chemo</a:t>
            </a:r>
            <a:br>
              <a:rPr lang="en-US" sz="1100" b="1">
                <a:ln/>
                <a:solidFill>
                  <a:srgbClr val="138967"/>
                </a:solidFill>
                <a:latin typeface="+mj-lt"/>
                <a:sym typeface="TrebuchetMS-Bold"/>
                <a:rtl val="0"/>
              </a:rPr>
            </a:br>
            <a:r>
              <a:rPr lang="en-US" sz="1100" b="1">
                <a:ln/>
                <a:solidFill>
                  <a:srgbClr val="138967"/>
                </a:solidFill>
                <a:latin typeface="+mj-lt"/>
                <a:sym typeface="TrebuchetMS-Bold"/>
                <a:rtl val="0"/>
              </a:rPr>
              <a:t>(no </a:t>
            </a:r>
            <a:r>
              <a:rPr lang="en-US" sz="1100" b="1" err="1">
                <a:ln/>
                <a:solidFill>
                  <a:srgbClr val="138967"/>
                </a:solidFill>
                <a:latin typeface="+mj-lt"/>
                <a:sym typeface="TrebuchetMS-Bold"/>
                <a:rtl val="0"/>
              </a:rPr>
              <a:t>ctDNA</a:t>
            </a:r>
            <a:r>
              <a:rPr lang="en-US" sz="1100" b="1">
                <a:ln/>
                <a:solidFill>
                  <a:srgbClr val="138967"/>
                </a:solidFill>
                <a:latin typeface="+mj-lt"/>
                <a:sym typeface="TrebuchetMS-Bold"/>
                <a:rtl val="0"/>
              </a:rPr>
              <a:t> clearance)</a:t>
            </a:r>
          </a:p>
        </p:txBody>
      </p:sp>
      <p:sp>
        <p:nvSpPr>
          <p:cNvPr id="1158" name="TextBox 1157">
            <a:extLst>
              <a:ext uri="{FF2B5EF4-FFF2-40B4-BE49-F238E27FC236}">
                <a16:creationId xmlns:a16="http://schemas.microsoft.com/office/drawing/2014/main" id="{39F622AA-F846-E9C9-34FD-C2A63E3AED72}"/>
              </a:ext>
            </a:extLst>
          </p:cNvPr>
          <p:cNvSpPr txBox="1"/>
          <p:nvPr/>
        </p:nvSpPr>
        <p:spPr>
          <a:xfrm>
            <a:off x="9819310" y="3307747"/>
            <a:ext cx="1697901" cy="261610"/>
          </a:xfrm>
          <a:prstGeom prst="rect">
            <a:avLst/>
          </a:prstGeom>
          <a:noFill/>
        </p:spPr>
        <p:txBody>
          <a:bodyPr wrap="none" rtlCol="0">
            <a:spAutoFit/>
          </a:bodyPr>
          <a:lstStyle/>
          <a:p>
            <a:pPr algn="l"/>
            <a:r>
              <a:rPr lang="en-US" sz="1100" b="1">
                <a:ln/>
                <a:latin typeface="+mj-lt"/>
                <a:sym typeface="TrebuchetMS-Bold"/>
                <a:rtl val="0"/>
              </a:rPr>
              <a:t>Chemo (ctDNA clearance)</a:t>
            </a:r>
          </a:p>
        </p:txBody>
      </p:sp>
      <p:grpSp>
        <p:nvGrpSpPr>
          <p:cNvPr id="1160" name="Group 1159">
            <a:extLst>
              <a:ext uri="{FF2B5EF4-FFF2-40B4-BE49-F238E27FC236}">
                <a16:creationId xmlns:a16="http://schemas.microsoft.com/office/drawing/2014/main" id="{0B1FC20F-3C74-984B-F334-1DAFF552928E}"/>
              </a:ext>
            </a:extLst>
          </p:cNvPr>
          <p:cNvGrpSpPr/>
          <p:nvPr/>
        </p:nvGrpSpPr>
        <p:grpSpPr>
          <a:xfrm>
            <a:off x="5936954" y="2666065"/>
            <a:ext cx="5011650" cy="1299749"/>
            <a:chOff x="6091479" y="1594700"/>
            <a:chExt cx="5011650" cy="1397537"/>
          </a:xfrm>
        </p:grpSpPr>
        <p:sp>
          <p:nvSpPr>
            <p:cNvPr id="1161" name="Freeform 141">
              <a:extLst>
                <a:ext uri="{FF2B5EF4-FFF2-40B4-BE49-F238E27FC236}">
                  <a16:creationId xmlns:a16="http://schemas.microsoft.com/office/drawing/2014/main" id="{12864911-EE4E-1532-E3DF-1A375AECEA4C}"/>
                </a:ext>
              </a:extLst>
            </p:cNvPr>
            <p:cNvSpPr/>
            <p:nvPr/>
          </p:nvSpPr>
          <p:spPr>
            <a:xfrm>
              <a:off x="11039121" y="293737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62" name="Freeform 142">
              <a:extLst>
                <a:ext uri="{FF2B5EF4-FFF2-40B4-BE49-F238E27FC236}">
                  <a16:creationId xmlns:a16="http://schemas.microsoft.com/office/drawing/2014/main" id="{A7EC5BD0-7FAB-7CA9-BBE6-E9BBBB02CD53}"/>
                </a:ext>
              </a:extLst>
            </p:cNvPr>
            <p:cNvSpPr/>
            <p:nvPr/>
          </p:nvSpPr>
          <p:spPr>
            <a:xfrm>
              <a:off x="10908132" y="293737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63" name="Freeform 143">
              <a:extLst>
                <a:ext uri="{FF2B5EF4-FFF2-40B4-BE49-F238E27FC236}">
                  <a16:creationId xmlns:a16="http://schemas.microsoft.com/office/drawing/2014/main" id="{979AD983-19A8-372E-99B0-2689617553D4}"/>
                </a:ext>
              </a:extLst>
            </p:cNvPr>
            <p:cNvSpPr/>
            <p:nvPr/>
          </p:nvSpPr>
          <p:spPr>
            <a:xfrm>
              <a:off x="10751689" y="293737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64" name="Freeform 144">
              <a:extLst>
                <a:ext uri="{FF2B5EF4-FFF2-40B4-BE49-F238E27FC236}">
                  <a16:creationId xmlns:a16="http://schemas.microsoft.com/office/drawing/2014/main" id="{5B1C23F9-E8A3-88AA-1227-E6CC47144AFE}"/>
                </a:ext>
              </a:extLst>
            </p:cNvPr>
            <p:cNvSpPr/>
            <p:nvPr/>
          </p:nvSpPr>
          <p:spPr>
            <a:xfrm>
              <a:off x="10609049" y="293737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65" name="Freeform 145">
              <a:extLst>
                <a:ext uri="{FF2B5EF4-FFF2-40B4-BE49-F238E27FC236}">
                  <a16:creationId xmlns:a16="http://schemas.microsoft.com/office/drawing/2014/main" id="{0E0A076B-8373-5B10-8A4F-8AC564665139}"/>
                </a:ext>
              </a:extLst>
            </p:cNvPr>
            <p:cNvSpPr/>
            <p:nvPr/>
          </p:nvSpPr>
          <p:spPr>
            <a:xfrm>
              <a:off x="10571358" y="293737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66" name="Freeform 146">
              <a:extLst>
                <a:ext uri="{FF2B5EF4-FFF2-40B4-BE49-F238E27FC236}">
                  <a16:creationId xmlns:a16="http://schemas.microsoft.com/office/drawing/2014/main" id="{02F3FDC5-A261-2B1B-8E0B-73B4A8F21A6E}"/>
                </a:ext>
              </a:extLst>
            </p:cNvPr>
            <p:cNvSpPr/>
            <p:nvPr/>
          </p:nvSpPr>
          <p:spPr>
            <a:xfrm>
              <a:off x="10192096" y="269213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67" name="Freeform 147">
              <a:extLst>
                <a:ext uri="{FF2B5EF4-FFF2-40B4-BE49-F238E27FC236}">
                  <a16:creationId xmlns:a16="http://schemas.microsoft.com/office/drawing/2014/main" id="{FF7903C2-82AB-4374-79EE-4704944FE8D6}"/>
                </a:ext>
              </a:extLst>
            </p:cNvPr>
            <p:cNvSpPr/>
            <p:nvPr/>
          </p:nvSpPr>
          <p:spPr>
            <a:xfrm>
              <a:off x="10175648" y="269213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68" name="Freeform 148">
              <a:extLst>
                <a:ext uri="{FF2B5EF4-FFF2-40B4-BE49-F238E27FC236}">
                  <a16:creationId xmlns:a16="http://schemas.microsoft.com/office/drawing/2014/main" id="{D66E9263-9B15-C646-C25B-4C7955B71FE3}"/>
                </a:ext>
              </a:extLst>
            </p:cNvPr>
            <p:cNvSpPr/>
            <p:nvPr/>
          </p:nvSpPr>
          <p:spPr>
            <a:xfrm>
              <a:off x="9947053" y="269213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69" name="Freeform 149">
              <a:extLst>
                <a:ext uri="{FF2B5EF4-FFF2-40B4-BE49-F238E27FC236}">
                  <a16:creationId xmlns:a16="http://schemas.microsoft.com/office/drawing/2014/main" id="{675A150C-ECA3-781F-3E39-CA38B5802817}"/>
                </a:ext>
              </a:extLst>
            </p:cNvPr>
            <p:cNvSpPr/>
            <p:nvPr/>
          </p:nvSpPr>
          <p:spPr>
            <a:xfrm>
              <a:off x="9804316" y="269213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70" name="Freeform 150">
              <a:extLst>
                <a:ext uri="{FF2B5EF4-FFF2-40B4-BE49-F238E27FC236}">
                  <a16:creationId xmlns:a16="http://schemas.microsoft.com/office/drawing/2014/main" id="{A04A3857-C4BC-68F7-B2D3-AE6C74AEF2FA}"/>
                </a:ext>
              </a:extLst>
            </p:cNvPr>
            <p:cNvSpPr/>
            <p:nvPr/>
          </p:nvSpPr>
          <p:spPr>
            <a:xfrm>
              <a:off x="9767113" y="269213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71" name="Freeform 151">
              <a:extLst>
                <a:ext uri="{FF2B5EF4-FFF2-40B4-BE49-F238E27FC236}">
                  <a16:creationId xmlns:a16="http://schemas.microsoft.com/office/drawing/2014/main" id="{721726D3-91C7-ECB3-8E69-1E4555F61647}"/>
                </a:ext>
              </a:extLst>
            </p:cNvPr>
            <p:cNvSpPr/>
            <p:nvPr/>
          </p:nvSpPr>
          <p:spPr>
            <a:xfrm>
              <a:off x="9737940" y="269213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72" name="Freeform 152">
              <a:extLst>
                <a:ext uri="{FF2B5EF4-FFF2-40B4-BE49-F238E27FC236}">
                  <a16:creationId xmlns:a16="http://schemas.microsoft.com/office/drawing/2014/main" id="{CC34CD94-297C-5A2A-FE00-D682258C7F5B}"/>
                </a:ext>
              </a:extLst>
            </p:cNvPr>
            <p:cNvSpPr/>
            <p:nvPr/>
          </p:nvSpPr>
          <p:spPr>
            <a:xfrm>
              <a:off x="9608909" y="269213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73" name="Freeform 153">
              <a:extLst>
                <a:ext uri="{FF2B5EF4-FFF2-40B4-BE49-F238E27FC236}">
                  <a16:creationId xmlns:a16="http://schemas.microsoft.com/office/drawing/2014/main" id="{6BC26E9F-0C3F-6F8B-82E3-031BDC1CA9C6}"/>
                </a:ext>
              </a:extLst>
            </p:cNvPr>
            <p:cNvSpPr/>
            <p:nvPr/>
          </p:nvSpPr>
          <p:spPr>
            <a:xfrm>
              <a:off x="6616318" y="1795201"/>
              <a:ext cx="64008" cy="54864"/>
            </a:xfrm>
            <a:custGeom>
              <a:avLst/>
              <a:gdLst>
                <a:gd name="connsiteX0" fmla="*/ 0 w 69824"/>
                <a:gd name="connsiteY0" fmla="*/ 63369 h 63369"/>
                <a:gd name="connsiteX1" fmla="*/ 34912 w 69824"/>
                <a:gd name="connsiteY1" fmla="*/ 0 h 63369"/>
                <a:gd name="connsiteX2" fmla="*/ 69825 w 69824"/>
                <a:gd name="connsiteY2" fmla="*/ 63369 h 63369"/>
                <a:gd name="connsiteX3" fmla="*/ 0 w 69824"/>
                <a:gd name="connsiteY3" fmla="*/ 63369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69"/>
                  </a:moveTo>
                  <a:lnTo>
                    <a:pt x="34912" y="0"/>
                  </a:lnTo>
                  <a:lnTo>
                    <a:pt x="69825" y="63369"/>
                  </a:lnTo>
                  <a:lnTo>
                    <a:pt x="0" y="63369"/>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74" name="Freeform 154">
              <a:extLst>
                <a:ext uri="{FF2B5EF4-FFF2-40B4-BE49-F238E27FC236}">
                  <a16:creationId xmlns:a16="http://schemas.microsoft.com/office/drawing/2014/main" id="{4F28C8CB-5DD1-2026-2DAF-5EA5A363EA26}"/>
                </a:ext>
              </a:extLst>
            </p:cNvPr>
            <p:cNvSpPr/>
            <p:nvPr/>
          </p:nvSpPr>
          <p:spPr>
            <a:xfrm>
              <a:off x="6091479" y="1594700"/>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grpSp>
      <p:grpSp>
        <p:nvGrpSpPr>
          <p:cNvPr id="1175" name="Group 1174">
            <a:extLst>
              <a:ext uri="{FF2B5EF4-FFF2-40B4-BE49-F238E27FC236}">
                <a16:creationId xmlns:a16="http://schemas.microsoft.com/office/drawing/2014/main" id="{E1DE70C1-0E09-3A11-1F1F-7EA6DC066641}"/>
              </a:ext>
            </a:extLst>
          </p:cNvPr>
          <p:cNvGrpSpPr/>
          <p:nvPr/>
        </p:nvGrpSpPr>
        <p:grpSpPr>
          <a:xfrm>
            <a:off x="8848582" y="2922312"/>
            <a:ext cx="2268116" cy="678451"/>
            <a:chOff x="9003108" y="1870230"/>
            <a:chExt cx="2268116" cy="729496"/>
          </a:xfrm>
        </p:grpSpPr>
        <p:sp>
          <p:nvSpPr>
            <p:cNvPr id="1176" name="Freeform 131">
              <a:extLst>
                <a:ext uri="{FF2B5EF4-FFF2-40B4-BE49-F238E27FC236}">
                  <a16:creationId xmlns:a16="http://schemas.microsoft.com/office/drawing/2014/main" id="{48758D17-D68C-E45D-95D4-04B4251C8E02}"/>
                </a:ext>
              </a:extLst>
            </p:cNvPr>
            <p:cNvSpPr/>
            <p:nvPr/>
          </p:nvSpPr>
          <p:spPr>
            <a:xfrm>
              <a:off x="11207216" y="2544862"/>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77" name="Freeform 132">
              <a:extLst>
                <a:ext uri="{FF2B5EF4-FFF2-40B4-BE49-F238E27FC236}">
                  <a16:creationId xmlns:a16="http://schemas.microsoft.com/office/drawing/2014/main" id="{1942B0BD-E4D7-2567-8FDE-D54B8D51C0C1}"/>
                </a:ext>
              </a:extLst>
            </p:cNvPr>
            <p:cNvSpPr/>
            <p:nvPr/>
          </p:nvSpPr>
          <p:spPr>
            <a:xfrm>
              <a:off x="11012494" y="2544862"/>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78" name="Freeform 133">
              <a:extLst>
                <a:ext uri="{FF2B5EF4-FFF2-40B4-BE49-F238E27FC236}">
                  <a16:creationId xmlns:a16="http://schemas.microsoft.com/office/drawing/2014/main" id="{3E6BAA4F-FF91-7D5D-2ABA-2FCA929BC99D}"/>
                </a:ext>
              </a:extLst>
            </p:cNvPr>
            <p:cNvSpPr/>
            <p:nvPr/>
          </p:nvSpPr>
          <p:spPr>
            <a:xfrm>
              <a:off x="10871715" y="2544862"/>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79" name="Freeform 134">
              <a:extLst>
                <a:ext uri="{FF2B5EF4-FFF2-40B4-BE49-F238E27FC236}">
                  <a16:creationId xmlns:a16="http://schemas.microsoft.com/office/drawing/2014/main" id="{50DBFC6D-D756-CAC9-503C-3860FF2F97E5}"/>
                </a:ext>
              </a:extLst>
            </p:cNvPr>
            <p:cNvSpPr/>
            <p:nvPr/>
          </p:nvSpPr>
          <p:spPr>
            <a:xfrm>
              <a:off x="10869562" y="2544862"/>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80" name="Freeform 135">
              <a:extLst>
                <a:ext uri="{FF2B5EF4-FFF2-40B4-BE49-F238E27FC236}">
                  <a16:creationId xmlns:a16="http://schemas.microsoft.com/office/drawing/2014/main" id="{70298065-E888-27EE-C73A-7F3AA7ECF0FD}"/>
                </a:ext>
              </a:extLst>
            </p:cNvPr>
            <p:cNvSpPr/>
            <p:nvPr/>
          </p:nvSpPr>
          <p:spPr>
            <a:xfrm>
              <a:off x="10798389" y="2544862"/>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81" name="Freeform 136">
              <a:extLst>
                <a:ext uri="{FF2B5EF4-FFF2-40B4-BE49-F238E27FC236}">
                  <a16:creationId xmlns:a16="http://schemas.microsoft.com/office/drawing/2014/main" id="{70BED5CC-1AB5-20EA-4F08-827B1F51FBA3}"/>
                </a:ext>
              </a:extLst>
            </p:cNvPr>
            <p:cNvSpPr/>
            <p:nvPr/>
          </p:nvSpPr>
          <p:spPr>
            <a:xfrm>
              <a:off x="10679637" y="2544862"/>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82" name="Freeform 137">
              <a:extLst>
                <a:ext uri="{FF2B5EF4-FFF2-40B4-BE49-F238E27FC236}">
                  <a16:creationId xmlns:a16="http://schemas.microsoft.com/office/drawing/2014/main" id="{AC02DCEC-73FF-6C35-DC62-F9A49C930036}"/>
                </a:ext>
              </a:extLst>
            </p:cNvPr>
            <p:cNvSpPr/>
            <p:nvPr/>
          </p:nvSpPr>
          <p:spPr>
            <a:xfrm>
              <a:off x="10266108" y="2544862"/>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83" name="Freeform 138">
              <a:extLst>
                <a:ext uri="{FF2B5EF4-FFF2-40B4-BE49-F238E27FC236}">
                  <a16:creationId xmlns:a16="http://schemas.microsoft.com/office/drawing/2014/main" id="{DC63F682-62FE-F39B-3BFA-4C56E1A5B59F}"/>
                </a:ext>
              </a:extLst>
            </p:cNvPr>
            <p:cNvSpPr/>
            <p:nvPr/>
          </p:nvSpPr>
          <p:spPr>
            <a:xfrm>
              <a:off x="9585805" y="2280358"/>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84" name="Freeform 139">
              <a:extLst>
                <a:ext uri="{FF2B5EF4-FFF2-40B4-BE49-F238E27FC236}">
                  <a16:creationId xmlns:a16="http://schemas.microsoft.com/office/drawing/2014/main" id="{2F915E3C-625E-5BD2-0ED3-D350A3323213}"/>
                </a:ext>
              </a:extLst>
            </p:cNvPr>
            <p:cNvSpPr/>
            <p:nvPr/>
          </p:nvSpPr>
          <p:spPr>
            <a:xfrm>
              <a:off x="9618504" y="2280358"/>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85" name="Freeform 140">
              <a:extLst>
                <a:ext uri="{FF2B5EF4-FFF2-40B4-BE49-F238E27FC236}">
                  <a16:creationId xmlns:a16="http://schemas.microsoft.com/office/drawing/2014/main" id="{9CBD426F-AF86-8A8B-CC3B-75AED00CE4E0}"/>
                </a:ext>
              </a:extLst>
            </p:cNvPr>
            <p:cNvSpPr/>
            <p:nvPr/>
          </p:nvSpPr>
          <p:spPr>
            <a:xfrm>
              <a:off x="9003108" y="1870230"/>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grpSp>
      <p:sp>
        <p:nvSpPr>
          <p:cNvPr id="1186" name="Freeform 60">
            <a:extLst>
              <a:ext uri="{FF2B5EF4-FFF2-40B4-BE49-F238E27FC236}">
                <a16:creationId xmlns:a16="http://schemas.microsoft.com/office/drawing/2014/main" id="{6AFF8C31-E94B-3C9A-CCD0-4108CB8885C4}"/>
              </a:ext>
            </a:extLst>
          </p:cNvPr>
          <p:cNvSpPr/>
          <p:nvPr/>
        </p:nvSpPr>
        <p:spPr>
          <a:xfrm>
            <a:off x="5729446" y="2588730"/>
            <a:ext cx="5185538" cy="1354326"/>
          </a:xfrm>
          <a:custGeom>
            <a:avLst/>
            <a:gdLst>
              <a:gd name="connsiteX0" fmla="*/ 6724488 w 6724487"/>
              <a:gd name="connsiteY0" fmla="*/ 1456232 h 1456231"/>
              <a:gd name="connsiteX1" fmla="*/ 6053156 w 6724487"/>
              <a:gd name="connsiteY1" fmla="*/ 1456232 h 1456231"/>
              <a:gd name="connsiteX2" fmla="*/ 6053156 w 6724487"/>
              <a:gd name="connsiteY2" fmla="*/ 1211625 h 1456231"/>
              <a:gd name="connsiteX3" fmla="*/ 3634687 w 6724487"/>
              <a:gd name="connsiteY3" fmla="*/ 1211625 h 1456231"/>
              <a:gd name="connsiteX4" fmla="*/ 3634687 w 6724487"/>
              <a:gd name="connsiteY4" fmla="*/ 1095152 h 1456231"/>
              <a:gd name="connsiteX5" fmla="*/ 2394729 w 6724487"/>
              <a:gd name="connsiteY5" fmla="*/ 1095152 h 1456231"/>
              <a:gd name="connsiteX6" fmla="*/ 2394729 w 6724487"/>
              <a:gd name="connsiteY6" fmla="*/ 983242 h 1456231"/>
              <a:gd name="connsiteX7" fmla="*/ 2355881 w 6724487"/>
              <a:gd name="connsiteY7" fmla="*/ 983242 h 1456231"/>
              <a:gd name="connsiteX8" fmla="*/ 2355881 w 6724487"/>
              <a:gd name="connsiteY8" fmla="*/ 877034 h 1456231"/>
              <a:gd name="connsiteX9" fmla="*/ 1909893 w 6724487"/>
              <a:gd name="connsiteY9" fmla="*/ 877034 h 1456231"/>
              <a:gd name="connsiteX10" fmla="*/ 1909893 w 6724487"/>
              <a:gd name="connsiteY10" fmla="*/ 760814 h 1456231"/>
              <a:gd name="connsiteX11" fmla="*/ 1515067 w 6724487"/>
              <a:gd name="connsiteY11" fmla="*/ 760814 h 1456231"/>
              <a:gd name="connsiteX12" fmla="*/ 1515067 w 6724487"/>
              <a:gd name="connsiteY12" fmla="*/ 651565 h 1456231"/>
              <a:gd name="connsiteX13" fmla="*/ 1466697 w 6724487"/>
              <a:gd name="connsiteY13" fmla="*/ 651565 h 1456231"/>
              <a:gd name="connsiteX14" fmla="*/ 1466697 w 6724487"/>
              <a:gd name="connsiteY14" fmla="*/ 429645 h 1456231"/>
              <a:gd name="connsiteX15" fmla="*/ 1060318 w 6724487"/>
              <a:gd name="connsiteY15" fmla="*/ 429645 h 1456231"/>
              <a:gd name="connsiteX16" fmla="*/ 1060318 w 6724487"/>
              <a:gd name="connsiteY16" fmla="*/ 316087 h 1456231"/>
              <a:gd name="connsiteX17" fmla="*/ 477346 w 6724487"/>
              <a:gd name="connsiteY17" fmla="*/ 316087 h 1456231"/>
              <a:gd name="connsiteX18" fmla="*/ 477346 w 6724487"/>
              <a:gd name="connsiteY18" fmla="*/ 205951 h 1456231"/>
              <a:gd name="connsiteX19" fmla="*/ 406125 w 6724487"/>
              <a:gd name="connsiteY19" fmla="*/ 205951 h 1456231"/>
              <a:gd name="connsiteX20" fmla="*/ 406125 w 6724487"/>
              <a:gd name="connsiteY20" fmla="*/ 117107 h 1456231"/>
              <a:gd name="connsiteX21" fmla="*/ 193985 w 6724487"/>
              <a:gd name="connsiteY21" fmla="*/ 117107 h 1456231"/>
              <a:gd name="connsiteX22" fmla="*/ 193985 w 6724487"/>
              <a:gd name="connsiteY22" fmla="*/ 0 h 1456231"/>
              <a:gd name="connsiteX23" fmla="*/ 0 w 6724487"/>
              <a:gd name="connsiteY23" fmla="*/ 0 h 145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24487" h="1456231">
                <a:moveTo>
                  <a:pt x="6724488" y="1456232"/>
                </a:moveTo>
                <a:lnTo>
                  <a:pt x="6053156" y="1456232"/>
                </a:lnTo>
                <a:lnTo>
                  <a:pt x="6053156" y="1211625"/>
                </a:lnTo>
                <a:lnTo>
                  <a:pt x="3634687" y="1211625"/>
                </a:lnTo>
                <a:lnTo>
                  <a:pt x="3634687" y="1095152"/>
                </a:lnTo>
                <a:lnTo>
                  <a:pt x="2394729" y="1095152"/>
                </a:lnTo>
                <a:lnTo>
                  <a:pt x="2394729" y="983242"/>
                </a:lnTo>
                <a:lnTo>
                  <a:pt x="2355881" y="983242"/>
                </a:lnTo>
                <a:lnTo>
                  <a:pt x="2355881" y="877034"/>
                </a:lnTo>
                <a:lnTo>
                  <a:pt x="1909893" y="877034"/>
                </a:lnTo>
                <a:lnTo>
                  <a:pt x="1909893" y="760814"/>
                </a:lnTo>
                <a:lnTo>
                  <a:pt x="1515067" y="760814"/>
                </a:lnTo>
                <a:lnTo>
                  <a:pt x="1515067" y="651565"/>
                </a:lnTo>
                <a:lnTo>
                  <a:pt x="1466697" y="651565"/>
                </a:lnTo>
                <a:lnTo>
                  <a:pt x="1466697" y="429645"/>
                </a:lnTo>
                <a:lnTo>
                  <a:pt x="1060318" y="429645"/>
                </a:lnTo>
                <a:lnTo>
                  <a:pt x="1060318" y="316087"/>
                </a:lnTo>
                <a:lnTo>
                  <a:pt x="477346" y="316087"/>
                </a:lnTo>
                <a:lnTo>
                  <a:pt x="477346" y="205951"/>
                </a:lnTo>
                <a:lnTo>
                  <a:pt x="406125" y="205951"/>
                </a:lnTo>
                <a:lnTo>
                  <a:pt x="406125" y="117107"/>
                </a:lnTo>
                <a:lnTo>
                  <a:pt x="193985" y="117107"/>
                </a:lnTo>
                <a:lnTo>
                  <a:pt x="193985" y="0"/>
                </a:lnTo>
                <a:lnTo>
                  <a:pt x="0" y="0"/>
                </a:lnTo>
              </a:path>
            </a:pathLst>
          </a:custGeom>
          <a:noFill/>
          <a:ln w="19039" cap="flat">
            <a:solidFill>
              <a:srgbClr val="A69F9F"/>
            </a:solidFill>
            <a:custDash>
              <a:ds d="0" sp="0"/>
              <a:ds d="450000" sp="337500"/>
            </a:custDash>
            <a:miter/>
          </a:ln>
        </p:spPr>
        <p:txBody>
          <a:bodyPr rtlCol="0" anchor="ctr"/>
          <a:lstStyle/>
          <a:p>
            <a:endParaRPr lang="en-US" sz="1600">
              <a:latin typeface="+mj-lt"/>
            </a:endParaRPr>
          </a:p>
        </p:txBody>
      </p:sp>
      <p:sp>
        <p:nvSpPr>
          <p:cNvPr id="1187" name="Freeform 61">
            <a:extLst>
              <a:ext uri="{FF2B5EF4-FFF2-40B4-BE49-F238E27FC236}">
                <a16:creationId xmlns:a16="http://schemas.microsoft.com/office/drawing/2014/main" id="{D5829611-F07E-6F7E-AA33-13CD5F7C97AB}"/>
              </a:ext>
            </a:extLst>
          </p:cNvPr>
          <p:cNvSpPr/>
          <p:nvPr/>
        </p:nvSpPr>
        <p:spPr>
          <a:xfrm>
            <a:off x="5718971" y="2588730"/>
            <a:ext cx="5287352" cy="1744830"/>
          </a:xfrm>
          <a:custGeom>
            <a:avLst/>
            <a:gdLst>
              <a:gd name="connsiteX0" fmla="*/ 0 w 6856519"/>
              <a:gd name="connsiteY0" fmla="*/ 0 h 1876118"/>
              <a:gd name="connsiteX1" fmla="*/ 218741 w 6856519"/>
              <a:gd name="connsiteY1" fmla="*/ 0 h 1876118"/>
              <a:gd name="connsiteX2" fmla="*/ 218741 w 6856519"/>
              <a:gd name="connsiteY2" fmla="*/ 146891 h 1876118"/>
              <a:gd name="connsiteX3" fmla="*/ 326398 w 6856519"/>
              <a:gd name="connsiteY3" fmla="*/ 146891 h 1876118"/>
              <a:gd name="connsiteX4" fmla="*/ 326398 w 6856519"/>
              <a:gd name="connsiteY4" fmla="*/ 297583 h 1876118"/>
              <a:gd name="connsiteX5" fmla="*/ 795492 w 6856519"/>
              <a:gd name="connsiteY5" fmla="*/ 297583 h 1876118"/>
              <a:gd name="connsiteX6" fmla="*/ 795492 w 6856519"/>
              <a:gd name="connsiteY6" fmla="*/ 449924 h 1876118"/>
              <a:gd name="connsiteX7" fmla="*/ 1119224 w 6856519"/>
              <a:gd name="connsiteY7" fmla="*/ 449924 h 1876118"/>
              <a:gd name="connsiteX8" fmla="*/ 1119224 w 6856519"/>
              <a:gd name="connsiteY8" fmla="*/ 601377 h 1876118"/>
              <a:gd name="connsiteX9" fmla="*/ 1342028 w 6856519"/>
              <a:gd name="connsiteY9" fmla="*/ 601377 h 1876118"/>
              <a:gd name="connsiteX10" fmla="*/ 1342028 w 6856519"/>
              <a:gd name="connsiteY10" fmla="*/ 761068 h 1876118"/>
              <a:gd name="connsiteX11" fmla="*/ 1470252 w 6856519"/>
              <a:gd name="connsiteY11" fmla="*/ 761068 h 1876118"/>
              <a:gd name="connsiteX12" fmla="*/ 1470252 w 6856519"/>
              <a:gd name="connsiteY12" fmla="*/ 911000 h 1876118"/>
              <a:gd name="connsiteX13" fmla="*/ 1784462 w 6856519"/>
              <a:gd name="connsiteY13" fmla="*/ 911000 h 1876118"/>
              <a:gd name="connsiteX14" fmla="*/ 1784462 w 6856519"/>
              <a:gd name="connsiteY14" fmla="*/ 1061313 h 1876118"/>
              <a:gd name="connsiteX15" fmla="*/ 1892500 w 6856519"/>
              <a:gd name="connsiteY15" fmla="*/ 1061313 h 1876118"/>
              <a:gd name="connsiteX16" fmla="*/ 1892500 w 6856519"/>
              <a:gd name="connsiteY16" fmla="*/ 1213907 h 1876118"/>
              <a:gd name="connsiteX17" fmla="*/ 2371497 w 6856519"/>
              <a:gd name="connsiteY17" fmla="*/ 1213907 h 1876118"/>
              <a:gd name="connsiteX18" fmla="*/ 2371497 w 6856519"/>
              <a:gd name="connsiteY18" fmla="*/ 1365740 h 1876118"/>
              <a:gd name="connsiteX19" fmla="*/ 6039064 w 6856519"/>
              <a:gd name="connsiteY19" fmla="*/ 1365740 h 1876118"/>
              <a:gd name="connsiteX20" fmla="*/ 6039064 w 6856519"/>
              <a:gd name="connsiteY20" fmla="*/ 1876118 h 1876118"/>
              <a:gd name="connsiteX21" fmla="*/ 6856520 w 6856519"/>
              <a:gd name="connsiteY21" fmla="*/ 1876118 h 187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6519" h="1876118">
                <a:moveTo>
                  <a:pt x="0" y="0"/>
                </a:moveTo>
                <a:lnTo>
                  <a:pt x="218741" y="0"/>
                </a:lnTo>
                <a:lnTo>
                  <a:pt x="218741" y="146891"/>
                </a:lnTo>
                <a:lnTo>
                  <a:pt x="326398" y="146891"/>
                </a:lnTo>
                <a:lnTo>
                  <a:pt x="326398" y="297583"/>
                </a:lnTo>
                <a:lnTo>
                  <a:pt x="795492" y="297583"/>
                </a:lnTo>
                <a:lnTo>
                  <a:pt x="795492" y="449924"/>
                </a:lnTo>
                <a:lnTo>
                  <a:pt x="1119224" y="449924"/>
                </a:lnTo>
                <a:lnTo>
                  <a:pt x="1119224" y="601377"/>
                </a:lnTo>
                <a:lnTo>
                  <a:pt x="1342028" y="601377"/>
                </a:lnTo>
                <a:lnTo>
                  <a:pt x="1342028" y="761068"/>
                </a:lnTo>
                <a:lnTo>
                  <a:pt x="1470252" y="761068"/>
                </a:lnTo>
                <a:lnTo>
                  <a:pt x="1470252" y="911000"/>
                </a:lnTo>
                <a:lnTo>
                  <a:pt x="1784462" y="911000"/>
                </a:lnTo>
                <a:lnTo>
                  <a:pt x="1784462" y="1061313"/>
                </a:lnTo>
                <a:lnTo>
                  <a:pt x="1892500" y="1061313"/>
                </a:lnTo>
                <a:lnTo>
                  <a:pt x="1892500" y="1213907"/>
                </a:lnTo>
                <a:lnTo>
                  <a:pt x="2371497" y="1213907"/>
                </a:lnTo>
                <a:lnTo>
                  <a:pt x="2371497" y="1365740"/>
                </a:lnTo>
                <a:lnTo>
                  <a:pt x="6039064" y="1365740"/>
                </a:lnTo>
                <a:lnTo>
                  <a:pt x="6039064" y="1876118"/>
                </a:lnTo>
                <a:lnTo>
                  <a:pt x="6856520" y="1876118"/>
                </a:lnTo>
              </a:path>
            </a:pathLst>
          </a:custGeom>
          <a:noFill/>
          <a:ln w="19039" cap="flat">
            <a:solidFill>
              <a:srgbClr val="138967"/>
            </a:solidFill>
            <a:custDash>
              <a:ds d="0" sp="0"/>
              <a:ds d="450000" sp="337500"/>
            </a:custDash>
            <a:miter/>
          </a:ln>
        </p:spPr>
        <p:txBody>
          <a:bodyPr rtlCol="0" anchor="ctr"/>
          <a:lstStyle/>
          <a:p>
            <a:endParaRPr lang="en-US" sz="1600">
              <a:latin typeface="+mj-lt"/>
            </a:endParaRPr>
          </a:p>
        </p:txBody>
      </p:sp>
      <p:sp>
        <p:nvSpPr>
          <p:cNvPr id="1188" name="Freeform 62">
            <a:extLst>
              <a:ext uri="{FF2B5EF4-FFF2-40B4-BE49-F238E27FC236}">
                <a16:creationId xmlns:a16="http://schemas.microsoft.com/office/drawing/2014/main" id="{E5BAC681-5D82-46F8-E831-CCA736CB7B3E}"/>
              </a:ext>
            </a:extLst>
          </p:cNvPr>
          <p:cNvSpPr/>
          <p:nvPr/>
        </p:nvSpPr>
        <p:spPr>
          <a:xfrm>
            <a:off x="5692830" y="2588730"/>
            <a:ext cx="5390442" cy="988222"/>
          </a:xfrm>
          <a:custGeom>
            <a:avLst/>
            <a:gdLst>
              <a:gd name="connsiteX0" fmla="*/ 0 w 6990201"/>
              <a:gd name="connsiteY0" fmla="*/ 0 h 1062580"/>
              <a:gd name="connsiteX1" fmla="*/ 1635546 w 6990201"/>
              <a:gd name="connsiteY1" fmla="*/ 0 h 1062580"/>
              <a:gd name="connsiteX2" fmla="*/ 1635546 w 6990201"/>
              <a:gd name="connsiteY2" fmla="*/ 185419 h 1062580"/>
              <a:gd name="connsiteX3" fmla="*/ 2014502 w 6990201"/>
              <a:gd name="connsiteY3" fmla="*/ 185419 h 1062580"/>
              <a:gd name="connsiteX4" fmla="*/ 2014502 w 6990201"/>
              <a:gd name="connsiteY4" fmla="*/ 390990 h 1062580"/>
              <a:gd name="connsiteX5" fmla="*/ 4457601 w 6990201"/>
              <a:gd name="connsiteY5" fmla="*/ 390990 h 1062580"/>
              <a:gd name="connsiteX6" fmla="*/ 4457601 w 6990201"/>
              <a:gd name="connsiteY6" fmla="*/ 592125 h 1062580"/>
              <a:gd name="connsiteX7" fmla="*/ 4603471 w 6990201"/>
              <a:gd name="connsiteY7" fmla="*/ 592125 h 1062580"/>
              <a:gd name="connsiteX8" fmla="*/ 4603471 w 6990201"/>
              <a:gd name="connsiteY8" fmla="*/ 804413 h 1062580"/>
              <a:gd name="connsiteX9" fmla="*/ 5398075 w 6990201"/>
              <a:gd name="connsiteY9" fmla="*/ 804413 h 1062580"/>
              <a:gd name="connsiteX10" fmla="*/ 5398075 w 6990201"/>
              <a:gd name="connsiteY10" fmla="*/ 1062580 h 1062580"/>
              <a:gd name="connsiteX11" fmla="*/ 6990202 w 6990201"/>
              <a:gd name="connsiteY11" fmla="*/ 1062580 h 10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90201" h="1062580">
                <a:moveTo>
                  <a:pt x="0" y="0"/>
                </a:moveTo>
                <a:lnTo>
                  <a:pt x="1635546" y="0"/>
                </a:lnTo>
                <a:lnTo>
                  <a:pt x="1635546" y="185419"/>
                </a:lnTo>
                <a:lnTo>
                  <a:pt x="2014502" y="185419"/>
                </a:lnTo>
                <a:lnTo>
                  <a:pt x="2014502" y="390990"/>
                </a:lnTo>
                <a:lnTo>
                  <a:pt x="4457601" y="390990"/>
                </a:lnTo>
                <a:lnTo>
                  <a:pt x="4457601" y="592125"/>
                </a:lnTo>
                <a:lnTo>
                  <a:pt x="4603471" y="592125"/>
                </a:lnTo>
                <a:lnTo>
                  <a:pt x="4603471" y="804413"/>
                </a:lnTo>
                <a:lnTo>
                  <a:pt x="5398075" y="804413"/>
                </a:lnTo>
                <a:lnTo>
                  <a:pt x="5398075" y="1062580"/>
                </a:lnTo>
                <a:lnTo>
                  <a:pt x="6990202" y="1062580"/>
                </a:lnTo>
              </a:path>
            </a:pathLst>
          </a:custGeom>
          <a:noFill/>
          <a:ln w="19039" cap="flat">
            <a:solidFill>
              <a:srgbClr val="A69F9F"/>
            </a:solidFill>
            <a:prstDash val="solid"/>
            <a:miter/>
          </a:ln>
        </p:spPr>
        <p:txBody>
          <a:bodyPr rtlCol="0" anchor="ctr"/>
          <a:lstStyle/>
          <a:p>
            <a:endParaRPr lang="en-US" sz="1600">
              <a:latin typeface="+mj-lt"/>
            </a:endParaRPr>
          </a:p>
        </p:txBody>
      </p:sp>
      <p:sp>
        <p:nvSpPr>
          <p:cNvPr id="1189" name="Freeform 63">
            <a:extLst>
              <a:ext uri="{FF2B5EF4-FFF2-40B4-BE49-F238E27FC236}">
                <a16:creationId xmlns:a16="http://schemas.microsoft.com/office/drawing/2014/main" id="{7B3A5E08-8096-0E86-E21D-6E5C85F4EF24}"/>
              </a:ext>
            </a:extLst>
          </p:cNvPr>
          <p:cNvSpPr/>
          <p:nvPr/>
        </p:nvSpPr>
        <p:spPr>
          <a:xfrm>
            <a:off x="5638203" y="2588730"/>
            <a:ext cx="5228516" cy="558114"/>
          </a:xfrm>
          <a:custGeom>
            <a:avLst/>
            <a:gdLst>
              <a:gd name="connsiteX0" fmla="*/ 0 w 6780220"/>
              <a:gd name="connsiteY0" fmla="*/ 0 h 600109"/>
              <a:gd name="connsiteX1" fmla="*/ 312306 w 6780220"/>
              <a:gd name="connsiteY1" fmla="*/ 0 h 600109"/>
              <a:gd name="connsiteX2" fmla="*/ 312306 w 6780220"/>
              <a:gd name="connsiteY2" fmla="*/ 117107 h 600109"/>
              <a:gd name="connsiteX3" fmla="*/ 480266 w 6780220"/>
              <a:gd name="connsiteY3" fmla="*/ 117107 h 600109"/>
              <a:gd name="connsiteX4" fmla="*/ 480266 w 6780220"/>
              <a:gd name="connsiteY4" fmla="*/ 240424 h 600109"/>
              <a:gd name="connsiteX5" fmla="*/ 4038907 w 6780220"/>
              <a:gd name="connsiteY5" fmla="*/ 240424 h 600109"/>
              <a:gd name="connsiteX6" fmla="*/ 4038907 w 6780220"/>
              <a:gd name="connsiteY6" fmla="*/ 357024 h 600109"/>
              <a:gd name="connsiteX7" fmla="*/ 4078898 w 6780220"/>
              <a:gd name="connsiteY7" fmla="*/ 357024 h 600109"/>
              <a:gd name="connsiteX8" fmla="*/ 4078898 w 6780220"/>
              <a:gd name="connsiteY8" fmla="*/ 483129 h 600109"/>
              <a:gd name="connsiteX9" fmla="*/ 4401487 w 6780220"/>
              <a:gd name="connsiteY9" fmla="*/ 483129 h 600109"/>
              <a:gd name="connsiteX10" fmla="*/ 4401487 w 6780220"/>
              <a:gd name="connsiteY10" fmla="*/ 600109 h 600109"/>
              <a:gd name="connsiteX11" fmla="*/ 6780220 w 6780220"/>
              <a:gd name="connsiteY11" fmla="*/ 600109 h 600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80220" h="600109">
                <a:moveTo>
                  <a:pt x="0" y="0"/>
                </a:moveTo>
                <a:lnTo>
                  <a:pt x="312306" y="0"/>
                </a:lnTo>
                <a:lnTo>
                  <a:pt x="312306" y="117107"/>
                </a:lnTo>
                <a:lnTo>
                  <a:pt x="480266" y="117107"/>
                </a:lnTo>
                <a:lnTo>
                  <a:pt x="480266" y="240424"/>
                </a:lnTo>
                <a:lnTo>
                  <a:pt x="4038907" y="240424"/>
                </a:lnTo>
                <a:lnTo>
                  <a:pt x="4038907" y="357024"/>
                </a:lnTo>
                <a:lnTo>
                  <a:pt x="4078898" y="357024"/>
                </a:lnTo>
                <a:lnTo>
                  <a:pt x="4078898" y="483129"/>
                </a:lnTo>
                <a:lnTo>
                  <a:pt x="4401487" y="483129"/>
                </a:lnTo>
                <a:lnTo>
                  <a:pt x="4401487" y="600109"/>
                </a:lnTo>
                <a:lnTo>
                  <a:pt x="6780220" y="600109"/>
                </a:lnTo>
              </a:path>
            </a:pathLst>
          </a:custGeom>
          <a:noFill/>
          <a:ln w="19039" cap="flat">
            <a:solidFill>
              <a:srgbClr val="138967"/>
            </a:solidFill>
            <a:prstDash val="solid"/>
            <a:miter/>
          </a:ln>
        </p:spPr>
        <p:txBody>
          <a:bodyPr rtlCol="0" anchor="ctr"/>
          <a:lstStyle/>
          <a:p>
            <a:endParaRPr lang="en-US" sz="1600">
              <a:latin typeface="+mj-lt"/>
            </a:endParaRPr>
          </a:p>
        </p:txBody>
      </p:sp>
      <p:sp>
        <p:nvSpPr>
          <p:cNvPr id="1190" name="Freeform 161">
            <a:extLst>
              <a:ext uri="{FF2B5EF4-FFF2-40B4-BE49-F238E27FC236}">
                <a16:creationId xmlns:a16="http://schemas.microsoft.com/office/drawing/2014/main" id="{8B90EA3D-6B1F-3083-A493-CF21DB4193FE}"/>
              </a:ext>
            </a:extLst>
          </p:cNvPr>
          <p:cNvSpPr/>
          <p:nvPr/>
        </p:nvSpPr>
        <p:spPr>
          <a:xfrm>
            <a:off x="5634485"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191" name="Freeform 163">
            <a:extLst>
              <a:ext uri="{FF2B5EF4-FFF2-40B4-BE49-F238E27FC236}">
                <a16:creationId xmlns:a16="http://schemas.microsoft.com/office/drawing/2014/main" id="{CBA5461F-E3E6-15DE-1CD5-E38347CE9F51}"/>
              </a:ext>
            </a:extLst>
          </p:cNvPr>
          <p:cNvSpPr/>
          <p:nvPr/>
        </p:nvSpPr>
        <p:spPr>
          <a:xfrm>
            <a:off x="6096374"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192" name="Freeform 165">
            <a:extLst>
              <a:ext uri="{FF2B5EF4-FFF2-40B4-BE49-F238E27FC236}">
                <a16:creationId xmlns:a16="http://schemas.microsoft.com/office/drawing/2014/main" id="{0A3054E0-BD3D-8973-0379-80D2BA4BF029}"/>
              </a:ext>
            </a:extLst>
          </p:cNvPr>
          <p:cNvSpPr/>
          <p:nvPr/>
        </p:nvSpPr>
        <p:spPr>
          <a:xfrm>
            <a:off x="6558264"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193" name="Freeform 167">
            <a:extLst>
              <a:ext uri="{FF2B5EF4-FFF2-40B4-BE49-F238E27FC236}">
                <a16:creationId xmlns:a16="http://schemas.microsoft.com/office/drawing/2014/main" id="{C46C309F-3CC4-D0C0-EF58-9531E791AD4A}"/>
              </a:ext>
            </a:extLst>
          </p:cNvPr>
          <p:cNvSpPr/>
          <p:nvPr/>
        </p:nvSpPr>
        <p:spPr>
          <a:xfrm>
            <a:off x="7020154"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194" name="Freeform 169">
            <a:extLst>
              <a:ext uri="{FF2B5EF4-FFF2-40B4-BE49-F238E27FC236}">
                <a16:creationId xmlns:a16="http://schemas.microsoft.com/office/drawing/2014/main" id="{2640F738-3E11-9B65-C40C-1EEBB43374B1}"/>
              </a:ext>
            </a:extLst>
          </p:cNvPr>
          <p:cNvSpPr/>
          <p:nvPr/>
        </p:nvSpPr>
        <p:spPr>
          <a:xfrm>
            <a:off x="7482043"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195" name="Freeform 171">
            <a:extLst>
              <a:ext uri="{FF2B5EF4-FFF2-40B4-BE49-F238E27FC236}">
                <a16:creationId xmlns:a16="http://schemas.microsoft.com/office/drawing/2014/main" id="{E1C72258-4E75-A92D-5128-034292950B83}"/>
              </a:ext>
            </a:extLst>
          </p:cNvPr>
          <p:cNvSpPr/>
          <p:nvPr/>
        </p:nvSpPr>
        <p:spPr>
          <a:xfrm>
            <a:off x="7943933"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196" name="Freeform 173">
            <a:extLst>
              <a:ext uri="{FF2B5EF4-FFF2-40B4-BE49-F238E27FC236}">
                <a16:creationId xmlns:a16="http://schemas.microsoft.com/office/drawing/2014/main" id="{88359239-D508-E4A3-C12A-CB5223395D0C}"/>
              </a:ext>
            </a:extLst>
          </p:cNvPr>
          <p:cNvSpPr/>
          <p:nvPr/>
        </p:nvSpPr>
        <p:spPr>
          <a:xfrm>
            <a:off x="8405824"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197" name="Freeform 178">
            <a:extLst>
              <a:ext uri="{FF2B5EF4-FFF2-40B4-BE49-F238E27FC236}">
                <a16:creationId xmlns:a16="http://schemas.microsoft.com/office/drawing/2014/main" id="{628A8C72-2A4E-E3AF-6C2E-D395B239F573}"/>
              </a:ext>
            </a:extLst>
          </p:cNvPr>
          <p:cNvSpPr/>
          <p:nvPr/>
        </p:nvSpPr>
        <p:spPr>
          <a:xfrm>
            <a:off x="11177063"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205" name="Freeform 180">
            <a:extLst>
              <a:ext uri="{FF2B5EF4-FFF2-40B4-BE49-F238E27FC236}">
                <a16:creationId xmlns:a16="http://schemas.microsoft.com/office/drawing/2014/main" id="{83969A59-21C6-34B2-C3DD-608889442BA7}"/>
              </a:ext>
            </a:extLst>
          </p:cNvPr>
          <p:cNvSpPr/>
          <p:nvPr/>
        </p:nvSpPr>
        <p:spPr>
          <a:xfrm>
            <a:off x="10715173"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211" name="Freeform 182">
            <a:extLst>
              <a:ext uri="{FF2B5EF4-FFF2-40B4-BE49-F238E27FC236}">
                <a16:creationId xmlns:a16="http://schemas.microsoft.com/office/drawing/2014/main" id="{219FCBBC-FC54-1BDB-B584-4B4D05322569}"/>
              </a:ext>
            </a:extLst>
          </p:cNvPr>
          <p:cNvSpPr/>
          <p:nvPr/>
        </p:nvSpPr>
        <p:spPr>
          <a:xfrm>
            <a:off x="10253284"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212" name="Freeform 184">
            <a:extLst>
              <a:ext uri="{FF2B5EF4-FFF2-40B4-BE49-F238E27FC236}">
                <a16:creationId xmlns:a16="http://schemas.microsoft.com/office/drawing/2014/main" id="{89224961-8A56-A070-5C4C-490546C60FA6}"/>
              </a:ext>
            </a:extLst>
          </p:cNvPr>
          <p:cNvSpPr/>
          <p:nvPr/>
        </p:nvSpPr>
        <p:spPr>
          <a:xfrm>
            <a:off x="9791394"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213" name="Freeform 186">
            <a:extLst>
              <a:ext uri="{FF2B5EF4-FFF2-40B4-BE49-F238E27FC236}">
                <a16:creationId xmlns:a16="http://schemas.microsoft.com/office/drawing/2014/main" id="{7B06A4A8-7334-D211-FC13-D5031A43FE00}"/>
              </a:ext>
            </a:extLst>
          </p:cNvPr>
          <p:cNvSpPr/>
          <p:nvPr/>
        </p:nvSpPr>
        <p:spPr>
          <a:xfrm>
            <a:off x="9329504"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214" name="Freeform 188">
            <a:extLst>
              <a:ext uri="{FF2B5EF4-FFF2-40B4-BE49-F238E27FC236}">
                <a16:creationId xmlns:a16="http://schemas.microsoft.com/office/drawing/2014/main" id="{87F88B16-0102-D886-F20C-8C1197D84D7F}"/>
              </a:ext>
            </a:extLst>
          </p:cNvPr>
          <p:cNvSpPr/>
          <p:nvPr/>
        </p:nvSpPr>
        <p:spPr>
          <a:xfrm>
            <a:off x="8867615"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215" name="Freeform 39">
            <a:extLst>
              <a:ext uri="{FF2B5EF4-FFF2-40B4-BE49-F238E27FC236}">
                <a16:creationId xmlns:a16="http://schemas.microsoft.com/office/drawing/2014/main" id="{BE57ECC9-29FA-ECD5-439F-38AE016DB9E7}"/>
              </a:ext>
            </a:extLst>
          </p:cNvPr>
          <p:cNvSpPr/>
          <p:nvPr/>
        </p:nvSpPr>
        <p:spPr>
          <a:xfrm>
            <a:off x="5634485" y="2585664"/>
            <a:ext cx="5542577" cy="2687436"/>
          </a:xfrm>
          <a:custGeom>
            <a:avLst/>
            <a:gdLst>
              <a:gd name="connsiteX0" fmla="*/ 0 w 8385296"/>
              <a:gd name="connsiteY0" fmla="*/ 0 h 2889650"/>
              <a:gd name="connsiteX1" fmla="*/ 0 w 8385296"/>
              <a:gd name="connsiteY1" fmla="*/ 2889650 h 2889650"/>
              <a:gd name="connsiteX2" fmla="*/ 8385297 w 8385296"/>
              <a:gd name="connsiteY2" fmla="*/ 2889650 h 2889650"/>
            </a:gdLst>
            <a:ahLst/>
            <a:cxnLst>
              <a:cxn ang="0">
                <a:pos x="connsiteX0" y="connsiteY0"/>
              </a:cxn>
              <a:cxn ang="0">
                <a:pos x="connsiteX1" y="connsiteY1"/>
              </a:cxn>
              <a:cxn ang="0">
                <a:pos x="connsiteX2" y="connsiteY2"/>
              </a:cxn>
            </a:cxnLst>
            <a:rect l="l" t="t" r="r" b="b"/>
            <a:pathLst>
              <a:path w="8385296" h="2889650">
                <a:moveTo>
                  <a:pt x="0" y="0"/>
                </a:moveTo>
                <a:lnTo>
                  <a:pt x="0" y="2889650"/>
                </a:lnTo>
                <a:lnTo>
                  <a:pt x="8385297" y="2889650"/>
                </a:lnTo>
              </a:path>
            </a:pathLst>
          </a:custGeom>
          <a:noFill/>
          <a:ln w="12693" cap="sq">
            <a:solidFill>
              <a:srgbClr val="4A4A49"/>
            </a:solidFill>
            <a:prstDash val="solid"/>
            <a:miter/>
          </a:ln>
        </p:spPr>
        <p:txBody>
          <a:bodyPr rtlCol="0" anchor="ctr"/>
          <a:lstStyle/>
          <a:p>
            <a:endParaRPr lang="en-US" sz="1600">
              <a:latin typeface="+mj-lt"/>
            </a:endParaRPr>
          </a:p>
        </p:txBody>
      </p:sp>
      <p:sp>
        <p:nvSpPr>
          <p:cNvPr id="1216" name="TextBox 1215">
            <a:extLst>
              <a:ext uri="{FF2B5EF4-FFF2-40B4-BE49-F238E27FC236}">
                <a16:creationId xmlns:a16="http://schemas.microsoft.com/office/drawing/2014/main" id="{78683DC5-A690-7453-E09F-97A73E1D1DA7}"/>
              </a:ext>
            </a:extLst>
          </p:cNvPr>
          <p:cNvSpPr txBox="1"/>
          <p:nvPr/>
        </p:nvSpPr>
        <p:spPr>
          <a:xfrm>
            <a:off x="10984616"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72</a:t>
            </a:r>
          </a:p>
        </p:txBody>
      </p:sp>
      <p:sp>
        <p:nvSpPr>
          <p:cNvPr id="1217" name="TextBox 1216">
            <a:extLst>
              <a:ext uri="{FF2B5EF4-FFF2-40B4-BE49-F238E27FC236}">
                <a16:creationId xmlns:a16="http://schemas.microsoft.com/office/drawing/2014/main" id="{A7E68F2F-2BFA-D653-B9F7-73B9947DD95C}"/>
              </a:ext>
            </a:extLst>
          </p:cNvPr>
          <p:cNvSpPr txBox="1"/>
          <p:nvPr/>
        </p:nvSpPr>
        <p:spPr>
          <a:xfrm>
            <a:off x="10522726"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66</a:t>
            </a:r>
          </a:p>
        </p:txBody>
      </p:sp>
      <p:sp>
        <p:nvSpPr>
          <p:cNvPr id="1218" name="TextBox 1217">
            <a:extLst>
              <a:ext uri="{FF2B5EF4-FFF2-40B4-BE49-F238E27FC236}">
                <a16:creationId xmlns:a16="http://schemas.microsoft.com/office/drawing/2014/main" id="{06B3C7E8-A927-716B-16DE-CEA91687BDD4}"/>
              </a:ext>
            </a:extLst>
          </p:cNvPr>
          <p:cNvSpPr txBox="1"/>
          <p:nvPr/>
        </p:nvSpPr>
        <p:spPr>
          <a:xfrm>
            <a:off x="10060934"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60</a:t>
            </a:r>
          </a:p>
        </p:txBody>
      </p:sp>
      <p:sp>
        <p:nvSpPr>
          <p:cNvPr id="1219" name="TextBox 1218">
            <a:extLst>
              <a:ext uri="{FF2B5EF4-FFF2-40B4-BE49-F238E27FC236}">
                <a16:creationId xmlns:a16="http://schemas.microsoft.com/office/drawing/2014/main" id="{2B103814-5A1E-11F8-56DB-087533CD242A}"/>
              </a:ext>
            </a:extLst>
          </p:cNvPr>
          <p:cNvSpPr txBox="1"/>
          <p:nvPr/>
        </p:nvSpPr>
        <p:spPr>
          <a:xfrm>
            <a:off x="9599044"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54</a:t>
            </a:r>
          </a:p>
        </p:txBody>
      </p:sp>
      <p:sp>
        <p:nvSpPr>
          <p:cNvPr id="1220" name="TextBox 1219">
            <a:extLst>
              <a:ext uri="{FF2B5EF4-FFF2-40B4-BE49-F238E27FC236}">
                <a16:creationId xmlns:a16="http://schemas.microsoft.com/office/drawing/2014/main" id="{02826B2D-1C55-D1C0-C181-1C4B990160BB}"/>
              </a:ext>
            </a:extLst>
          </p:cNvPr>
          <p:cNvSpPr txBox="1"/>
          <p:nvPr/>
        </p:nvSpPr>
        <p:spPr>
          <a:xfrm>
            <a:off x="9137156"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48</a:t>
            </a:r>
          </a:p>
        </p:txBody>
      </p:sp>
      <p:sp>
        <p:nvSpPr>
          <p:cNvPr id="1221" name="TextBox 1220">
            <a:extLst>
              <a:ext uri="{FF2B5EF4-FFF2-40B4-BE49-F238E27FC236}">
                <a16:creationId xmlns:a16="http://schemas.microsoft.com/office/drawing/2014/main" id="{31F16AA9-D2D8-85C9-3569-CECFBD2187A9}"/>
              </a:ext>
            </a:extLst>
          </p:cNvPr>
          <p:cNvSpPr txBox="1"/>
          <p:nvPr/>
        </p:nvSpPr>
        <p:spPr>
          <a:xfrm>
            <a:off x="8676316"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42</a:t>
            </a:r>
          </a:p>
        </p:txBody>
      </p:sp>
      <p:sp>
        <p:nvSpPr>
          <p:cNvPr id="1222" name="TextBox 1221">
            <a:extLst>
              <a:ext uri="{FF2B5EF4-FFF2-40B4-BE49-F238E27FC236}">
                <a16:creationId xmlns:a16="http://schemas.microsoft.com/office/drawing/2014/main" id="{7D03C4D6-8030-03DB-9D8E-58396B1E1F16}"/>
              </a:ext>
            </a:extLst>
          </p:cNvPr>
          <p:cNvSpPr txBox="1"/>
          <p:nvPr/>
        </p:nvSpPr>
        <p:spPr>
          <a:xfrm>
            <a:off x="8213376"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36</a:t>
            </a:r>
          </a:p>
        </p:txBody>
      </p:sp>
      <p:sp>
        <p:nvSpPr>
          <p:cNvPr id="1223" name="TextBox 1222">
            <a:extLst>
              <a:ext uri="{FF2B5EF4-FFF2-40B4-BE49-F238E27FC236}">
                <a16:creationId xmlns:a16="http://schemas.microsoft.com/office/drawing/2014/main" id="{AE4B83D3-6428-E7FC-6BDC-CE372AFFA8D1}"/>
              </a:ext>
            </a:extLst>
          </p:cNvPr>
          <p:cNvSpPr txBox="1"/>
          <p:nvPr/>
        </p:nvSpPr>
        <p:spPr>
          <a:xfrm>
            <a:off x="7751487"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30</a:t>
            </a:r>
          </a:p>
        </p:txBody>
      </p:sp>
      <p:sp>
        <p:nvSpPr>
          <p:cNvPr id="1224" name="TextBox 1223">
            <a:extLst>
              <a:ext uri="{FF2B5EF4-FFF2-40B4-BE49-F238E27FC236}">
                <a16:creationId xmlns:a16="http://schemas.microsoft.com/office/drawing/2014/main" id="{9534E51B-BBCB-A12F-149C-84DDC67330BB}"/>
              </a:ext>
            </a:extLst>
          </p:cNvPr>
          <p:cNvSpPr txBox="1"/>
          <p:nvPr/>
        </p:nvSpPr>
        <p:spPr>
          <a:xfrm>
            <a:off x="7289597"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24</a:t>
            </a:r>
          </a:p>
        </p:txBody>
      </p:sp>
      <p:sp>
        <p:nvSpPr>
          <p:cNvPr id="1225" name="TextBox 1224">
            <a:extLst>
              <a:ext uri="{FF2B5EF4-FFF2-40B4-BE49-F238E27FC236}">
                <a16:creationId xmlns:a16="http://schemas.microsoft.com/office/drawing/2014/main" id="{206A2971-0055-DAD1-BE5F-96A9A3EBFD26}"/>
              </a:ext>
            </a:extLst>
          </p:cNvPr>
          <p:cNvSpPr txBox="1"/>
          <p:nvPr/>
        </p:nvSpPr>
        <p:spPr>
          <a:xfrm>
            <a:off x="6827706"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18</a:t>
            </a:r>
          </a:p>
        </p:txBody>
      </p:sp>
      <p:sp>
        <p:nvSpPr>
          <p:cNvPr id="1226" name="TextBox 1225">
            <a:extLst>
              <a:ext uri="{FF2B5EF4-FFF2-40B4-BE49-F238E27FC236}">
                <a16:creationId xmlns:a16="http://schemas.microsoft.com/office/drawing/2014/main" id="{44EF9E13-D70F-066C-33E7-305C1D67E7E5}"/>
              </a:ext>
            </a:extLst>
          </p:cNvPr>
          <p:cNvSpPr txBox="1"/>
          <p:nvPr/>
        </p:nvSpPr>
        <p:spPr>
          <a:xfrm>
            <a:off x="6365817"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12</a:t>
            </a:r>
          </a:p>
        </p:txBody>
      </p:sp>
      <p:sp>
        <p:nvSpPr>
          <p:cNvPr id="1227" name="TextBox 1226">
            <a:extLst>
              <a:ext uri="{FF2B5EF4-FFF2-40B4-BE49-F238E27FC236}">
                <a16:creationId xmlns:a16="http://schemas.microsoft.com/office/drawing/2014/main" id="{AE311467-E58D-E142-2CA2-0BA02384EAAD}"/>
              </a:ext>
            </a:extLst>
          </p:cNvPr>
          <p:cNvSpPr txBox="1"/>
          <p:nvPr/>
        </p:nvSpPr>
        <p:spPr>
          <a:xfrm>
            <a:off x="5954411" y="5350034"/>
            <a:ext cx="284053" cy="307777"/>
          </a:xfrm>
          <a:prstGeom prst="rect">
            <a:avLst/>
          </a:prstGeom>
          <a:noFill/>
        </p:spPr>
        <p:txBody>
          <a:bodyPr wrap="none" rtlCol="0">
            <a:spAutoFit/>
          </a:bodyPr>
          <a:lstStyle/>
          <a:p>
            <a:pPr algn="ctr"/>
            <a:r>
              <a:rPr lang="en-US" sz="1400">
                <a:ln/>
                <a:solidFill>
                  <a:srgbClr val="433F3F"/>
                </a:solidFill>
                <a:latin typeface="+mj-lt"/>
                <a:sym typeface="TrebuchetMS"/>
                <a:rtl val="0"/>
              </a:rPr>
              <a:t>6</a:t>
            </a:r>
          </a:p>
        </p:txBody>
      </p:sp>
      <p:sp>
        <p:nvSpPr>
          <p:cNvPr id="1228" name="TextBox 1227">
            <a:extLst>
              <a:ext uri="{FF2B5EF4-FFF2-40B4-BE49-F238E27FC236}">
                <a16:creationId xmlns:a16="http://schemas.microsoft.com/office/drawing/2014/main" id="{F1307895-8794-E9EB-8624-46409599E4ED}"/>
              </a:ext>
            </a:extLst>
          </p:cNvPr>
          <p:cNvSpPr txBox="1"/>
          <p:nvPr/>
        </p:nvSpPr>
        <p:spPr>
          <a:xfrm>
            <a:off x="5491472" y="5350034"/>
            <a:ext cx="284053" cy="307777"/>
          </a:xfrm>
          <a:prstGeom prst="rect">
            <a:avLst/>
          </a:prstGeom>
          <a:noFill/>
        </p:spPr>
        <p:txBody>
          <a:bodyPr wrap="none" rtlCol="0">
            <a:spAutoFit/>
          </a:bodyPr>
          <a:lstStyle/>
          <a:p>
            <a:pPr algn="ctr"/>
            <a:r>
              <a:rPr lang="en-US" sz="1400">
                <a:ln/>
                <a:solidFill>
                  <a:srgbClr val="433F3F"/>
                </a:solidFill>
                <a:latin typeface="+mj-lt"/>
                <a:sym typeface="TrebuchetMS"/>
                <a:rtl val="0"/>
              </a:rPr>
              <a:t>0</a:t>
            </a:r>
          </a:p>
        </p:txBody>
      </p:sp>
      <p:sp>
        <p:nvSpPr>
          <p:cNvPr id="1229" name="TextBox 1228">
            <a:extLst>
              <a:ext uri="{FF2B5EF4-FFF2-40B4-BE49-F238E27FC236}">
                <a16:creationId xmlns:a16="http://schemas.microsoft.com/office/drawing/2014/main" id="{2407F5EB-677F-C98C-8C3D-43BE64F636DE}"/>
              </a:ext>
            </a:extLst>
          </p:cNvPr>
          <p:cNvSpPr txBox="1"/>
          <p:nvPr/>
        </p:nvSpPr>
        <p:spPr>
          <a:xfrm>
            <a:off x="8242231" y="6098018"/>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13</a:t>
            </a:r>
          </a:p>
        </p:txBody>
      </p:sp>
      <p:sp>
        <p:nvSpPr>
          <p:cNvPr id="1230" name="TextBox 1229">
            <a:extLst>
              <a:ext uri="{FF2B5EF4-FFF2-40B4-BE49-F238E27FC236}">
                <a16:creationId xmlns:a16="http://schemas.microsoft.com/office/drawing/2014/main" id="{27125E14-3A72-F6E2-5634-AE02B7B9C28D}"/>
              </a:ext>
            </a:extLst>
          </p:cNvPr>
          <p:cNvSpPr txBox="1"/>
          <p:nvPr/>
        </p:nvSpPr>
        <p:spPr>
          <a:xfrm>
            <a:off x="7780341" y="6098018"/>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13</a:t>
            </a:r>
          </a:p>
        </p:txBody>
      </p:sp>
      <p:sp>
        <p:nvSpPr>
          <p:cNvPr id="1231" name="TextBox 1230">
            <a:extLst>
              <a:ext uri="{FF2B5EF4-FFF2-40B4-BE49-F238E27FC236}">
                <a16:creationId xmlns:a16="http://schemas.microsoft.com/office/drawing/2014/main" id="{02074214-1B98-4D96-E8D5-886FBE3BAC03}"/>
              </a:ext>
            </a:extLst>
          </p:cNvPr>
          <p:cNvSpPr txBox="1"/>
          <p:nvPr/>
        </p:nvSpPr>
        <p:spPr>
          <a:xfrm>
            <a:off x="7318450" y="6098018"/>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13</a:t>
            </a:r>
          </a:p>
        </p:txBody>
      </p:sp>
      <p:sp>
        <p:nvSpPr>
          <p:cNvPr id="1232" name="TextBox 1231">
            <a:extLst>
              <a:ext uri="{FF2B5EF4-FFF2-40B4-BE49-F238E27FC236}">
                <a16:creationId xmlns:a16="http://schemas.microsoft.com/office/drawing/2014/main" id="{E4F91555-9E0D-DCB3-87EE-739176891C6F}"/>
              </a:ext>
            </a:extLst>
          </p:cNvPr>
          <p:cNvSpPr txBox="1"/>
          <p:nvPr/>
        </p:nvSpPr>
        <p:spPr>
          <a:xfrm>
            <a:off x="6856560" y="6098018"/>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14</a:t>
            </a:r>
          </a:p>
        </p:txBody>
      </p:sp>
      <p:sp>
        <p:nvSpPr>
          <p:cNvPr id="1233" name="TextBox 1232">
            <a:extLst>
              <a:ext uri="{FF2B5EF4-FFF2-40B4-BE49-F238E27FC236}">
                <a16:creationId xmlns:a16="http://schemas.microsoft.com/office/drawing/2014/main" id="{6D861F2F-955E-7198-2CAF-EC721E72BE27}"/>
              </a:ext>
            </a:extLst>
          </p:cNvPr>
          <p:cNvSpPr txBox="1"/>
          <p:nvPr/>
        </p:nvSpPr>
        <p:spPr>
          <a:xfrm>
            <a:off x="6394672" y="6098018"/>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15</a:t>
            </a:r>
          </a:p>
        </p:txBody>
      </p:sp>
      <p:sp>
        <p:nvSpPr>
          <p:cNvPr id="1234" name="TextBox 1233">
            <a:extLst>
              <a:ext uri="{FF2B5EF4-FFF2-40B4-BE49-F238E27FC236}">
                <a16:creationId xmlns:a16="http://schemas.microsoft.com/office/drawing/2014/main" id="{A96280C1-88DA-94B3-B440-644539702CD4}"/>
              </a:ext>
            </a:extLst>
          </p:cNvPr>
          <p:cNvSpPr txBox="1"/>
          <p:nvPr/>
        </p:nvSpPr>
        <p:spPr>
          <a:xfrm>
            <a:off x="5933572" y="6098018"/>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15</a:t>
            </a:r>
          </a:p>
        </p:txBody>
      </p:sp>
      <p:sp>
        <p:nvSpPr>
          <p:cNvPr id="1235" name="TextBox 1234">
            <a:extLst>
              <a:ext uri="{FF2B5EF4-FFF2-40B4-BE49-F238E27FC236}">
                <a16:creationId xmlns:a16="http://schemas.microsoft.com/office/drawing/2014/main" id="{1D38E46E-811A-F3AA-6F26-84DFD4628D0D}"/>
              </a:ext>
            </a:extLst>
          </p:cNvPr>
          <p:cNvSpPr txBox="1"/>
          <p:nvPr/>
        </p:nvSpPr>
        <p:spPr>
          <a:xfrm>
            <a:off x="5470633" y="6098018"/>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15</a:t>
            </a:r>
          </a:p>
        </p:txBody>
      </p:sp>
      <p:sp>
        <p:nvSpPr>
          <p:cNvPr id="1236" name="TextBox 1235">
            <a:extLst>
              <a:ext uri="{FF2B5EF4-FFF2-40B4-BE49-F238E27FC236}">
                <a16:creationId xmlns:a16="http://schemas.microsoft.com/office/drawing/2014/main" id="{8A6DF6B7-FAF1-1680-1B8B-5AFA7ED78D4D}"/>
              </a:ext>
            </a:extLst>
          </p:cNvPr>
          <p:cNvSpPr txBox="1"/>
          <p:nvPr/>
        </p:nvSpPr>
        <p:spPr>
          <a:xfrm>
            <a:off x="11048734" y="6098018"/>
            <a:ext cx="255198"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0</a:t>
            </a:r>
          </a:p>
        </p:txBody>
      </p:sp>
      <p:sp>
        <p:nvSpPr>
          <p:cNvPr id="1237" name="TextBox 1236">
            <a:extLst>
              <a:ext uri="{FF2B5EF4-FFF2-40B4-BE49-F238E27FC236}">
                <a16:creationId xmlns:a16="http://schemas.microsoft.com/office/drawing/2014/main" id="{2F356E53-5621-7E86-FA31-36EFB32BA56C}"/>
              </a:ext>
            </a:extLst>
          </p:cNvPr>
          <p:cNvSpPr txBox="1"/>
          <p:nvPr/>
        </p:nvSpPr>
        <p:spPr>
          <a:xfrm>
            <a:off x="10586845" y="6098018"/>
            <a:ext cx="255198"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4</a:t>
            </a:r>
          </a:p>
        </p:txBody>
      </p:sp>
      <p:sp>
        <p:nvSpPr>
          <p:cNvPr id="1238" name="TextBox 1237">
            <a:extLst>
              <a:ext uri="{FF2B5EF4-FFF2-40B4-BE49-F238E27FC236}">
                <a16:creationId xmlns:a16="http://schemas.microsoft.com/office/drawing/2014/main" id="{0E2201D0-6A28-AB0A-5711-D52CA4C236F3}"/>
              </a:ext>
            </a:extLst>
          </p:cNvPr>
          <p:cNvSpPr txBox="1"/>
          <p:nvPr/>
        </p:nvSpPr>
        <p:spPr>
          <a:xfrm>
            <a:off x="10125054" y="6098018"/>
            <a:ext cx="255198"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6</a:t>
            </a:r>
          </a:p>
        </p:txBody>
      </p:sp>
      <p:sp>
        <p:nvSpPr>
          <p:cNvPr id="1239" name="TextBox 1238">
            <a:extLst>
              <a:ext uri="{FF2B5EF4-FFF2-40B4-BE49-F238E27FC236}">
                <a16:creationId xmlns:a16="http://schemas.microsoft.com/office/drawing/2014/main" id="{9E18A945-BF02-A99A-2103-BDF1BC55BF8E}"/>
              </a:ext>
            </a:extLst>
          </p:cNvPr>
          <p:cNvSpPr txBox="1"/>
          <p:nvPr/>
        </p:nvSpPr>
        <p:spPr>
          <a:xfrm>
            <a:off x="9663164" y="6098018"/>
            <a:ext cx="255198"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8</a:t>
            </a:r>
          </a:p>
        </p:txBody>
      </p:sp>
      <p:sp>
        <p:nvSpPr>
          <p:cNvPr id="1240" name="TextBox 1239">
            <a:extLst>
              <a:ext uri="{FF2B5EF4-FFF2-40B4-BE49-F238E27FC236}">
                <a16:creationId xmlns:a16="http://schemas.microsoft.com/office/drawing/2014/main" id="{26D86267-6FE7-E8C8-2EBE-E1EBFA4BF38D}"/>
              </a:ext>
            </a:extLst>
          </p:cNvPr>
          <p:cNvSpPr txBox="1"/>
          <p:nvPr/>
        </p:nvSpPr>
        <p:spPr>
          <a:xfrm>
            <a:off x="9166010" y="6098018"/>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10</a:t>
            </a:r>
          </a:p>
        </p:txBody>
      </p:sp>
      <p:sp>
        <p:nvSpPr>
          <p:cNvPr id="1241" name="TextBox 1240">
            <a:extLst>
              <a:ext uri="{FF2B5EF4-FFF2-40B4-BE49-F238E27FC236}">
                <a16:creationId xmlns:a16="http://schemas.microsoft.com/office/drawing/2014/main" id="{C362B727-97FC-FEA0-5EA0-3C95201C7E6B}"/>
              </a:ext>
            </a:extLst>
          </p:cNvPr>
          <p:cNvSpPr txBox="1"/>
          <p:nvPr/>
        </p:nvSpPr>
        <p:spPr>
          <a:xfrm>
            <a:off x="8705170" y="6098018"/>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13</a:t>
            </a:r>
          </a:p>
        </p:txBody>
      </p:sp>
      <p:graphicFrame>
        <p:nvGraphicFramePr>
          <p:cNvPr id="1242" name="Table 726">
            <a:extLst>
              <a:ext uri="{FF2B5EF4-FFF2-40B4-BE49-F238E27FC236}">
                <a16:creationId xmlns:a16="http://schemas.microsoft.com/office/drawing/2014/main" id="{B42C58F4-D5E5-FDC5-F5DC-E8D6A9B2AC92}"/>
              </a:ext>
            </a:extLst>
          </p:cNvPr>
          <p:cNvGraphicFramePr>
            <a:graphicFrameLocks noGrp="1"/>
          </p:cNvGraphicFramePr>
          <p:nvPr>
            <p:extLst>
              <p:ext uri="{D42A27DB-BD31-4B8C-83A1-F6EECF244321}">
                <p14:modId xmlns:p14="http://schemas.microsoft.com/office/powerpoint/2010/main" val="906420428"/>
              </p:ext>
            </p:extLst>
          </p:nvPr>
        </p:nvGraphicFramePr>
        <p:xfrm>
          <a:off x="5784448" y="3973485"/>
          <a:ext cx="3136694" cy="1298412"/>
        </p:xfrm>
        <a:graphic>
          <a:graphicData uri="http://schemas.openxmlformats.org/drawingml/2006/table">
            <a:tbl>
              <a:tblPr firstRow="1" bandRow="1"/>
              <a:tblGrid>
                <a:gridCol w="1189780">
                  <a:extLst>
                    <a:ext uri="{9D8B030D-6E8A-4147-A177-3AD203B41FA5}">
                      <a16:colId xmlns:a16="http://schemas.microsoft.com/office/drawing/2014/main" val="20000"/>
                    </a:ext>
                  </a:extLst>
                </a:gridCol>
                <a:gridCol w="1946914">
                  <a:extLst>
                    <a:ext uri="{9D8B030D-6E8A-4147-A177-3AD203B41FA5}">
                      <a16:colId xmlns:a16="http://schemas.microsoft.com/office/drawing/2014/main" val="4007369556"/>
                    </a:ext>
                  </a:extLst>
                </a:gridCol>
              </a:tblGrid>
              <a:tr h="624828">
                <a:tc>
                  <a:txBody>
                    <a:bodyPr/>
                    <a:lstStyle/>
                    <a:p>
                      <a:pPr marL="0" marR="0" lvl="0" indent="0" algn="ctr" defTabSz="1218895"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a:ln>
                          <a:noFill/>
                        </a:ln>
                        <a:solidFill>
                          <a:schemeClr val="tx1"/>
                        </a:solidFill>
                        <a:effectLst/>
                        <a:uLnTx/>
                        <a:uFillTx/>
                        <a:latin typeface="+mj-lt"/>
                        <a:ea typeface="+mn-ea"/>
                        <a:cs typeface="+mn-cs"/>
                      </a:endParaRPr>
                    </a:p>
                  </a:txBody>
                  <a:tcPr marL="0" marR="0" marT="24378" marB="2437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18895" rtl="0" eaLnBrk="1" fontAlgn="auto" latinLnBrk="0" hangingPunct="1">
                        <a:lnSpc>
                          <a:spcPct val="90000"/>
                        </a:lnSpc>
                        <a:spcBef>
                          <a:spcPts val="0"/>
                        </a:spcBef>
                        <a:spcAft>
                          <a:spcPts val="0"/>
                        </a:spcAft>
                        <a:buClrTx/>
                        <a:buSzTx/>
                        <a:buFontTx/>
                        <a:buNone/>
                        <a:tabLst/>
                        <a:defRPr/>
                      </a:pPr>
                      <a:r>
                        <a:rPr lang="en-US" sz="1400" b="1" kern="1200">
                          <a:solidFill>
                            <a:schemeClr val="tx1"/>
                          </a:solidFill>
                          <a:latin typeface="+mj-lt"/>
                          <a:ea typeface="+mn-ea"/>
                          <a:cs typeface="Arial" panose="020B0604020202020204" pitchFamily="34" charset="0"/>
                        </a:rPr>
                        <a:t>HR (</a:t>
                      </a:r>
                      <a:r>
                        <a:rPr lang="en-US" sz="1400" b="1" kern="1200" baseline="0">
                          <a:solidFill>
                            <a:schemeClr val="tx1"/>
                          </a:solidFill>
                          <a:latin typeface="+mj-lt"/>
                          <a:ea typeface="+mn-ea"/>
                          <a:cs typeface="Arial" panose="020B0604020202020204" pitchFamily="34" charset="0"/>
                        </a:rPr>
                        <a:t>95% CI)</a:t>
                      </a:r>
                    </a:p>
                    <a:p>
                      <a:pPr marL="0" marR="0" lvl="0" indent="0" algn="ctr" defTabSz="1218895"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err="1">
                          <a:ln>
                            <a:noFill/>
                          </a:ln>
                          <a:solidFill>
                            <a:schemeClr val="tx1"/>
                          </a:solidFill>
                          <a:effectLst/>
                          <a:uLnTx/>
                          <a:uFillTx/>
                          <a:latin typeface="+mj-lt"/>
                          <a:ea typeface="+mn-ea"/>
                          <a:cs typeface="+mn-cs"/>
                        </a:rPr>
                        <a:t>ctDNA</a:t>
                      </a:r>
                      <a:r>
                        <a:rPr kumimoji="0" lang="en-GB" sz="1400" b="0" i="0" u="none" strike="noStrike" kern="1200" cap="none" spc="0" normalizeH="0" baseline="0" noProof="0">
                          <a:ln>
                            <a:noFill/>
                          </a:ln>
                          <a:solidFill>
                            <a:schemeClr val="tx1"/>
                          </a:solidFill>
                          <a:effectLst/>
                          <a:uLnTx/>
                          <a:uFillTx/>
                          <a:latin typeface="+mj-lt"/>
                          <a:ea typeface="+mn-ea"/>
                          <a:cs typeface="+mn-cs"/>
                        </a:rPr>
                        <a:t> clearance vs</a:t>
                      </a:r>
                      <a:br>
                        <a:rPr kumimoji="0" lang="en-GB" sz="1400" b="0" i="0" u="none" strike="noStrike" kern="1200" cap="none" spc="0" normalizeH="0" baseline="0" noProof="0">
                          <a:ln>
                            <a:noFill/>
                          </a:ln>
                          <a:solidFill>
                            <a:schemeClr val="tx1"/>
                          </a:solidFill>
                          <a:effectLst/>
                          <a:uLnTx/>
                          <a:uFillTx/>
                          <a:latin typeface="+mj-lt"/>
                          <a:ea typeface="+mn-ea"/>
                          <a:cs typeface="+mn-cs"/>
                        </a:rPr>
                      </a:br>
                      <a:r>
                        <a:rPr kumimoji="0" lang="en-GB" sz="1400" b="0" i="0" u="none" strike="noStrike" kern="1200" cap="none" spc="0" normalizeH="0" baseline="0" noProof="0">
                          <a:ln>
                            <a:noFill/>
                          </a:ln>
                          <a:solidFill>
                            <a:schemeClr val="tx1"/>
                          </a:solidFill>
                          <a:effectLst/>
                          <a:uLnTx/>
                          <a:uFillTx/>
                          <a:latin typeface="+mj-lt"/>
                          <a:ea typeface="+mn-ea"/>
                          <a:cs typeface="+mn-cs"/>
                        </a:rPr>
                        <a:t>no </a:t>
                      </a:r>
                      <a:r>
                        <a:rPr kumimoji="0" lang="en-GB" sz="1400" b="0" i="0" u="none" strike="noStrike" kern="1200" cap="none" spc="0" normalizeH="0" baseline="0" noProof="0" err="1">
                          <a:ln>
                            <a:noFill/>
                          </a:ln>
                          <a:solidFill>
                            <a:schemeClr val="tx1"/>
                          </a:solidFill>
                          <a:effectLst/>
                          <a:uLnTx/>
                          <a:uFillTx/>
                          <a:latin typeface="+mj-lt"/>
                          <a:ea typeface="+mn-ea"/>
                          <a:cs typeface="+mn-cs"/>
                        </a:rPr>
                        <a:t>ctDNA</a:t>
                      </a:r>
                      <a:r>
                        <a:rPr kumimoji="0" lang="en-GB" sz="1400" b="0" i="0" u="none" strike="noStrike" kern="1200" cap="none" spc="0" normalizeH="0" baseline="0" noProof="0">
                          <a:ln>
                            <a:noFill/>
                          </a:ln>
                          <a:solidFill>
                            <a:schemeClr val="tx1"/>
                          </a:solidFill>
                          <a:effectLst/>
                          <a:uLnTx/>
                          <a:uFillTx/>
                          <a:latin typeface="+mj-lt"/>
                          <a:ea typeface="+mn-ea"/>
                          <a:cs typeface="+mn-cs"/>
                        </a:rPr>
                        <a:t> clearance</a:t>
                      </a:r>
                      <a:endParaRPr lang="en-US" sz="1400">
                        <a:latin typeface="+mj-lt"/>
                      </a:endParaRPr>
                    </a:p>
                  </a:txBody>
                  <a:tcPr marL="0" marR="0" marT="24378" marB="2437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7329118"/>
                  </a:ext>
                </a:extLst>
              </a:tr>
              <a:tr h="432804">
                <a:tc>
                  <a:txBody>
                    <a:bodyPr/>
                    <a:lstStyle/>
                    <a:p>
                      <a:pPr marL="0" marR="0" lvl="0" indent="0" algn="l" defTabSz="1218895" rtl="0" eaLnBrk="1" fontAlgn="auto" latinLnBrk="0" hangingPunct="1">
                        <a:lnSpc>
                          <a:spcPct val="90000"/>
                        </a:lnSpc>
                        <a:spcBef>
                          <a:spcPts val="0"/>
                        </a:spcBef>
                        <a:spcAft>
                          <a:spcPts val="0"/>
                        </a:spcAft>
                        <a:buClrTx/>
                        <a:buSzTx/>
                        <a:buFontTx/>
                        <a:buNone/>
                        <a:tabLst/>
                        <a:defRPr/>
                      </a:pPr>
                      <a:r>
                        <a:rPr lang="en-US" sz="1400" b="1" kern="1200">
                          <a:solidFill>
                            <a:schemeClr val="tx1"/>
                          </a:solidFill>
                          <a:latin typeface="+mj-lt"/>
                          <a:ea typeface="+mn-ea"/>
                          <a:cs typeface="Arial" panose="020B0604020202020204" pitchFamily="34" charset="0"/>
                        </a:rPr>
                        <a:t>NIVO + chemo</a:t>
                      </a:r>
                    </a:p>
                  </a:txBody>
                  <a:tcPr marL="0" marR="0" marT="24378" marB="24378">
                    <a:lnL w="12700" cap="flat" cmpd="sng" algn="ctr">
                      <a:no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kern="1200">
                          <a:solidFill>
                            <a:schemeClr val="tx1"/>
                          </a:solidFill>
                          <a:latin typeface="+mj-lt"/>
                          <a:ea typeface="+mn-ea"/>
                          <a:cs typeface="Arial" panose="020B0604020202020204" pitchFamily="34" charset="0"/>
                        </a:rPr>
                        <a:t>0.31 (0.10–0.90)</a:t>
                      </a:r>
                    </a:p>
                  </a:txBody>
                  <a:tcPr marL="0" marR="0" marT="24378" marB="24378">
                    <a:lnL w="12700" cmpd="sng">
                      <a:noFill/>
                      <a:prstDash val="soli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5143925"/>
                  </a:ext>
                </a:extLst>
              </a:tr>
              <a:tr h="240780">
                <a:tc>
                  <a:txBody>
                    <a:bodyPr/>
                    <a:lstStyle/>
                    <a:p>
                      <a:pPr marL="0" marR="0" lvl="0" indent="0" algn="l" defTabSz="1218895" rtl="0" eaLnBrk="1" fontAlgn="auto" latinLnBrk="0" hangingPunct="1">
                        <a:lnSpc>
                          <a:spcPct val="90000"/>
                        </a:lnSpc>
                        <a:spcBef>
                          <a:spcPts val="0"/>
                        </a:spcBef>
                        <a:spcAft>
                          <a:spcPts val="0"/>
                        </a:spcAft>
                        <a:buClrTx/>
                        <a:buSzTx/>
                        <a:buFontTx/>
                        <a:buNone/>
                        <a:tabLst/>
                        <a:defRPr/>
                      </a:pPr>
                      <a:r>
                        <a:rPr lang="en-US" sz="1400" b="1" kern="1200" baseline="0">
                          <a:solidFill>
                            <a:schemeClr val="tx1"/>
                          </a:solidFill>
                          <a:latin typeface="+mj-lt"/>
                          <a:ea typeface="+mn-ea"/>
                          <a:cs typeface="Arial" panose="020B0604020202020204" pitchFamily="34" charset="0"/>
                        </a:rPr>
                        <a:t>Chemo</a:t>
                      </a:r>
                    </a:p>
                  </a:txBody>
                  <a:tcPr marL="0" marR="0" marT="24378" marB="24378">
                    <a:lnL w="12700" cap="flat" cmpd="sng" algn="ctr">
                      <a:no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18895" rtl="0" eaLnBrk="1" fontAlgn="auto" latinLnBrk="0" hangingPunct="1">
                        <a:lnSpc>
                          <a:spcPct val="90000"/>
                        </a:lnSpc>
                        <a:spcBef>
                          <a:spcPts val="0"/>
                        </a:spcBef>
                        <a:spcAft>
                          <a:spcPts val="0"/>
                        </a:spcAft>
                        <a:buClrTx/>
                        <a:buSzTx/>
                        <a:buFontTx/>
                        <a:buNone/>
                        <a:tabLst/>
                        <a:defRPr/>
                      </a:pPr>
                      <a:r>
                        <a:rPr lang="en-US" sz="1400" b="0" kern="1200">
                          <a:solidFill>
                            <a:schemeClr val="tx1"/>
                          </a:solidFill>
                          <a:latin typeface="+mj-lt"/>
                          <a:ea typeface="+mn-ea"/>
                          <a:cs typeface="Arial" panose="020B0604020202020204" pitchFamily="34" charset="0"/>
                        </a:rPr>
                        <a:t>0.58 (0.20–1.64)</a:t>
                      </a:r>
                    </a:p>
                  </a:txBody>
                  <a:tcPr marL="0" marR="0" marT="24378" marB="24378">
                    <a:lnL w="12700" cmpd="sng">
                      <a:noFill/>
                      <a:prstDash val="soli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5595120"/>
                  </a:ext>
                </a:extLst>
              </a:tr>
            </a:tbl>
          </a:graphicData>
        </a:graphic>
      </p:graphicFrame>
      <p:sp>
        <p:nvSpPr>
          <p:cNvPr id="1243" name="TextBox 1242">
            <a:extLst>
              <a:ext uri="{FF2B5EF4-FFF2-40B4-BE49-F238E27FC236}">
                <a16:creationId xmlns:a16="http://schemas.microsoft.com/office/drawing/2014/main" id="{B90CEEEC-9A22-8901-7207-16B24A4EBCD1}"/>
              </a:ext>
            </a:extLst>
          </p:cNvPr>
          <p:cNvSpPr txBox="1"/>
          <p:nvPr/>
        </p:nvSpPr>
        <p:spPr>
          <a:xfrm>
            <a:off x="8150210" y="2206029"/>
            <a:ext cx="554960" cy="400110"/>
          </a:xfrm>
          <a:prstGeom prst="rect">
            <a:avLst/>
          </a:prstGeom>
          <a:noFill/>
        </p:spPr>
        <p:txBody>
          <a:bodyPr wrap="none" rtlCol="0">
            <a:spAutoFit/>
          </a:bodyPr>
          <a:lstStyle/>
          <a:p>
            <a:pPr algn="ctr" defTabSz="1219201">
              <a:defRPr/>
            </a:pPr>
            <a:r>
              <a:rPr lang="en-US" sz="2000" b="1">
                <a:solidFill>
                  <a:schemeClr val="tx2"/>
                </a:solidFill>
                <a:latin typeface="Arial" panose="020B0604020202020204" pitchFamily="34" charset="0"/>
                <a:cs typeface="Arial" panose="020B0604020202020204" pitchFamily="34" charset="0"/>
              </a:rPr>
              <a:t>OS</a:t>
            </a:r>
          </a:p>
        </p:txBody>
      </p:sp>
      <p:sp>
        <p:nvSpPr>
          <p:cNvPr id="3" name="TextBox 2">
            <a:extLst>
              <a:ext uri="{FF2B5EF4-FFF2-40B4-BE49-F238E27FC236}">
                <a16:creationId xmlns:a16="http://schemas.microsoft.com/office/drawing/2014/main" id="{28709462-CFC4-DFAC-25B0-BBEBBBB1C072}"/>
              </a:ext>
            </a:extLst>
          </p:cNvPr>
          <p:cNvSpPr txBox="1"/>
          <p:nvPr/>
        </p:nvSpPr>
        <p:spPr>
          <a:xfrm>
            <a:off x="675239" y="85779"/>
            <a:ext cx="3984095" cy="276999"/>
          </a:xfrm>
          <a:prstGeom prst="rect">
            <a:avLst/>
          </a:prstGeom>
          <a:noFill/>
        </p:spPr>
        <p:txBody>
          <a:bodyPr wrap="square" rtlCol="0">
            <a:spAutoFit/>
          </a:bodyPr>
          <a:lstStyle/>
          <a:p>
            <a:endParaRPr lang="en-US" sz="1200">
              <a:latin typeface="Arial" panose="020B0604020202020204" pitchFamily="34" charset="0"/>
            </a:endParaRPr>
          </a:p>
        </p:txBody>
      </p:sp>
      <p:sp>
        <p:nvSpPr>
          <p:cNvPr id="8" name="Title 7">
            <a:extLst>
              <a:ext uri="{FF2B5EF4-FFF2-40B4-BE49-F238E27FC236}">
                <a16:creationId xmlns:a16="http://schemas.microsoft.com/office/drawing/2014/main" id="{F1FC604B-9A92-8DD9-FDD1-04F5BE30A957}"/>
              </a:ext>
            </a:extLst>
          </p:cNvPr>
          <p:cNvSpPr>
            <a:spLocks noGrp="1"/>
          </p:cNvSpPr>
          <p:nvPr>
            <p:ph type="title"/>
          </p:nvPr>
        </p:nvSpPr>
        <p:spPr>
          <a:xfrm>
            <a:off x="838200" y="365125"/>
            <a:ext cx="10515600" cy="1325563"/>
          </a:xfrm>
        </p:spPr>
        <p:txBody>
          <a:bodyPr>
            <a:normAutofit/>
          </a:bodyPr>
          <a:lstStyle/>
          <a:p>
            <a:r>
              <a:rPr lang="en-US"/>
              <a:t>CM816 ctDNA Clearance and OS by ctDNA Clearance</a:t>
            </a:r>
          </a:p>
        </p:txBody>
      </p:sp>
      <p:sp>
        <p:nvSpPr>
          <p:cNvPr id="22" name="Content Placeholder 21">
            <a:extLst>
              <a:ext uri="{FF2B5EF4-FFF2-40B4-BE49-F238E27FC236}">
                <a16:creationId xmlns:a16="http://schemas.microsoft.com/office/drawing/2014/main" id="{E681E613-EFDB-14A0-E597-E53758D26F2D}"/>
              </a:ext>
            </a:extLst>
          </p:cNvPr>
          <p:cNvSpPr>
            <a:spLocks noGrp="1"/>
          </p:cNvSpPr>
          <p:nvPr>
            <p:ph idx="1"/>
          </p:nvPr>
        </p:nvSpPr>
        <p:spPr>
          <a:xfrm>
            <a:off x="788332" y="1674971"/>
            <a:ext cx="10515600" cy="659583"/>
          </a:xfrm>
        </p:spPr>
        <p:txBody>
          <a:bodyPr>
            <a:normAutofit/>
          </a:bodyPr>
          <a:lstStyle/>
          <a:p>
            <a:r>
              <a:rPr lang="en-US" sz="1600"/>
              <a:t>Among concurrently randomized patients, 89 (25%) had evaluable ctDNA levels, and 86 (24%) had detectable ctDNA levels at baseline</a:t>
            </a:r>
            <a:r>
              <a:rPr lang="en-US" sz="1600" baseline="30000"/>
              <a:t>1,a</a:t>
            </a:r>
          </a:p>
          <a:p>
            <a:endParaRPr lang="en-US" sz="1600"/>
          </a:p>
        </p:txBody>
      </p:sp>
      <p:sp>
        <p:nvSpPr>
          <p:cNvPr id="33" name="Footer Placeholder 32">
            <a:extLst>
              <a:ext uri="{FF2B5EF4-FFF2-40B4-BE49-F238E27FC236}">
                <a16:creationId xmlns:a16="http://schemas.microsoft.com/office/drawing/2014/main" id="{C2E76DDA-55B5-F2FF-7AD2-CCB4F7CEA925}"/>
              </a:ext>
            </a:extLst>
          </p:cNvPr>
          <p:cNvSpPr>
            <a:spLocks noGrp="1"/>
          </p:cNvSpPr>
          <p:nvPr>
            <p:ph type="ftr" sz="quarter" idx="10"/>
          </p:nvPr>
        </p:nvSpPr>
        <p:spPr>
          <a:xfrm>
            <a:off x="1416735" y="6054437"/>
            <a:ext cx="2890081" cy="803564"/>
          </a:xfrm>
        </p:spPr>
        <p:txBody>
          <a:bodyPr/>
          <a:lstStyle/>
          <a:p>
            <a:r>
              <a:rPr lang="en-US" sz="800"/>
              <a:t>ASCO, American Society of Clinical Oncology; CI, confidence interval; ctDNA, circulating tumor DNA; HR, hazard ratio; NIVO, nivolumab; OS, overall survival.​</a:t>
            </a:r>
          </a:p>
          <a:p>
            <a:r>
              <a:rPr lang="en-US" sz="800"/>
              <a:t>Spicer J, et al. </a:t>
            </a:r>
            <a:r>
              <a:rPr lang="en-US" sz="800" i="1"/>
              <a:t>J Clin Oncol. </a:t>
            </a:r>
            <a:r>
              <a:rPr lang="en-US" sz="800"/>
              <a:t>2024;42(suppl 17): LBA 8010.</a:t>
            </a:r>
          </a:p>
        </p:txBody>
      </p:sp>
    </p:spTree>
    <p:custDataLst>
      <p:tags r:id="rId1"/>
    </p:custDataLst>
    <p:extLst>
      <p:ext uri="{BB962C8B-B14F-4D97-AF65-F5344CB8AC3E}">
        <p14:creationId xmlns:p14="http://schemas.microsoft.com/office/powerpoint/2010/main" val="25654896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10B97-D2D4-9780-823A-9D558475E711}"/>
            </a:ext>
          </a:extLst>
        </p:cNvPr>
        <p:cNvGrpSpPr/>
        <p:nvPr/>
      </p:nvGrpSpPr>
      <p:grpSpPr>
        <a:xfrm>
          <a:off x="0" y="0"/>
          <a:ext cx="0" cy="0"/>
          <a:chOff x="0" y="0"/>
          <a:chExt cx="0" cy="0"/>
        </a:xfrm>
      </p:grpSpPr>
      <p:pic>
        <p:nvPicPr>
          <p:cNvPr id="3" name="Picture 2" descr="A diagram of a patient's dna collection&#10;&#10;AI-generated content may be incorrect.">
            <a:extLst>
              <a:ext uri="{FF2B5EF4-FFF2-40B4-BE49-F238E27FC236}">
                <a16:creationId xmlns:a16="http://schemas.microsoft.com/office/drawing/2014/main" id="{75EAD922-CC35-1E83-3A00-5C5524262B27}"/>
              </a:ext>
            </a:extLst>
          </p:cNvPr>
          <p:cNvPicPr>
            <a:picLocks noChangeAspect="1"/>
          </p:cNvPicPr>
          <p:nvPr/>
        </p:nvPicPr>
        <p:blipFill>
          <a:blip r:embed="rId3"/>
          <a:stretch>
            <a:fillRect/>
          </a:stretch>
        </p:blipFill>
        <p:spPr>
          <a:xfrm>
            <a:off x="4523224" y="1156401"/>
            <a:ext cx="7103705" cy="2193940"/>
          </a:xfrm>
          <a:prstGeom prst="rect">
            <a:avLst/>
          </a:prstGeom>
        </p:spPr>
      </p:pic>
      <p:pic>
        <p:nvPicPr>
          <p:cNvPr id="7" name="Picture 6" descr="A graph of a patient's status&#10;&#10;AI-generated content may be incorrect.">
            <a:extLst>
              <a:ext uri="{FF2B5EF4-FFF2-40B4-BE49-F238E27FC236}">
                <a16:creationId xmlns:a16="http://schemas.microsoft.com/office/drawing/2014/main" id="{79AC7D21-C033-8D53-05E8-883BE55A288D}"/>
              </a:ext>
            </a:extLst>
          </p:cNvPr>
          <p:cNvPicPr>
            <a:picLocks noChangeAspect="1"/>
          </p:cNvPicPr>
          <p:nvPr/>
        </p:nvPicPr>
        <p:blipFill>
          <a:blip r:embed="rId4"/>
          <a:srcRect t="19981"/>
          <a:stretch>
            <a:fillRect/>
          </a:stretch>
        </p:blipFill>
        <p:spPr>
          <a:xfrm>
            <a:off x="426290" y="3323345"/>
            <a:ext cx="6129584" cy="2607040"/>
          </a:xfrm>
          <a:prstGeom prst="rect">
            <a:avLst/>
          </a:prstGeom>
        </p:spPr>
      </p:pic>
      <p:pic>
        <p:nvPicPr>
          <p:cNvPr id="9" name="Picture 8" descr="A screenshot of a graph&#10;&#10;AI-generated content may be incorrect.">
            <a:extLst>
              <a:ext uri="{FF2B5EF4-FFF2-40B4-BE49-F238E27FC236}">
                <a16:creationId xmlns:a16="http://schemas.microsoft.com/office/drawing/2014/main" id="{DDBC592F-64EA-7946-BDB3-748B5A28F7CA}"/>
              </a:ext>
            </a:extLst>
          </p:cNvPr>
          <p:cNvPicPr>
            <a:picLocks noChangeAspect="1"/>
          </p:cNvPicPr>
          <p:nvPr/>
        </p:nvPicPr>
        <p:blipFill>
          <a:blip r:embed="rId5"/>
          <a:srcRect t="16632"/>
          <a:stretch>
            <a:fillRect/>
          </a:stretch>
        </p:blipFill>
        <p:spPr>
          <a:xfrm>
            <a:off x="6732256" y="4151473"/>
            <a:ext cx="4915689" cy="2173456"/>
          </a:xfrm>
          <a:prstGeom prst="rect">
            <a:avLst/>
          </a:prstGeom>
        </p:spPr>
      </p:pic>
      <p:sp>
        <p:nvSpPr>
          <p:cNvPr id="6" name="Title 5">
            <a:extLst>
              <a:ext uri="{FF2B5EF4-FFF2-40B4-BE49-F238E27FC236}">
                <a16:creationId xmlns:a16="http://schemas.microsoft.com/office/drawing/2014/main" id="{85B2CC0B-7645-00DD-E24D-5BED6E05A40C}"/>
              </a:ext>
            </a:extLst>
          </p:cNvPr>
          <p:cNvSpPr>
            <a:spLocks noGrp="1"/>
          </p:cNvSpPr>
          <p:nvPr>
            <p:ph type="title"/>
          </p:nvPr>
        </p:nvSpPr>
        <p:spPr/>
        <p:txBody>
          <a:bodyPr>
            <a:normAutofit/>
          </a:bodyPr>
          <a:lstStyle/>
          <a:p>
            <a:r>
              <a:rPr lang="en-US" dirty="0"/>
              <a:t>IMpower010: ctDNA Status and 5-Yr DFS</a:t>
            </a:r>
            <a:br>
              <a:rPr lang="en-US" dirty="0"/>
            </a:br>
            <a:r>
              <a:rPr lang="en-US" dirty="0" err="1"/>
              <a:t>Signatera</a:t>
            </a:r>
            <a:r>
              <a:rPr lang="en-US" dirty="0"/>
              <a:t> Assay</a:t>
            </a:r>
          </a:p>
        </p:txBody>
      </p:sp>
      <p:sp>
        <p:nvSpPr>
          <p:cNvPr id="12" name="TextBox 11">
            <a:extLst>
              <a:ext uri="{FF2B5EF4-FFF2-40B4-BE49-F238E27FC236}">
                <a16:creationId xmlns:a16="http://schemas.microsoft.com/office/drawing/2014/main" id="{88039558-5DF2-18DC-EC71-F225C7EBD8A4}"/>
              </a:ext>
            </a:extLst>
          </p:cNvPr>
          <p:cNvSpPr txBox="1"/>
          <p:nvPr/>
        </p:nvSpPr>
        <p:spPr>
          <a:xfrm>
            <a:off x="426290" y="2172622"/>
            <a:ext cx="3884453" cy="1077218"/>
          </a:xfrm>
          <a:prstGeom prst="rect">
            <a:avLst/>
          </a:prstGeom>
          <a:noFill/>
        </p:spPr>
        <p:txBody>
          <a:bodyPr wrap="square">
            <a:spAutoFit/>
          </a:bodyPr>
          <a:lstStyle/>
          <a:p>
            <a:r>
              <a:rPr lang="en-US" sz="1600" b="1">
                <a:effectLst/>
                <a:latin typeface="Arial" panose="020B0604020202020204" pitchFamily="34" charset="0"/>
                <a:cs typeface="Arial" panose="020B0604020202020204" pitchFamily="34" charset="0"/>
              </a:rPr>
              <a:t>Time to DFS by treatment arm and cDNA status post-chemotherapy in the stage II-IIIA cDNA-evaluable </a:t>
            </a:r>
            <a:r>
              <a:rPr lang="en-US" sz="1600" b="1" err="1">
                <a:effectLst/>
                <a:latin typeface="Arial" panose="020B0604020202020204" pitchFamily="34" charset="0"/>
                <a:cs typeface="Arial" panose="020B0604020202020204" pitchFamily="34" charset="0"/>
              </a:rPr>
              <a:t>population</a:t>
            </a:r>
            <a:r>
              <a:rPr lang="en-US" sz="1600" b="1" baseline="30000" err="1">
                <a:effectLst/>
                <a:latin typeface="Arial" panose="020B0604020202020204" pitchFamily="34" charset="0"/>
                <a:cs typeface="Arial" panose="020B0604020202020204" pitchFamily="34" charset="0"/>
              </a:rPr>
              <a:t>a</a:t>
            </a:r>
            <a:endParaRPr lang="en-US" sz="1600" b="1" baseline="30000">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3CF3A7B-A9CC-1178-3245-98386C3F0FAE}"/>
              </a:ext>
            </a:extLst>
          </p:cNvPr>
          <p:cNvSpPr txBox="1"/>
          <p:nvPr/>
        </p:nvSpPr>
        <p:spPr>
          <a:xfrm>
            <a:off x="6732256" y="3507659"/>
            <a:ext cx="5033453" cy="584775"/>
          </a:xfrm>
          <a:prstGeom prst="rect">
            <a:avLst/>
          </a:prstGeom>
          <a:noFill/>
        </p:spPr>
        <p:txBody>
          <a:bodyPr wrap="square">
            <a:spAutoFit/>
          </a:bodyPr>
          <a:lstStyle/>
          <a:p>
            <a:r>
              <a:rPr lang="en-US" sz="1600" b="1">
                <a:latin typeface="Arial" panose="020B0604020202020204" pitchFamily="34" charset="0"/>
                <a:cs typeface="Arial" panose="020B0604020202020204" pitchFamily="34" charset="0"/>
              </a:rPr>
              <a:t>OS by ctDNA status in the PD-L1 TC </a:t>
            </a:r>
            <a:r>
              <a:rPr lang="en-US" sz="1600" b="1" u="sng">
                <a:latin typeface="Arial" panose="020B0604020202020204" pitchFamily="34" charset="0"/>
                <a:cs typeface="Arial" panose="020B0604020202020204" pitchFamily="34" charset="0"/>
              </a:rPr>
              <a:t>&gt;</a:t>
            </a:r>
            <a:r>
              <a:rPr lang="en-US" sz="1600" b="1">
                <a:latin typeface="Arial" panose="020B0604020202020204" pitchFamily="34" charset="0"/>
                <a:cs typeface="Arial" panose="020B0604020202020204" pitchFamily="34" charset="0"/>
              </a:rPr>
              <a:t>1% stage II-IIIA ctDNA-evaluable population</a:t>
            </a:r>
          </a:p>
        </p:txBody>
      </p:sp>
      <p:sp>
        <p:nvSpPr>
          <p:cNvPr id="14" name="Footer Placeholder 13">
            <a:extLst>
              <a:ext uri="{FF2B5EF4-FFF2-40B4-BE49-F238E27FC236}">
                <a16:creationId xmlns:a16="http://schemas.microsoft.com/office/drawing/2014/main" id="{4A169E1C-A2F0-3C43-2442-2CE2C4F51177}"/>
              </a:ext>
            </a:extLst>
          </p:cNvPr>
          <p:cNvSpPr>
            <a:spLocks noGrp="1"/>
          </p:cNvSpPr>
          <p:nvPr>
            <p:ph type="ftr" sz="quarter" idx="10"/>
          </p:nvPr>
        </p:nvSpPr>
        <p:spPr>
          <a:xfrm>
            <a:off x="1416735" y="6054437"/>
            <a:ext cx="5139139" cy="803564"/>
          </a:xfrm>
        </p:spPr>
        <p:txBody>
          <a:bodyPr/>
          <a:lstStyle/>
          <a:p>
            <a:r>
              <a:rPr lang="en-US" dirty="0" err="1"/>
              <a:t>Atezo</a:t>
            </a:r>
            <a:r>
              <a:rPr lang="en-US" dirty="0"/>
              <a:t>, atezolizumab; BSC, best supportive care; CI, confidence interval; ctDNA, circulating </a:t>
            </a:r>
            <a:r>
              <a:rPr lang="en-US" dirty="0" err="1"/>
              <a:t>tumorDNA</a:t>
            </a:r>
            <a:r>
              <a:rPr lang="en-US" dirty="0"/>
              <a:t>; DFS, disease-free survival; HR, hazard ratio; OS, overall survival; TC, tumor cells.​</a:t>
            </a:r>
          </a:p>
          <a:p>
            <a:r>
              <a:rPr lang="en-US" dirty="0"/>
              <a:t>Wakelee HA, et al. </a:t>
            </a:r>
            <a:r>
              <a:rPr lang="en-US" i="1" dirty="0"/>
              <a:t>J Clin Oncol</a:t>
            </a:r>
            <a:r>
              <a:rPr lang="en-US" dirty="0"/>
              <a:t>. 2024;42(suppl 17):LBA8035.</a:t>
            </a:r>
          </a:p>
          <a:p>
            <a:r>
              <a:rPr lang="en-US" dirty="0"/>
              <a:t>Wakelee HA, et al. </a:t>
            </a:r>
            <a:r>
              <a:rPr lang="en-US" i="1" dirty="0"/>
              <a:t>Ann Oncol</a:t>
            </a:r>
            <a:r>
              <a:rPr lang="en-US" dirty="0"/>
              <a:t>. 2024;35(suppl 2):S779‑S780. </a:t>
            </a:r>
          </a:p>
          <a:p>
            <a:endParaRPr lang="en-US" dirty="0"/>
          </a:p>
        </p:txBody>
      </p:sp>
    </p:spTree>
    <p:extLst>
      <p:ext uri="{BB962C8B-B14F-4D97-AF65-F5344CB8AC3E}">
        <p14:creationId xmlns:p14="http://schemas.microsoft.com/office/powerpoint/2010/main" val="3259300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下箭头 5"/>
          <p:cNvSpPr/>
          <p:nvPr/>
        </p:nvSpPr>
        <p:spPr>
          <a:xfrm>
            <a:off x="2294835" y="2235976"/>
            <a:ext cx="224524" cy="3672742"/>
          </a:xfrm>
          <a:prstGeom prst="down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ndParaRPr>
          </a:p>
        </p:txBody>
      </p:sp>
      <p:sp>
        <p:nvSpPr>
          <p:cNvPr id="7" name="右箭头 6"/>
          <p:cNvSpPr/>
          <p:nvPr/>
        </p:nvSpPr>
        <p:spPr>
          <a:xfrm>
            <a:off x="2387829" y="2172961"/>
            <a:ext cx="8956593" cy="257722"/>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ndParaRPr>
          </a:p>
        </p:txBody>
      </p:sp>
      <p:sp>
        <p:nvSpPr>
          <p:cNvPr id="8" name="圆角矩形 7"/>
          <p:cNvSpPr/>
          <p:nvPr/>
        </p:nvSpPr>
        <p:spPr>
          <a:xfrm>
            <a:off x="520123" y="2357291"/>
            <a:ext cx="1730664" cy="91207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600">
                <a:latin typeface="Arial" panose="020B0604020202020204" pitchFamily="34" charset="0"/>
              </a:rPr>
              <a:t>ICI </a:t>
            </a:r>
          </a:p>
          <a:p>
            <a:pPr algn="ctr"/>
            <a:r>
              <a:rPr kumimoji="1" lang="en-US" altLang="zh-CN" sz="1600">
                <a:latin typeface="Arial" panose="020B0604020202020204" pitchFamily="34" charset="0"/>
              </a:rPr>
              <a:t>monotherapy</a:t>
            </a:r>
            <a:endParaRPr kumimoji="1" lang="zh-CN" altLang="en-US" sz="1600">
              <a:latin typeface="Arial" panose="020B0604020202020204" pitchFamily="34" charset="0"/>
            </a:endParaRPr>
          </a:p>
        </p:txBody>
      </p:sp>
      <p:sp>
        <p:nvSpPr>
          <p:cNvPr id="9" name="圆角矩形 8"/>
          <p:cNvSpPr/>
          <p:nvPr/>
        </p:nvSpPr>
        <p:spPr>
          <a:xfrm>
            <a:off x="521111" y="3557035"/>
            <a:ext cx="1730664" cy="912071"/>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600" err="1">
                <a:latin typeface="Arial" panose="020B0604020202020204" pitchFamily="34" charset="0"/>
              </a:rPr>
              <a:t>ICI+chemo</a:t>
            </a:r>
            <a:r>
              <a:rPr kumimoji="1" lang="en-US" altLang="zh-CN" sz="1600">
                <a:latin typeface="Arial" panose="020B0604020202020204" pitchFamily="34" charset="0"/>
              </a:rPr>
              <a:t> Combination</a:t>
            </a:r>
            <a:endParaRPr kumimoji="1" lang="zh-CN" altLang="en-US" sz="1600">
              <a:latin typeface="Arial" panose="020B0604020202020204" pitchFamily="34" charset="0"/>
            </a:endParaRPr>
          </a:p>
        </p:txBody>
      </p:sp>
      <p:sp>
        <p:nvSpPr>
          <p:cNvPr id="10" name="圆角矩形 9"/>
          <p:cNvSpPr/>
          <p:nvPr/>
        </p:nvSpPr>
        <p:spPr>
          <a:xfrm>
            <a:off x="8450499" y="1585929"/>
            <a:ext cx="2722046" cy="525153"/>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600">
                <a:latin typeface="Arial" panose="020B0604020202020204" pitchFamily="34" charset="0"/>
              </a:rPr>
              <a:t>ICI </a:t>
            </a:r>
          </a:p>
          <a:p>
            <a:pPr algn="ctr"/>
            <a:r>
              <a:rPr kumimoji="1" lang="en-US" altLang="zh-CN" sz="1600">
                <a:latin typeface="Arial" panose="020B0604020202020204" pitchFamily="34" charset="0"/>
              </a:rPr>
              <a:t>perioperative</a:t>
            </a:r>
            <a:endParaRPr kumimoji="1" lang="zh-CN" altLang="en-US" sz="1600">
              <a:latin typeface="Arial" panose="020B0604020202020204" pitchFamily="34" charset="0"/>
            </a:endParaRPr>
          </a:p>
        </p:txBody>
      </p:sp>
      <p:sp>
        <p:nvSpPr>
          <p:cNvPr id="11" name="圆角矩形 10"/>
          <p:cNvSpPr/>
          <p:nvPr/>
        </p:nvSpPr>
        <p:spPr>
          <a:xfrm>
            <a:off x="5572279" y="1569599"/>
            <a:ext cx="2726621" cy="541483"/>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600">
                <a:latin typeface="Arial" panose="020B0604020202020204" pitchFamily="34" charset="0"/>
              </a:rPr>
              <a:t>ICI </a:t>
            </a:r>
          </a:p>
          <a:p>
            <a:pPr algn="ctr"/>
            <a:r>
              <a:rPr kumimoji="1" lang="en-US" altLang="zh-CN" sz="1600">
                <a:latin typeface="Arial" panose="020B0604020202020204" pitchFamily="34" charset="0"/>
              </a:rPr>
              <a:t>neoadjuvant</a:t>
            </a:r>
            <a:endParaRPr kumimoji="1" lang="zh-CN" altLang="en-US" sz="1600">
              <a:latin typeface="Arial" panose="020B0604020202020204" pitchFamily="34" charset="0"/>
            </a:endParaRPr>
          </a:p>
        </p:txBody>
      </p:sp>
      <p:sp>
        <p:nvSpPr>
          <p:cNvPr id="12" name="圆角矩形 11"/>
          <p:cNvSpPr/>
          <p:nvPr/>
        </p:nvSpPr>
        <p:spPr>
          <a:xfrm>
            <a:off x="2633617" y="1572896"/>
            <a:ext cx="2787063" cy="541483"/>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600">
                <a:latin typeface="Arial" panose="020B0604020202020204" pitchFamily="34" charset="0"/>
              </a:rPr>
              <a:t>ICI </a:t>
            </a:r>
          </a:p>
          <a:p>
            <a:pPr algn="ctr"/>
            <a:r>
              <a:rPr kumimoji="1" lang="en-US" altLang="zh-CN" sz="1600">
                <a:latin typeface="Arial" panose="020B0604020202020204" pitchFamily="34" charset="0"/>
              </a:rPr>
              <a:t>Adjuvant</a:t>
            </a:r>
            <a:endParaRPr kumimoji="1" lang="zh-CN" altLang="en-US" sz="1600">
              <a:latin typeface="Arial" panose="020B0604020202020204" pitchFamily="34" charset="0"/>
            </a:endParaRPr>
          </a:p>
        </p:txBody>
      </p:sp>
      <p:sp>
        <p:nvSpPr>
          <p:cNvPr id="13" name="圆角矩形 12"/>
          <p:cNvSpPr/>
          <p:nvPr/>
        </p:nvSpPr>
        <p:spPr>
          <a:xfrm>
            <a:off x="2633617" y="2533692"/>
            <a:ext cx="2787063" cy="583558"/>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a:solidFill>
                  <a:schemeClr val="bg1"/>
                </a:solidFill>
                <a:latin typeface="Arial" panose="020B0604020202020204" pitchFamily="34" charset="0"/>
              </a:rPr>
              <a:t>IMpower010, KN091,</a:t>
            </a:r>
          </a:p>
          <a:p>
            <a:pPr algn="ctr"/>
            <a:r>
              <a:rPr kumimoji="1" lang="en-US" altLang="zh-CN" sz="1400">
                <a:solidFill>
                  <a:schemeClr val="bg1"/>
                </a:solidFill>
                <a:latin typeface="Arial" panose="020B0604020202020204" pitchFamily="34" charset="0"/>
              </a:rPr>
              <a:t>BR31,</a:t>
            </a:r>
            <a:r>
              <a:rPr kumimoji="1" lang="zh-CN" altLang="en-US" sz="1400">
                <a:solidFill>
                  <a:schemeClr val="bg1"/>
                </a:solidFill>
                <a:latin typeface="Arial" panose="020B0604020202020204" pitchFamily="34" charset="0"/>
              </a:rPr>
              <a:t> </a:t>
            </a:r>
            <a:r>
              <a:rPr kumimoji="1" lang="en-US" altLang="zh-CN" sz="1400">
                <a:solidFill>
                  <a:schemeClr val="bg1"/>
                </a:solidFill>
                <a:latin typeface="Arial" panose="020B0604020202020204" pitchFamily="34" charset="0"/>
              </a:rPr>
              <a:t>ANVIL</a:t>
            </a:r>
            <a:endParaRPr kumimoji="1" lang="zh-CN" altLang="en-US" sz="1400">
              <a:solidFill>
                <a:schemeClr val="bg1"/>
              </a:solidFill>
              <a:latin typeface="Arial" panose="020B0604020202020204" pitchFamily="34" charset="0"/>
            </a:endParaRPr>
          </a:p>
        </p:txBody>
      </p:sp>
      <p:sp>
        <p:nvSpPr>
          <p:cNvPr id="14" name="圆角矩形 13"/>
          <p:cNvSpPr/>
          <p:nvPr/>
        </p:nvSpPr>
        <p:spPr>
          <a:xfrm>
            <a:off x="5572279" y="2521548"/>
            <a:ext cx="2726621" cy="583558"/>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a:solidFill>
                  <a:schemeClr val="bg1"/>
                </a:solidFill>
                <a:latin typeface="Arial" panose="020B0604020202020204" pitchFamily="34" charset="0"/>
              </a:rPr>
              <a:t>CM159, LCMC3, IFCT1601</a:t>
            </a:r>
            <a:endParaRPr kumimoji="1" lang="zh-CN" altLang="en-US" sz="1400">
              <a:solidFill>
                <a:schemeClr val="bg1"/>
              </a:solidFill>
              <a:latin typeface="Arial" panose="020B0604020202020204" pitchFamily="34" charset="0"/>
            </a:endParaRPr>
          </a:p>
        </p:txBody>
      </p:sp>
      <p:sp>
        <p:nvSpPr>
          <p:cNvPr id="15" name="圆角矩形 14"/>
          <p:cNvSpPr/>
          <p:nvPr/>
        </p:nvSpPr>
        <p:spPr>
          <a:xfrm>
            <a:off x="8450499" y="3557035"/>
            <a:ext cx="2722046" cy="91207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
            <a:r>
              <a:rPr kumimoji="1" lang="en-US" altLang="zh-CN" sz="1400">
                <a:solidFill>
                  <a:schemeClr val="bg1"/>
                </a:solidFill>
                <a:latin typeface="Arial" panose="020B0604020202020204" pitchFamily="34" charset="0"/>
                <a:sym typeface="Arial" panose="020B0604020202090204" pitchFamily="34" charset="0"/>
              </a:rPr>
              <a:t>KEYNOTE-671,</a:t>
            </a:r>
          </a:p>
          <a:p>
            <a:pPr algn="ctr" fontAlgn="b"/>
            <a:r>
              <a:rPr kumimoji="1" lang="en-US" altLang="zh-CN" sz="1400" err="1">
                <a:solidFill>
                  <a:schemeClr val="bg1"/>
                </a:solidFill>
                <a:latin typeface="Arial" panose="020B0604020202020204" pitchFamily="34" charset="0"/>
              </a:rPr>
              <a:t>CheckMate</a:t>
            </a:r>
            <a:r>
              <a:rPr kumimoji="1" lang="en-US" altLang="zh-CN" sz="1400">
                <a:solidFill>
                  <a:schemeClr val="bg1"/>
                </a:solidFill>
                <a:latin typeface="Arial" panose="020B0604020202020204" pitchFamily="34" charset="0"/>
              </a:rPr>
              <a:t> 77T,</a:t>
            </a:r>
            <a:r>
              <a:rPr kumimoji="1" lang="en-US" altLang="zh-CN" sz="1400">
                <a:solidFill>
                  <a:schemeClr val="bg1"/>
                </a:solidFill>
                <a:latin typeface="Arial" panose="020B0604020202020204" pitchFamily="34" charset="0"/>
                <a:sym typeface="Arial" panose="020B0604020202090204" pitchFamily="34" charset="0"/>
              </a:rPr>
              <a:t> </a:t>
            </a:r>
            <a:r>
              <a:rPr kumimoji="1" lang="en-US" altLang="zh-CN" sz="1400">
                <a:solidFill>
                  <a:schemeClr val="bg1"/>
                </a:solidFill>
                <a:latin typeface="Arial" panose="020B0604020202020204" pitchFamily="34" charset="0"/>
              </a:rPr>
              <a:t>AEGEAN,</a:t>
            </a:r>
          </a:p>
          <a:p>
            <a:pPr algn="ctr" fontAlgn="b"/>
            <a:r>
              <a:rPr kumimoji="1" lang="en-US" altLang="zh-CN" sz="1400">
                <a:solidFill>
                  <a:schemeClr val="bg1"/>
                </a:solidFill>
                <a:latin typeface="Arial" panose="020B0604020202020204" pitchFamily="34" charset="0"/>
              </a:rPr>
              <a:t>RATIONALE 315, </a:t>
            </a:r>
            <a:r>
              <a:rPr kumimoji="1" lang="en-US" altLang="zh-CN" sz="1400" err="1">
                <a:solidFill>
                  <a:schemeClr val="bg1"/>
                </a:solidFill>
                <a:latin typeface="Arial" panose="020B0604020202020204" pitchFamily="34" charset="0"/>
              </a:rPr>
              <a:t>Neotorch</a:t>
            </a:r>
            <a:r>
              <a:rPr kumimoji="1" lang="en-US" altLang="zh-CN" sz="1400">
                <a:solidFill>
                  <a:schemeClr val="bg1"/>
                </a:solidFill>
                <a:latin typeface="Arial" panose="020B0604020202020204" pitchFamily="34" charset="0"/>
              </a:rPr>
              <a:t>,</a:t>
            </a:r>
          </a:p>
          <a:p>
            <a:pPr algn="ctr" fontAlgn="b"/>
            <a:r>
              <a:rPr kumimoji="1" lang="en-US" altLang="zh-CN" sz="1400" err="1">
                <a:solidFill>
                  <a:schemeClr val="bg1"/>
                </a:solidFill>
                <a:latin typeface="Arial" panose="020B0604020202020204" pitchFamily="34" charset="0"/>
                <a:sym typeface="Arial" panose="020B0604020202090204" pitchFamily="34" charset="0"/>
              </a:rPr>
              <a:t>IMpower</a:t>
            </a:r>
            <a:r>
              <a:rPr kumimoji="1" lang="en-US" altLang="zh-CN" sz="1400">
                <a:solidFill>
                  <a:schemeClr val="bg1"/>
                </a:solidFill>
                <a:latin typeface="Arial" panose="020B0604020202020204" pitchFamily="34" charset="0"/>
                <a:sym typeface="Arial" panose="020B0604020202090204" pitchFamily="34" charset="0"/>
              </a:rPr>
              <a:t> 030..</a:t>
            </a:r>
          </a:p>
        </p:txBody>
      </p:sp>
      <p:sp>
        <p:nvSpPr>
          <p:cNvPr id="16" name="圆角矩形 15"/>
          <p:cNvSpPr/>
          <p:nvPr/>
        </p:nvSpPr>
        <p:spPr>
          <a:xfrm>
            <a:off x="7006359" y="3776526"/>
            <a:ext cx="1292541" cy="47308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a:solidFill>
                  <a:schemeClr val="bg1"/>
                </a:solidFill>
                <a:latin typeface="Arial" panose="020B0604020202020204" pitchFamily="34" charset="0"/>
              </a:rPr>
              <a:t>CM816</a:t>
            </a:r>
            <a:endParaRPr kumimoji="1" lang="zh-CN" altLang="en-US" sz="1400">
              <a:solidFill>
                <a:schemeClr val="bg1"/>
              </a:solidFill>
              <a:latin typeface="Arial" panose="020B0604020202020204" pitchFamily="34" charset="0"/>
            </a:endParaRPr>
          </a:p>
        </p:txBody>
      </p:sp>
      <p:sp>
        <p:nvSpPr>
          <p:cNvPr id="17" name="圆角矩形 16"/>
          <p:cNvSpPr/>
          <p:nvPr/>
        </p:nvSpPr>
        <p:spPr>
          <a:xfrm>
            <a:off x="520123" y="4747578"/>
            <a:ext cx="1730664" cy="912071"/>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600" err="1">
                <a:latin typeface="Arial" panose="020B0604020202020204" pitchFamily="34" charset="0"/>
              </a:rPr>
              <a:t>ICI+novel</a:t>
            </a:r>
            <a:r>
              <a:rPr kumimoji="1" lang="en-US" altLang="zh-CN" sz="1600">
                <a:latin typeface="Arial" panose="020B0604020202020204" pitchFamily="34" charset="0"/>
              </a:rPr>
              <a:t> Combination</a:t>
            </a:r>
            <a:endParaRPr kumimoji="1" lang="zh-CN" altLang="en-US" sz="1600">
              <a:latin typeface="Arial" panose="020B0604020202020204" pitchFamily="34" charset="0"/>
            </a:endParaRPr>
          </a:p>
        </p:txBody>
      </p:sp>
      <p:sp>
        <p:nvSpPr>
          <p:cNvPr id="18" name="圆角矩形 17"/>
          <p:cNvSpPr/>
          <p:nvPr/>
        </p:nvSpPr>
        <p:spPr>
          <a:xfrm>
            <a:off x="5572277" y="4747578"/>
            <a:ext cx="2726621" cy="914407"/>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err="1">
                <a:solidFill>
                  <a:schemeClr val="bg1"/>
                </a:solidFill>
                <a:latin typeface="Arial" panose="020B0604020202020204" pitchFamily="34" charset="0"/>
              </a:rPr>
              <a:t>NeoCOAST</a:t>
            </a:r>
            <a:r>
              <a:rPr kumimoji="1" lang="en-US" altLang="zh-CN" sz="1400">
                <a:solidFill>
                  <a:schemeClr val="bg1"/>
                </a:solidFill>
                <a:latin typeface="Arial" panose="020B0604020202020204" pitchFamily="34" charset="0"/>
              </a:rPr>
              <a:t>,</a:t>
            </a:r>
            <a:r>
              <a:rPr lang="en-US" altLang="zh-CN" sz="1400">
                <a:solidFill>
                  <a:schemeClr val="bg1"/>
                </a:solidFill>
                <a:latin typeface="Arial" panose="020B0604020202020204" pitchFamily="34" charset="0"/>
              </a:rPr>
              <a:t> </a:t>
            </a:r>
          </a:p>
          <a:p>
            <a:pPr algn="ctr"/>
            <a:r>
              <a:rPr lang="en-US" altLang="zh-CN" sz="1400">
                <a:solidFill>
                  <a:schemeClr val="bg1"/>
                </a:solidFill>
                <a:latin typeface="Arial" panose="020B0604020202020204" pitchFamily="34" charset="0"/>
              </a:rPr>
              <a:t>NEO predict-Lung, </a:t>
            </a:r>
            <a:r>
              <a:rPr kumimoji="1" lang="en-US" altLang="zh-CN" sz="1400" err="1">
                <a:solidFill>
                  <a:schemeClr val="bg1"/>
                </a:solidFill>
                <a:latin typeface="Arial" panose="020B0604020202020204" pitchFamily="34" charset="0"/>
              </a:rPr>
              <a:t>NeoPromise</a:t>
            </a:r>
            <a:r>
              <a:rPr kumimoji="1" lang="en-US" altLang="zh-CN" sz="1400">
                <a:solidFill>
                  <a:schemeClr val="bg1"/>
                </a:solidFill>
                <a:latin typeface="Arial" panose="020B0604020202020204" pitchFamily="34" charset="0"/>
              </a:rPr>
              <a:t> /BGB-LC-202</a:t>
            </a:r>
            <a:endParaRPr kumimoji="1" lang="zh-CN" altLang="en-US" sz="1400">
              <a:solidFill>
                <a:schemeClr val="bg1"/>
              </a:solidFill>
              <a:latin typeface="Arial" panose="020B0604020202020204" pitchFamily="34" charset="0"/>
            </a:endParaRPr>
          </a:p>
        </p:txBody>
      </p:sp>
      <p:sp>
        <p:nvSpPr>
          <p:cNvPr id="19" name="圆角矩形 18"/>
          <p:cNvSpPr/>
          <p:nvPr/>
        </p:nvSpPr>
        <p:spPr>
          <a:xfrm>
            <a:off x="8450499" y="4747577"/>
            <a:ext cx="2722046" cy="912071"/>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err="1">
                <a:solidFill>
                  <a:schemeClr val="bg1"/>
                </a:solidFill>
                <a:latin typeface="Arial" panose="020B0604020202020204" pitchFamily="34" charset="0"/>
              </a:rPr>
              <a:t>NeoCOAST</a:t>
            </a:r>
            <a:r>
              <a:rPr kumimoji="1" lang="en-US" altLang="zh-CN" sz="1400">
                <a:solidFill>
                  <a:schemeClr val="bg1"/>
                </a:solidFill>
                <a:latin typeface="Arial" panose="020B0604020202020204" pitchFamily="34" charset="0"/>
              </a:rPr>
              <a:t> 2,</a:t>
            </a:r>
            <a:r>
              <a:rPr lang="en-US" altLang="zh-CN" sz="1400">
                <a:solidFill>
                  <a:schemeClr val="bg1"/>
                </a:solidFill>
                <a:latin typeface="Arial" panose="020B0604020202020204" pitchFamily="34" charset="0"/>
              </a:rPr>
              <a:t> SKYSCRAPER-05 </a:t>
            </a:r>
            <a:endParaRPr lang="zh-CN" altLang="en-US" sz="1400">
              <a:solidFill>
                <a:schemeClr val="bg1"/>
              </a:solidFill>
              <a:latin typeface="Arial" panose="020B0604020202020204" pitchFamily="34" charset="0"/>
            </a:endParaRPr>
          </a:p>
        </p:txBody>
      </p:sp>
      <p:sp>
        <p:nvSpPr>
          <p:cNvPr id="20" name="圆角矩形 19"/>
          <p:cNvSpPr/>
          <p:nvPr/>
        </p:nvSpPr>
        <p:spPr>
          <a:xfrm>
            <a:off x="5572278" y="3776527"/>
            <a:ext cx="1292541" cy="473085"/>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a:solidFill>
                  <a:schemeClr val="bg1"/>
                </a:solidFill>
                <a:latin typeface="Arial" panose="020B0604020202020204" pitchFamily="34" charset="0"/>
              </a:rPr>
              <a:t>NADIM/2</a:t>
            </a:r>
            <a:endParaRPr kumimoji="1" lang="zh-CN" altLang="en-US" sz="1400">
              <a:solidFill>
                <a:schemeClr val="bg1"/>
              </a:solidFill>
              <a:latin typeface="Arial" panose="020B0604020202020204" pitchFamily="34" charset="0"/>
            </a:endParaRPr>
          </a:p>
        </p:txBody>
      </p:sp>
      <p:sp>
        <p:nvSpPr>
          <p:cNvPr id="21" name="圆角矩形 20"/>
          <p:cNvSpPr/>
          <p:nvPr/>
        </p:nvSpPr>
        <p:spPr>
          <a:xfrm>
            <a:off x="10889523" y="5762846"/>
            <a:ext cx="756645" cy="291744"/>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050">
                <a:solidFill>
                  <a:schemeClr val="bg1"/>
                </a:solidFill>
                <a:latin typeface="Arial" panose="020B0604020202020204" pitchFamily="34" charset="0"/>
              </a:rPr>
              <a:t>Phase III</a:t>
            </a:r>
            <a:endParaRPr kumimoji="1" lang="zh-CN" altLang="en-US" sz="1050">
              <a:solidFill>
                <a:schemeClr val="bg1"/>
              </a:solidFill>
              <a:latin typeface="Arial" panose="020B0604020202020204" pitchFamily="34" charset="0"/>
            </a:endParaRPr>
          </a:p>
        </p:txBody>
      </p:sp>
      <p:sp>
        <p:nvSpPr>
          <p:cNvPr id="22" name="圆角矩形 21"/>
          <p:cNvSpPr/>
          <p:nvPr/>
        </p:nvSpPr>
        <p:spPr>
          <a:xfrm>
            <a:off x="9986401" y="5762846"/>
            <a:ext cx="788864" cy="291744"/>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050">
                <a:solidFill>
                  <a:schemeClr val="bg1"/>
                </a:solidFill>
                <a:latin typeface="Arial" panose="020B0604020202020204" pitchFamily="34" charset="0"/>
              </a:rPr>
              <a:t>Phase II</a:t>
            </a:r>
            <a:endParaRPr kumimoji="1" lang="zh-CN" altLang="en-US" sz="1050">
              <a:solidFill>
                <a:schemeClr val="bg1"/>
              </a:solidFill>
              <a:latin typeface="Arial" panose="020B0604020202020204" pitchFamily="34" charset="0"/>
            </a:endParaRPr>
          </a:p>
        </p:txBody>
      </p:sp>
      <p:sp>
        <p:nvSpPr>
          <p:cNvPr id="3" name="Title 2">
            <a:extLst>
              <a:ext uri="{FF2B5EF4-FFF2-40B4-BE49-F238E27FC236}">
                <a16:creationId xmlns:a16="http://schemas.microsoft.com/office/drawing/2014/main" id="{471B5075-6EC0-2070-F018-5EA94A87E0D6}"/>
              </a:ext>
            </a:extLst>
          </p:cNvPr>
          <p:cNvSpPr>
            <a:spLocks noGrp="1"/>
          </p:cNvSpPr>
          <p:nvPr>
            <p:ph type="title"/>
          </p:nvPr>
        </p:nvSpPr>
        <p:spPr>
          <a:xfrm>
            <a:off x="838200" y="365125"/>
            <a:ext cx="10515600" cy="1325563"/>
          </a:xfrm>
        </p:spPr>
        <p:txBody>
          <a:bodyPr/>
          <a:lstStyle/>
          <a:p>
            <a:r>
              <a:rPr lang="en-US" altLang="zh-CN"/>
              <a:t>ICI Treatment Paradigms in Early-Stage NSCLC</a:t>
            </a:r>
            <a:endParaRPr lang="en-US"/>
          </a:p>
        </p:txBody>
      </p:sp>
      <p:sp>
        <p:nvSpPr>
          <p:cNvPr id="2" name="Footer Placeholder 5"/>
          <p:cNvSpPr>
            <a:spLocks noGrp="1"/>
          </p:cNvSpPr>
          <p:nvPr>
            <p:ph type="ftr" sz="quarter" idx="10"/>
            <p:custDataLst>
              <p:tags r:id="rId1"/>
            </p:custDataLst>
          </p:nvPr>
        </p:nvSpPr>
        <p:spPr>
          <a:xfrm>
            <a:off x="1416735" y="6054437"/>
            <a:ext cx="10651322" cy="803564"/>
          </a:xfrm>
        </p:spPr>
        <p:txBody>
          <a:bodyPr/>
          <a:lstStyle/>
          <a:p>
            <a:pPr fontAlgn="base"/>
            <a:r>
              <a:rPr lang="en-US"/>
              <a:t>ICI, immune checkpoint inhibitor; NSCLC, non–small cell lung cancer.​</a:t>
            </a:r>
          </a:p>
          <a:p>
            <a:pPr fontAlgn="base"/>
            <a:r>
              <a:rPr lang="en-US"/>
              <a:t>Slide courtesy of Nan Wu.​</a:t>
            </a:r>
          </a:p>
        </p:txBody>
      </p:sp>
    </p:spTree>
    <p:extLst>
      <p:ext uri="{BB962C8B-B14F-4D97-AF65-F5344CB8AC3E}">
        <p14:creationId xmlns:p14="http://schemas.microsoft.com/office/powerpoint/2010/main" val="29878612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30C8DE-C103-C677-0848-C8B1493481A2}"/>
              </a:ext>
            </a:extLst>
          </p:cNvPr>
          <p:cNvSpPr>
            <a:spLocks noGrp="1"/>
          </p:cNvSpPr>
          <p:nvPr>
            <p:ph type="title"/>
          </p:nvPr>
        </p:nvSpPr>
        <p:spPr>
          <a:xfrm>
            <a:off x="838200" y="365125"/>
            <a:ext cx="10515600" cy="1325563"/>
          </a:xfrm>
        </p:spPr>
        <p:txBody>
          <a:bodyPr>
            <a:normAutofit fontScale="90000"/>
          </a:bodyPr>
          <a:lstStyle/>
          <a:p>
            <a:r>
              <a:rPr lang="en-GB"/>
              <a:t>AEGEAN Study Design</a:t>
            </a:r>
            <a:br>
              <a:rPr lang="en-GB"/>
            </a:br>
            <a:r>
              <a:rPr lang="en-GB"/>
              <a:t>Phase 3, Global, Randomized Double-Blind, Placebo-Controlled Study</a:t>
            </a:r>
          </a:p>
        </p:txBody>
      </p:sp>
      <p:sp>
        <p:nvSpPr>
          <p:cNvPr id="84" name="Arrow: Right 83">
            <a:extLst>
              <a:ext uri="{FF2B5EF4-FFF2-40B4-BE49-F238E27FC236}">
                <a16:creationId xmlns:a16="http://schemas.microsoft.com/office/drawing/2014/main" id="{BD8C0870-008C-A78F-85F0-9679E7E03A59}"/>
              </a:ext>
            </a:extLst>
          </p:cNvPr>
          <p:cNvSpPr/>
          <p:nvPr/>
        </p:nvSpPr>
        <p:spPr>
          <a:xfrm>
            <a:off x="6159634" y="3405320"/>
            <a:ext cx="4809991" cy="484632"/>
          </a:xfrm>
          <a:prstGeom prst="rightArrow">
            <a:avLst>
              <a:gd name="adj1" fmla="val 59204"/>
              <a:gd name="adj2" fmla="val 50000"/>
            </a:avLst>
          </a:prstGeom>
          <a:solidFill>
            <a:srgbClr val="FFFFFF">
              <a:lumMod val="50000"/>
            </a:srgbClr>
          </a:solidFill>
          <a:ln w="25400" cap="flat" cmpd="sng" algn="ctr">
            <a:solidFill>
              <a:srgbClr val="FFFFF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85" name="TextBox 84">
            <a:extLst>
              <a:ext uri="{FF2B5EF4-FFF2-40B4-BE49-F238E27FC236}">
                <a16:creationId xmlns:a16="http://schemas.microsoft.com/office/drawing/2014/main" id="{E1783A67-6C08-8AC0-2D40-B70A36FA7218}"/>
              </a:ext>
            </a:extLst>
          </p:cNvPr>
          <p:cNvSpPr txBox="1"/>
          <p:nvPr/>
        </p:nvSpPr>
        <p:spPr>
          <a:xfrm>
            <a:off x="838200" y="4723725"/>
            <a:ext cx="2331217" cy="830997"/>
          </a:xfrm>
          <a:prstGeom prst="rect">
            <a:avLst/>
          </a:prstGeom>
          <a:noFill/>
        </p:spPr>
        <p:txBody>
          <a:bodyPr wrap="square">
            <a:spAutoFit/>
          </a:bodyPr>
          <a:lstStyle/>
          <a:p>
            <a:pPr>
              <a:buClr>
                <a:srgbClr val="000000"/>
              </a:buClr>
              <a:buFont typeface="Arial"/>
              <a:buNone/>
              <a:defRPr/>
            </a:pPr>
            <a:r>
              <a:rPr lang="en-GB" sz="1200" kern="0">
                <a:solidFill>
                  <a:srgbClr val="000000"/>
                </a:solidFill>
                <a:latin typeface="Arial" panose="020B0604020202020204" pitchFamily="34" charset="0"/>
                <a:cs typeface="Arial"/>
                <a:sym typeface="Arial"/>
              </a:rPr>
              <a:t>Randomization stratified by:</a:t>
            </a:r>
          </a:p>
          <a:p>
            <a:pPr marL="176213" indent="-79375" fontAlgn="base">
              <a:buClr>
                <a:srgbClr val="000000"/>
              </a:buClr>
              <a:buFont typeface="Arial" panose="020B0604020202020204" pitchFamily="34" charset="0"/>
              <a:buChar char="•"/>
              <a:defRPr/>
            </a:pPr>
            <a:r>
              <a:rPr lang="en-GB" sz="1200" kern="0">
                <a:solidFill>
                  <a:srgbClr val="000000"/>
                </a:solidFill>
                <a:latin typeface="Arial" panose="020B0604020202020204" pitchFamily="34" charset="0"/>
                <a:cs typeface="Arial" panose="020B0604020202020204" pitchFamily="34" charset="0"/>
                <a:sym typeface="Arial"/>
              </a:rPr>
              <a:t>Disease stage (II vs III)</a:t>
            </a:r>
          </a:p>
          <a:p>
            <a:pPr marL="176213" indent="-79375" fontAlgn="base">
              <a:buClr>
                <a:srgbClr val="000000"/>
              </a:buClr>
              <a:buFont typeface="Arial" panose="020B0604020202020204" pitchFamily="34" charset="0"/>
              <a:buChar char="•"/>
              <a:defRPr/>
            </a:pPr>
            <a:r>
              <a:rPr lang="en-GB" sz="1200" kern="0">
                <a:solidFill>
                  <a:srgbClr val="000000"/>
                </a:solidFill>
                <a:latin typeface="Arial" panose="020B0604020202020204" pitchFamily="34" charset="0"/>
                <a:cs typeface="Arial" panose="020B0604020202020204" pitchFamily="34" charset="0"/>
                <a:sym typeface="Arial"/>
              </a:rPr>
              <a:t>PD-L1 expression (≥1% vs &lt;1%)</a:t>
            </a:r>
            <a:endParaRPr lang="en-GB" sz="1200" kern="0" baseline="30000">
              <a:solidFill>
                <a:srgbClr val="000000"/>
              </a:solidFill>
              <a:latin typeface="Arial" panose="020B0604020202020204" pitchFamily="34" charset="0"/>
              <a:cs typeface="Arial" panose="020B0604020202020204" pitchFamily="34" charset="0"/>
              <a:sym typeface="Arial"/>
            </a:endParaRPr>
          </a:p>
        </p:txBody>
      </p:sp>
      <p:cxnSp>
        <p:nvCxnSpPr>
          <p:cNvPr id="86" name="Straight Arrow Connector 85">
            <a:extLst>
              <a:ext uri="{FF2B5EF4-FFF2-40B4-BE49-F238E27FC236}">
                <a16:creationId xmlns:a16="http://schemas.microsoft.com/office/drawing/2014/main" id="{80E20C2D-F70F-A831-3EB2-F418C08A2F38}"/>
              </a:ext>
            </a:extLst>
          </p:cNvPr>
          <p:cNvCxnSpPr>
            <a:cxnSpLocks/>
            <a:stCxn id="88" idx="3"/>
            <a:endCxn id="96" idx="0"/>
          </p:cNvCxnSpPr>
          <p:nvPr/>
        </p:nvCxnSpPr>
        <p:spPr bwMode="auto">
          <a:xfrm>
            <a:off x="8171314" y="4552413"/>
            <a:ext cx="406944" cy="885"/>
          </a:xfrm>
          <a:prstGeom prst="straightConnector1">
            <a:avLst/>
          </a:prstGeom>
          <a:solidFill>
            <a:srgbClr val="003865"/>
          </a:solidFill>
          <a:ln w="12700" cap="flat" cmpd="sng" algn="ctr">
            <a:solidFill>
              <a:srgbClr val="3F4444"/>
            </a:solidFill>
            <a:prstDash val="solid"/>
            <a:round/>
            <a:headEnd type="none" w="med" len="med"/>
            <a:tailEnd type="triangle" w="lg" len="lg"/>
          </a:ln>
          <a:effectLst/>
        </p:spPr>
      </p:cxnSp>
      <p:cxnSp>
        <p:nvCxnSpPr>
          <p:cNvPr id="87" name="Straight Arrow Connector 86">
            <a:extLst>
              <a:ext uri="{FF2B5EF4-FFF2-40B4-BE49-F238E27FC236}">
                <a16:creationId xmlns:a16="http://schemas.microsoft.com/office/drawing/2014/main" id="{6FC41B8D-661B-C008-1EEA-C941DB3A454E}"/>
              </a:ext>
            </a:extLst>
          </p:cNvPr>
          <p:cNvCxnSpPr>
            <a:cxnSpLocks/>
            <a:stCxn id="94" idx="3"/>
            <a:endCxn id="99" idx="0"/>
          </p:cNvCxnSpPr>
          <p:nvPr/>
        </p:nvCxnSpPr>
        <p:spPr bwMode="auto">
          <a:xfrm>
            <a:off x="8171313" y="2349316"/>
            <a:ext cx="406944" cy="885"/>
          </a:xfrm>
          <a:prstGeom prst="straightConnector1">
            <a:avLst/>
          </a:prstGeom>
          <a:solidFill>
            <a:srgbClr val="003865"/>
          </a:solidFill>
          <a:ln w="12700" cap="flat" cmpd="sng" algn="ctr">
            <a:solidFill>
              <a:srgbClr val="3F4444"/>
            </a:solidFill>
            <a:prstDash val="solid"/>
            <a:round/>
            <a:headEnd type="none" w="med" len="med"/>
            <a:tailEnd type="triangle" w="lg" len="lg"/>
          </a:ln>
          <a:effectLst/>
        </p:spPr>
      </p:cxnSp>
      <p:sp>
        <p:nvSpPr>
          <p:cNvPr id="88" name="Rectangle 87">
            <a:extLst>
              <a:ext uri="{FF2B5EF4-FFF2-40B4-BE49-F238E27FC236}">
                <a16:creationId xmlns:a16="http://schemas.microsoft.com/office/drawing/2014/main" id="{39FF9FEE-E0EA-BD97-5B2F-F9BF1A6514C9}"/>
              </a:ext>
            </a:extLst>
          </p:cNvPr>
          <p:cNvSpPr>
            <a:spLocks noChangeArrowheads="1"/>
          </p:cNvSpPr>
          <p:nvPr/>
        </p:nvSpPr>
        <p:spPr bwMode="auto">
          <a:xfrm>
            <a:off x="6159634" y="4186653"/>
            <a:ext cx="2011680" cy="731520"/>
          </a:xfrm>
          <a:prstGeom prst="rect">
            <a:avLst/>
          </a:prstGeom>
          <a:solidFill>
            <a:srgbClr val="C41F3E"/>
          </a:solidFill>
          <a:ln>
            <a:noFill/>
            <a:headEnd/>
            <a:tailEnd/>
          </a:ln>
          <a:effectLst/>
          <a:scene3d>
            <a:camera prst="orthographicFront">
              <a:rot lat="0" lon="0" rev="0"/>
            </a:camera>
            <a:lightRig rig="contrasting" dir="t">
              <a:rot lat="0" lon="0" rev="7800000"/>
            </a:lightRig>
          </a:scene3d>
          <a:sp3d>
            <a:bevelT w="139700" h="139700"/>
          </a:sp3d>
        </p:spPr>
        <p:txBody>
          <a:bodyPr wrap="square" lIns="36000" tIns="60960" rIns="36000" bIns="60960" anchor="ctr">
            <a:noAutofit/>
          </a:bodyPr>
          <a:lstStyle/>
          <a:p>
            <a:pPr marL="0" lvl="2" algn="ctr" defTabSz="609570" eaLnBrk="0" fontAlgn="base">
              <a:spcBef>
                <a:spcPct val="0"/>
              </a:spcBef>
              <a:spcAft>
                <a:spcPct val="0"/>
              </a:spcAft>
              <a:buClr>
                <a:srgbClr val="000000"/>
              </a:buClr>
              <a:buFont typeface="Arial"/>
              <a:buNone/>
              <a:tabLst>
                <a:tab pos="152392" algn="l"/>
              </a:tabLst>
              <a:defRPr/>
            </a:pPr>
            <a:r>
              <a:rPr lang="en-GB" altLang="zh-TW" sz="1200" kern="0">
                <a:solidFill>
                  <a:srgbClr val="FFFFFF"/>
                </a:solidFill>
                <a:latin typeface="Arial" panose="020B0604020202020204" pitchFamily="34" charset="0"/>
                <a:cs typeface="Arial" panose="020B0604020202020204" pitchFamily="34" charset="0"/>
                <a:sym typeface="Arial"/>
              </a:rPr>
              <a:t>Placebo IV + </a:t>
            </a:r>
            <a:br>
              <a:rPr lang="en-GB" altLang="zh-TW" sz="1200" kern="0">
                <a:solidFill>
                  <a:srgbClr val="FFFFFF"/>
                </a:solidFill>
                <a:latin typeface="Arial" panose="020B0604020202020204" pitchFamily="34" charset="0"/>
                <a:cs typeface="Arial" panose="020B0604020202020204" pitchFamily="34" charset="0"/>
                <a:sym typeface="Arial"/>
              </a:rPr>
            </a:br>
            <a:r>
              <a:rPr lang="en-GB" altLang="zh-TW" sz="1200" kern="0">
                <a:solidFill>
                  <a:srgbClr val="FFFFFF"/>
                </a:solidFill>
                <a:latin typeface="Arial" panose="020B0604020202020204" pitchFamily="34" charset="0"/>
                <a:cs typeface="Arial" panose="020B0604020202020204" pitchFamily="34" charset="0"/>
                <a:sym typeface="Arial"/>
              </a:rPr>
              <a:t>platinum-based CT</a:t>
            </a:r>
            <a:r>
              <a:rPr lang="en-GB" altLang="zh-TW" sz="1200" kern="0" baseline="30000">
                <a:solidFill>
                  <a:srgbClr val="FFFFFF"/>
                </a:solidFill>
                <a:latin typeface="Arial" panose="020B0604020202020204" pitchFamily="34" charset="0"/>
                <a:cs typeface="Arial" panose="020B0604020202020204" pitchFamily="34" charset="0"/>
                <a:sym typeface="Arial"/>
              </a:rPr>
              <a:t>‡</a:t>
            </a:r>
            <a:r>
              <a:rPr lang="en-GB" altLang="zh-TW" sz="1200" kern="0">
                <a:solidFill>
                  <a:srgbClr val="FFFFFF"/>
                </a:solidFill>
                <a:latin typeface="Arial" panose="020B0604020202020204" pitchFamily="34" charset="0"/>
                <a:cs typeface="Arial" panose="020B0604020202020204" pitchFamily="34" charset="0"/>
                <a:sym typeface="Arial"/>
              </a:rPr>
              <a:t> </a:t>
            </a:r>
          </a:p>
          <a:p>
            <a:pPr marL="0" lvl="2" algn="ctr" defTabSz="609570" eaLnBrk="0" fontAlgn="base">
              <a:spcBef>
                <a:spcPct val="0"/>
              </a:spcBef>
              <a:spcAft>
                <a:spcPct val="0"/>
              </a:spcAft>
              <a:buClr>
                <a:srgbClr val="000000"/>
              </a:buClr>
              <a:buFont typeface="Arial"/>
              <a:buNone/>
              <a:tabLst>
                <a:tab pos="152392" algn="l"/>
              </a:tabLst>
              <a:defRPr/>
            </a:pPr>
            <a:r>
              <a:rPr lang="en-GB" altLang="zh-TW" sz="1200" kern="0">
                <a:solidFill>
                  <a:srgbClr val="FFFFFF"/>
                </a:solidFill>
                <a:latin typeface="Arial" panose="020B0604020202020204" pitchFamily="34" charset="0"/>
                <a:cs typeface="Arial" panose="020B0604020202020204" pitchFamily="34" charset="0"/>
                <a:sym typeface="Arial"/>
              </a:rPr>
              <a:t>Q3W for 4 cycles</a:t>
            </a:r>
          </a:p>
        </p:txBody>
      </p:sp>
      <p:sp>
        <p:nvSpPr>
          <p:cNvPr id="89" name="Rectangle 88">
            <a:extLst>
              <a:ext uri="{FF2B5EF4-FFF2-40B4-BE49-F238E27FC236}">
                <a16:creationId xmlns:a16="http://schemas.microsoft.com/office/drawing/2014/main" id="{254021A3-FA0A-BEFB-1CB3-548EC81E9CF4}"/>
              </a:ext>
            </a:extLst>
          </p:cNvPr>
          <p:cNvSpPr/>
          <p:nvPr/>
        </p:nvSpPr>
        <p:spPr>
          <a:xfrm>
            <a:off x="9296251" y="1983556"/>
            <a:ext cx="2011680" cy="731520"/>
          </a:xfrm>
          <a:prstGeom prst="rect">
            <a:avLst/>
          </a:prstGeom>
          <a:solidFill>
            <a:srgbClr val="1F3D7B"/>
          </a:solidFill>
          <a:ln w="9525" cap="flat" cmpd="sng" algn="ctr">
            <a:noFill/>
            <a:prstDash val="solid"/>
          </a:ln>
          <a:effectLst/>
        </p:spPr>
        <p:txBody>
          <a:bodyPr lIns="36000" rIns="36000" rtlCol="0" anchor="ctr"/>
          <a:lstStyle/>
          <a:p>
            <a:pPr algn="ctr" defTabSz="609585">
              <a:buClr>
                <a:srgbClr val="000000"/>
              </a:buClr>
              <a:buFont typeface="Arial"/>
              <a:buNone/>
              <a:defRPr/>
            </a:pPr>
            <a:r>
              <a:rPr lang="en-GB" sz="1200" kern="0">
                <a:solidFill>
                  <a:srgbClr val="FFFFFF"/>
                </a:solidFill>
                <a:latin typeface="Arial" panose="020B0604020202020204" pitchFamily="34" charset="0"/>
                <a:cs typeface="Arial"/>
                <a:sym typeface="Arial"/>
              </a:rPr>
              <a:t>Durvalumab 1500 mg IV </a:t>
            </a:r>
            <a:br>
              <a:rPr lang="en-GB" sz="1200" kern="0">
                <a:solidFill>
                  <a:srgbClr val="FFFFFF"/>
                </a:solidFill>
                <a:latin typeface="Arial" panose="020B0604020202020204" pitchFamily="34" charset="0"/>
                <a:cs typeface="Arial"/>
                <a:sym typeface="Arial"/>
              </a:rPr>
            </a:br>
            <a:r>
              <a:rPr lang="en-GB" sz="1200" kern="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a:rPr>
              <a:t>Q4W for 12 cycles</a:t>
            </a:r>
          </a:p>
        </p:txBody>
      </p:sp>
      <p:sp>
        <p:nvSpPr>
          <p:cNvPr id="90" name="Rectangle 89">
            <a:extLst>
              <a:ext uri="{FF2B5EF4-FFF2-40B4-BE49-F238E27FC236}">
                <a16:creationId xmlns:a16="http://schemas.microsoft.com/office/drawing/2014/main" id="{7CBD1E3E-35C9-3614-11D2-42A56A12028A}"/>
              </a:ext>
            </a:extLst>
          </p:cNvPr>
          <p:cNvSpPr/>
          <p:nvPr/>
        </p:nvSpPr>
        <p:spPr>
          <a:xfrm>
            <a:off x="9299933" y="4186653"/>
            <a:ext cx="2011680" cy="731520"/>
          </a:xfrm>
          <a:prstGeom prst="rect">
            <a:avLst/>
          </a:prstGeom>
          <a:solidFill>
            <a:srgbClr val="C41F3E"/>
          </a:solidFill>
          <a:ln w="9525" cap="flat" cmpd="sng" algn="ctr">
            <a:noFill/>
            <a:prstDash val="solid"/>
          </a:ln>
          <a:effectLst/>
        </p:spPr>
        <p:txBody>
          <a:bodyPr lIns="36000" rIns="36000" rtlCol="0" anchor="ctr"/>
          <a:lstStyle/>
          <a:p>
            <a:pPr algn="ctr" defTabSz="609585">
              <a:defRPr/>
            </a:pPr>
            <a:r>
              <a:rPr lang="en-GB" sz="1200" kern="0">
                <a:solidFill>
                  <a:srgbClr val="FFFFFF"/>
                </a:solidFill>
                <a:latin typeface="Arial" panose="020B0604020202020204" pitchFamily="34" charset="0"/>
                <a:ea typeface="+mj-ea"/>
                <a:cs typeface="Arial"/>
                <a:sym typeface="Arial" panose="020B0604020202020204" pitchFamily="34" charset="0"/>
              </a:rPr>
              <a:t>Placebo IV</a:t>
            </a:r>
          </a:p>
          <a:p>
            <a:pPr algn="ctr" defTabSz="609585">
              <a:defRPr/>
            </a:pPr>
            <a:r>
              <a:rPr lang="en-GB" sz="1200" kern="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Q4W for 12 cycles</a:t>
            </a:r>
            <a:endParaRPr lang="en-GB" sz="1200" kern="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a:endParaRPr>
          </a:p>
        </p:txBody>
      </p:sp>
      <p:cxnSp>
        <p:nvCxnSpPr>
          <p:cNvPr id="91" name="Elbow Connector 39">
            <a:extLst>
              <a:ext uri="{FF2B5EF4-FFF2-40B4-BE49-F238E27FC236}">
                <a16:creationId xmlns:a16="http://schemas.microsoft.com/office/drawing/2014/main" id="{72CC0510-75DD-5043-287E-C7675698D5E8}"/>
              </a:ext>
            </a:extLst>
          </p:cNvPr>
          <p:cNvCxnSpPr>
            <a:cxnSpLocks/>
            <a:stCxn id="95" idx="3"/>
            <a:endCxn id="94" idx="1"/>
          </p:cNvCxnSpPr>
          <p:nvPr/>
        </p:nvCxnSpPr>
        <p:spPr bwMode="auto">
          <a:xfrm flipV="1">
            <a:off x="3394566" y="2349316"/>
            <a:ext cx="2765067" cy="1108111"/>
          </a:xfrm>
          <a:prstGeom prst="bentConnector3">
            <a:avLst>
              <a:gd name="adj1" fmla="val 77558"/>
            </a:avLst>
          </a:prstGeom>
          <a:solidFill>
            <a:srgbClr val="003865"/>
          </a:solidFill>
          <a:ln w="12700" cap="flat" cmpd="sng" algn="ctr">
            <a:solidFill>
              <a:srgbClr val="3F4444"/>
            </a:solidFill>
            <a:prstDash val="solid"/>
            <a:round/>
            <a:headEnd type="none" w="med" len="med"/>
            <a:tailEnd type="triangle" w="lg" len="lg"/>
          </a:ln>
          <a:effectLst/>
        </p:spPr>
      </p:cxnSp>
      <p:cxnSp>
        <p:nvCxnSpPr>
          <p:cNvPr id="92" name="Elbow Connector 40">
            <a:extLst>
              <a:ext uri="{FF2B5EF4-FFF2-40B4-BE49-F238E27FC236}">
                <a16:creationId xmlns:a16="http://schemas.microsoft.com/office/drawing/2014/main" id="{7647B032-86F4-5F5F-C67E-111F390B7747}"/>
              </a:ext>
            </a:extLst>
          </p:cNvPr>
          <p:cNvCxnSpPr>
            <a:cxnSpLocks/>
            <a:stCxn id="95" idx="3"/>
            <a:endCxn id="88" idx="1"/>
          </p:cNvCxnSpPr>
          <p:nvPr/>
        </p:nvCxnSpPr>
        <p:spPr bwMode="auto">
          <a:xfrm>
            <a:off x="3394566" y="3457427"/>
            <a:ext cx="2765068" cy="1094986"/>
          </a:xfrm>
          <a:prstGeom prst="bentConnector3">
            <a:avLst>
              <a:gd name="adj1" fmla="val 77214"/>
            </a:avLst>
          </a:prstGeom>
          <a:solidFill>
            <a:srgbClr val="003865"/>
          </a:solidFill>
          <a:ln w="12700" cap="flat" cmpd="sng" algn="ctr">
            <a:solidFill>
              <a:srgbClr val="3F4444"/>
            </a:solidFill>
            <a:prstDash val="solid"/>
            <a:round/>
            <a:headEnd type="none" w="med" len="med"/>
            <a:tailEnd type="triangle" w="lg" len="lg"/>
          </a:ln>
          <a:effectLst/>
        </p:spPr>
      </p:cxnSp>
      <p:sp>
        <p:nvSpPr>
          <p:cNvPr id="93" name="Oval 92">
            <a:extLst>
              <a:ext uri="{FF2B5EF4-FFF2-40B4-BE49-F238E27FC236}">
                <a16:creationId xmlns:a16="http://schemas.microsoft.com/office/drawing/2014/main" id="{85B81695-78E9-0A55-1EE1-78A6E7D8238A}"/>
              </a:ext>
            </a:extLst>
          </p:cNvPr>
          <p:cNvSpPr/>
          <p:nvPr/>
        </p:nvSpPr>
        <p:spPr bwMode="auto">
          <a:xfrm>
            <a:off x="5275931" y="3196426"/>
            <a:ext cx="521351" cy="522000"/>
          </a:xfrm>
          <a:prstGeom prst="ellipse">
            <a:avLst/>
          </a:prstGeom>
          <a:solidFill>
            <a:srgbClr val="6E1E50">
              <a:lumMod val="25000"/>
            </a:srgbClr>
          </a:solidFill>
          <a:ln w="19050" cap="flat" cmpd="sng" algn="ctr">
            <a:no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marL="0" marR="0" lvl="0" indent="0" algn="ctr" defTabSz="385744" eaLnBrk="1" fontAlgn="base" latinLnBrk="0" hangingPunct="1">
              <a:lnSpc>
                <a:spcPct val="85000"/>
              </a:lnSpc>
              <a:spcBef>
                <a:spcPct val="0"/>
              </a:spcBef>
              <a:spcAft>
                <a:spcPct val="0"/>
              </a:spcAft>
              <a:buClrTx/>
              <a:buSzTx/>
              <a:buFontTx/>
              <a:buNone/>
              <a:tabLst/>
              <a:defRPr/>
            </a:pPr>
            <a:r>
              <a:rPr kumimoji="0" lang="en-GB" sz="1400"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sym typeface="Arial"/>
              </a:rPr>
              <a:t>R</a:t>
            </a:r>
          </a:p>
          <a:p>
            <a:pPr marL="0" marR="0" lvl="0" indent="0" algn="ctr" defTabSz="385744" eaLnBrk="1" fontAlgn="base" latinLnBrk="0" hangingPunct="1">
              <a:lnSpc>
                <a:spcPct val="85000"/>
              </a:lnSpc>
              <a:spcBef>
                <a:spcPct val="0"/>
              </a:spcBef>
              <a:spcAft>
                <a:spcPct val="0"/>
              </a:spcAft>
              <a:buClrTx/>
              <a:buSzTx/>
              <a:buFontTx/>
              <a:buNone/>
              <a:tabLst/>
              <a:defRPr/>
            </a:pPr>
            <a:r>
              <a:rPr kumimoji="0" lang="en-GB" sz="900" u="none" strike="noStrike" kern="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1:1</a:t>
            </a:r>
            <a:endParaRPr kumimoji="0" lang="en-GB" sz="1100" u="none" strike="noStrike" kern="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sym typeface="Arial"/>
            </a:endParaRPr>
          </a:p>
        </p:txBody>
      </p:sp>
      <p:sp>
        <p:nvSpPr>
          <p:cNvPr id="94" name="Rectangle 18">
            <a:extLst>
              <a:ext uri="{FF2B5EF4-FFF2-40B4-BE49-F238E27FC236}">
                <a16:creationId xmlns:a16="http://schemas.microsoft.com/office/drawing/2014/main" id="{721F469A-5910-63DC-8F67-76B40AF17074}"/>
              </a:ext>
            </a:extLst>
          </p:cNvPr>
          <p:cNvSpPr>
            <a:spLocks noChangeArrowheads="1"/>
          </p:cNvSpPr>
          <p:nvPr/>
        </p:nvSpPr>
        <p:spPr bwMode="auto">
          <a:xfrm>
            <a:off x="6159633" y="1983556"/>
            <a:ext cx="2011680" cy="731520"/>
          </a:xfrm>
          <a:prstGeom prst="rect">
            <a:avLst/>
          </a:prstGeom>
          <a:solidFill>
            <a:srgbClr val="1F3D7B"/>
          </a:solidFill>
          <a:ln>
            <a:noFill/>
            <a:headEnd/>
            <a:tailEnd/>
          </a:ln>
          <a:effectLst/>
          <a:scene3d>
            <a:camera prst="orthographicFront">
              <a:rot lat="0" lon="0" rev="0"/>
            </a:camera>
            <a:lightRig rig="contrasting" dir="t">
              <a:rot lat="0" lon="0" rev="7800000"/>
            </a:lightRig>
          </a:scene3d>
          <a:sp3d>
            <a:bevelT w="139700" h="139700"/>
          </a:sp3d>
        </p:spPr>
        <p:txBody>
          <a:bodyPr wrap="square" lIns="36000" tIns="60960" rIns="36000" bIns="60960" anchor="ctr">
            <a:noAutofit/>
          </a:bodyPr>
          <a:lstStyle/>
          <a:p>
            <a:pPr marL="0" lvl="2" algn="ctr" defTabSz="609570" eaLnBrk="0" fontAlgn="base">
              <a:spcBef>
                <a:spcPct val="0"/>
              </a:spcBef>
              <a:spcAft>
                <a:spcPct val="0"/>
              </a:spcAft>
              <a:buClr>
                <a:srgbClr val="000000"/>
              </a:buClr>
              <a:buFont typeface="Arial"/>
              <a:buNone/>
              <a:tabLst>
                <a:tab pos="152392" algn="l"/>
              </a:tabLst>
              <a:defRPr/>
            </a:pPr>
            <a:r>
              <a:rPr lang="en-GB" altLang="zh-TW" sz="1200" kern="0">
                <a:solidFill>
                  <a:srgbClr val="FFFFFF"/>
                </a:solidFill>
                <a:latin typeface="Arial" panose="020B0604020202020204" pitchFamily="34" charset="0"/>
                <a:cs typeface="Arial" panose="020B0604020202020204" pitchFamily="34" charset="0"/>
                <a:sym typeface="Arial"/>
              </a:rPr>
              <a:t>Durvalumab 1500 mg IV + </a:t>
            </a:r>
            <a:br>
              <a:rPr lang="en-GB" altLang="zh-TW" sz="1200" kern="0">
                <a:solidFill>
                  <a:srgbClr val="FFFFFF"/>
                </a:solidFill>
                <a:latin typeface="Arial" panose="020B0604020202020204" pitchFamily="34" charset="0"/>
                <a:cs typeface="Arial" panose="020B0604020202020204" pitchFamily="34" charset="0"/>
                <a:sym typeface="Arial"/>
              </a:rPr>
            </a:br>
            <a:r>
              <a:rPr lang="en-GB" altLang="zh-TW" sz="1200" kern="0">
                <a:solidFill>
                  <a:srgbClr val="FFFFFF"/>
                </a:solidFill>
                <a:latin typeface="Arial" panose="020B0604020202020204" pitchFamily="34" charset="0"/>
                <a:cs typeface="Arial" panose="020B0604020202020204" pitchFamily="34" charset="0"/>
                <a:sym typeface="Arial"/>
              </a:rPr>
              <a:t>platinum-based CT</a:t>
            </a:r>
            <a:r>
              <a:rPr lang="en-GB" altLang="zh-TW" sz="1200" kern="0" baseline="30000">
                <a:solidFill>
                  <a:srgbClr val="FFFFFF"/>
                </a:solidFill>
                <a:latin typeface="Arial" panose="020B0604020202020204" pitchFamily="34" charset="0"/>
                <a:cs typeface="Arial" panose="020B0604020202020204" pitchFamily="34" charset="0"/>
                <a:sym typeface="Arial"/>
              </a:rPr>
              <a:t>‡</a:t>
            </a:r>
          </a:p>
          <a:p>
            <a:pPr marL="0" lvl="2" algn="ctr" defTabSz="609570" eaLnBrk="0" fontAlgn="base">
              <a:spcBef>
                <a:spcPct val="0"/>
              </a:spcBef>
              <a:spcAft>
                <a:spcPct val="0"/>
              </a:spcAft>
              <a:buClr>
                <a:srgbClr val="000000"/>
              </a:buClr>
              <a:buFont typeface="Arial"/>
              <a:buNone/>
              <a:tabLst>
                <a:tab pos="152392" algn="l"/>
              </a:tabLst>
              <a:defRPr/>
            </a:pPr>
            <a:r>
              <a:rPr lang="en-GB" altLang="zh-TW" sz="1200" kern="0">
                <a:solidFill>
                  <a:srgbClr val="FFFFFF"/>
                </a:solidFill>
                <a:latin typeface="Arial" panose="020B0604020202020204" pitchFamily="34" charset="0"/>
                <a:cs typeface="Arial" panose="020B0604020202020204" pitchFamily="34" charset="0"/>
                <a:sym typeface="Arial"/>
              </a:rPr>
              <a:t>Q3W for 4 cycles</a:t>
            </a:r>
          </a:p>
        </p:txBody>
      </p:sp>
      <p:sp>
        <p:nvSpPr>
          <p:cNvPr id="95" name="Rectangle 94">
            <a:extLst>
              <a:ext uri="{FF2B5EF4-FFF2-40B4-BE49-F238E27FC236}">
                <a16:creationId xmlns:a16="http://schemas.microsoft.com/office/drawing/2014/main" id="{A0ABE5BA-F1A5-05FF-A7A7-5C8826F831A5}"/>
              </a:ext>
            </a:extLst>
          </p:cNvPr>
          <p:cNvSpPr>
            <a:spLocks noChangeArrowheads="1"/>
          </p:cNvSpPr>
          <p:nvPr/>
        </p:nvSpPr>
        <p:spPr bwMode="auto">
          <a:xfrm>
            <a:off x="752475" y="2357126"/>
            <a:ext cx="2642091" cy="2200602"/>
          </a:xfrm>
          <a:prstGeom prst="rect">
            <a:avLst/>
          </a:prstGeom>
          <a:solidFill>
            <a:srgbClr val="FFFFFF"/>
          </a:solidFill>
          <a:ln w="12700">
            <a:solidFill>
              <a:srgbClr val="3F4444"/>
            </a:solidFill>
            <a:miter lim="800000"/>
            <a:headEnd/>
            <a:tailEnd/>
          </a:ln>
          <a:effectLst/>
          <a:scene3d>
            <a:camera prst="orthographicFront">
              <a:rot lat="0" lon="0" rev="0"/>
            </a:camera>
            <a:lightRig rig="threePt" dir="t">
              <a:rot lat="0" lon="0" rev="1200000"/>
            </a:lightRig>
          </a:scene3d>
          <a:sp3d/>
        </p:spPr>
        <p:txBody>
          <a:bodyPr wrap="square" lIns="72000" tIns="60960" rIns="36000" bIns="60960" anchor="ctr">
            <a:spAutoFit/>
          </a:bodyPr>
          <a:lstStyle/>
          <a:p>
            <a:pPr defTabSz="609585">
              <a:spcBef>
                <a:spcPts val="300"/>
              </a:spcBef>
              <a:buFont typeface="Arial"/>
              <a:buNone/>
              <a:defRPr/>
            </a:pPr>
            <a:r>
              <a:rPr lang="en-GB" sz="1200" kern="0">
                <a:solidFill>
                  <a:srgbClr val="000000"/>
                </a:solidFill>
                <a:latin typeface="Arial" panose="020B0604020202020204" pitchFamily="34" charset="0"/>
                <a:ea typeface="MS PGothic" panose="020B0600070205080204" pitchFamily="34" charset="-128"/>
                <a:cs typeface="Arial" panose="020B0604020202020204" pitchFamily="34" charset="0"/>
                <a:sym typeface="Arial"/>
              </a:rPr>
              <a:t>Study population</a:t>
            </a:r>
          </a:p>
          <a:p>
            <a:pPr marL="180975" indent="-180975">
              <a:spcBef>
                <a:spcPts val="300"/>
              </a:spcBef>
              <a:buFont typeface="Arial" panose="020B0604020202020204" pitchFamily="34" charset="0"/>
              <a:buChar char="•"/>
              <a:defRPr/>
            </a:pPr>
            <a:r>
              <a:rPr lang="en-GB" sz="1200" kern="0">
                <a:solidFill>
                  <a:srgbClr val="000000"/>
                </a:solidFill>
                <a:latin typeface="Arial" panose="020B0604020202020204" pitchFamily="34" charset="0"/>
                <a:cs typeface="Arial"/>
                <a:sym typeface="Arial"/>
              </a:rPr>
              <a:t>Resectable NSCLC* </a:t>
            </a:r>
            <a:br>
              <a:rPr lang="en-GB" sz="1200" kern="0">
                <a:solidFill>
                  <a:srgbClr val="000000"/>
                </a:solidFill>
                <a:latin typeface="Arial" panose="020B0604020202020204" pitchFamily="34" charset="0"/>
                <a:cs typeface="Arial"/>
                <a:sym typeface="Arial"/>
              </a:rPr>
            </a:br>
            <a:r>
              <a:rPr lang="en-GB" sz="1200" kern="0">
                <a:solidFill>
                  <a:srgbClr val="000000"/>
                </a:solidFill>
                <a:latin typeface="Arial" panose="020B0604020202020204" pitchFamily="34" charset="0"/>
                <a:cs typeface="Arial"/>
                <a:sym typeface="Arial"/>
              </a:rPr>
              <a:t>(stage IIA–IIIB[N2]; AJCC 8</a:t>
            </a:r>
            <a:r>
              <a:rPr lang="en-GB" sz="1200" kern="0" baseline="30000">
                <a:solidFill>
                  <a:srgbClr val="000000"/>
                </a:solidFill>
                <a:latin typeface="Arial" panose="020B0604020202020204" pitchFamily="34" charset="0"/>
                <a:cs typeface="Arial"/>
                <a:sym typeface="Arial"/>
              </a:rPr>
              <a:t>th</a:t>
            </a:r>
            <a:r>
              <a:rPr lang="en-GB" sz="1200" kern="0">
                <a:solidFill>
                  <a:srgbClr val="000000"/>
                </a:solidFill>
                <a:latin typeface="Arial" panose="020B0604020202020204" pitchFamily="34" charset="0"/>
                <a:cs typeface="Arial"/>
                <a:sym typeface="Arial"/>
              </a:rPr>
              <a:t> ed.)</a:t>
            </a:r>
          </a:p>
          <a:p>
            <a:pPr marL="180975" indent="-180975">
              <a:spcBef>
                <a:spcPts val="300"/>
              </a:spcBef>
              <a:buFont typeface="Arial" panose="020B0604020202020204" pitchFamily="34" charset="0"/>
              <a:buChar char="•"/>
              <a:defRPr/>
            </a:pPr>
            <a:r>
              <a:rPr lang="en-GB" sz="1200" kern="0">
                <a:solidFill>
                  <a:srgbClr val="000000"/>
                </a:solidFill>
                <a:latin typeface="Arial" panose="020B0604020202020204" pitchFamily="34" charset="0"/>
                <a:cs typeface="Arial"/>
                <a:sym typeface="Arial"/>
              </a:rPr>
              <a:t>Tx-naïve</a:t>
            </a:r>
          </a:p>
          <a:p>
            <a:pPr marL="180975" indent="-180975">
              <a:spcBef>
                <a:spcPts val="300"/>
              </a:spcBef>
              <a:buFont typeface="Arial" panose="020B0604020202020204" pitchFamily="34" charset="0"/>
              <a:buChar char="•"/>
              <a:defRPr/>
            </a:pPr>
            <a:r>
              <a:rPr lang="en-GB" sz="1200" kern="0">
                <a:solidFill>
                  <a:srgbClr val="000000"/>
                </a:solidFill>
                <a:latin typeface="Arial" panose="020B0604020202020204" pitchFamily="34" charset="0"/>
                <a:cs typeface="Arial"/>
                <a:sym typeface="Arial"/>
              </a:rPr>
              <a:t>ECOG PS 0 or 1</a:t>
            </a:r>
          </a:p>
          <a:p>
            <a:pPr marL="180975" indent="-180975">
              <a:spcBef>
                <a:spcPts val="300"/>
              </a:spcBef>
              <a:buClr>
                <a:srgbClr val="000000"/>
              </a:buClr>
              <a:buFont typeface="Arial" panose="020B0604020202020204" pitchFamily="34" charset="0"/>
              <a:buChar char="•"/>
              <a:defRPr/>
            </a:pPr>
            <a:r>
              <a:rPr lang="en-GB" sz="1200" kern="0">
                <a:solidFill>
                  <a:srgbClr val="000000"/>
                </a:solidFill>
                <a:latin typeface="Arial" panose="020B0604020202020204" pitchFamily="34" charset="0"/>
                <a:cs typeface="Arial"/>
                <a:sym typeface="Arial"/>
              </a:rPr>
              <a:t>Lobectomy, sleeve resection, or bilobectomy as planned surgery*</a:t>
            </a:r>
          </a:p>
          <a:p>
            <a:pPr marL="180975" indent="-180975">
              <a:spcBef>
                <a:spcPts val="300"/>
              </a:spcBef>
              <a:buFont typeface="Arial" panose="020B0604020202020204" pitchFamily="34" charset="0"/>
              <a:buChar char="•"/>
              <a:defRPr/>
            </a:pPr>
            <a:r>
              <a:rPr lang="en-GB" sz="1200" kern="0">
                <a:solidFill>
                  <a:srgbClr val="000000"/>
                </a:solidFill>
                <a:latin typeface="Arial" panose="020B0604020202020204" pitchFamily="34" charset="0"/>
                <a:cs typeface="Arial"/>
                <a:sym typeface="Arial"/>
              </a:rPr>
              <a:t>Confirmed PD-L1 status</a:t>
            </a:r>
            <a:r>
              <a:rPr lang="en-GB" sz="1200" kern="0" baseline="30000">
                <a:solidFill>
                  <a:srgbClr val="000000"/>
                </a:solidFill>
                <a:latin typeface="Arial" panose="020B0604020202020204" pitchFamily="34" charset="0"/>
                <a:cs typeface="Arial"/>
                <a:sym typeface="Arial"/>
              </a:rPr>
              <a:t>†</a:t>
            </a:r>
            <a:endParaRPr lang="en-GB" sz="1200" kern="0">
              <a:solidFill>
                <a:srgbClr val="000000"/>
              </a:solidFill>
              <a:latin typeface="Arial" panose="020B0604020202020204" pitchFamily="34" charset="0"/>
              <a:cs typeface="Arial"/>
              <a:sym typeface="Arial"/>
            </a:endParaRPr>
          </a:p>
          <a:p>
            <a:pPr marL="180975" indent="-180975">
              <a:spcBef>
                <a:spcPts val="300"/>
              </a:spcBef>
              <a:buFont typeface="Arial" panose="020B0604020202020204" pitchFamily="34" charset="0"/>
              <a:buChar char="•"/>
              <a:defRPr/>
            </a:pPr>
            <a:r>
              <a:rPr lang="en-GB" sz="1200" kern="0">
                <a:solidFill>
                  <a:srgbClr val="000000"/>
                </a:solidFill>
                <a:latin typeface="Arial" panose="020B0604020202020204" pitchFamily="34" charset="0"/>
                <a:cs typeface="Arial"/>
                <a:sym typeface="Arial"/>
              </a:rPr>
              <a:t>No documented EGFR/ALK </a:t>
            </a:r>
            <a:br>
              <a:rPr lang="en-GB" sz="1200" kern="0">
                <a:solidFill>
                  <a:srgbClr val="000000"/>
                </a:solidFill>
                <a:latin typeface="Arial" panose="020B0604020202020204" pitchFamily="34" charset="0"/>
                <a:cs typeface="Arial"/>
                <a:sym typeface="Arial"/>
              </a:rPr>
            </a:br>
            <a:r>
              <a:rPr lang="en-GB" sz="1200" kern="0">
                <a:solidFill>
                  <a:srgbClr val="000000"/>
                </a:solidFill>
                <a:latin typeface="Arial" panose="020B0604020202020204" pitchFamily="34" charset="0"/>
                <a:cs typeface="Arial"/>
                <a:sym typeface="Arial"/>
              </a:rPr>
              <a:t>aberrations*</a:t>
            </a:r>
            <a:endParaRPr lang="en-GB" sz="1200" kern="0" baseline="30000">
              <a:solidFill>
                <a:srgbClr val="000000"/>
              </a:solidFill>
              <a:latin typeface="Arial" panose="020B0604020202020204" pitchFamily="34" charset="0"/>
              <a:cs typeface="Arial"/>
              <a:sym typeface="Arial"/>
            </a:endParaRPr>
          </a:p>
        </p:txBody>
      </p:sp>
      <p:sp>
        <p:nvSpPr>
          <p:cNvPr id="96" name="Rectangle 95">
            <a:extLst>
              <a:ext uri="{FF2B5EF4-FFF2-40B4-BE49-F238E27FC236}">
                <a16:creationId xmlns:a16="http://schemas.microsoft.com/office/drawing/2014/main" id="{6516CA25-AF4B-068E-B2D6-E1D66C03D444}"/>
              </a:ext>
            </a:extLst>
          </p:cNvPr>
          <p:cNvSpPr/>
          <p:nvPr/>
        </p:nvSpPr>
        <p:spPr>
          <a:xfrm rot="16200000">
            <a:off x="8312678" y="4407397"/>
            <a:ext cx="822960" cy="291801"/>
          </a:xfrm>
          <a:prstGeom prst="rect">
            <a:avLst/>
          </a:prstGeom>
          <a:solidFill>
            <a:srgbClr val="D79D41"/>
          </a:solidFill>
          <a:ln w="25400" cap="flat" cmpd="sng" algn="ctr">
            <a:noFill/>
            <a:prstDash val="solid"/>
          </a:ln>
          <a:effectLst/>
        </p:spPr>
        <p:txBody>
          <a:bodyPr wrap="none" rtlCol="0" anchor="ctr"/>
          <a:lstStyle/>
          <a:p>
            <a:pPr algn="ctr">
              <a:buClr>
                <a:srgbClr val="000000"/>
              </a:buClr>
              <a:buFont typeface="Arial"/>
              <a:buNone/>
              <a:defRPr/>
            </a:pPr>
            <a:r>
              <a:rPr lang="en-GB" sz="1200" kern="0">
                <a:solidFill>
                  <a:srgbClr val="FFFFFF"/>
                </a:solidFill>
                <a:latin typeface="Arial" panose="020B0604020202020204" pitchFamily="34" charset="0"/>
                <a:cs typeface="Arial"/>
                <a:sym typeface="Arial"/>
              </a:rPr>
              <a:t>Surgery</a:t>
            </a:r>
            <a:r>
              <a:rPr lang="en-GB" sz="1200" kern="0" baseline="30000">
                <a:solidFill>
                  <a:srgbClr val="FFFFFF"/>
                </a:solidFill>
                <a:latin typeface="Arial" panose="020B0604020202020204" pitchFamily="34" charset="0"/>
                <a:cs typeface="Arial"/>
                <a:sym typeface="Arial"/>
              </a:rPr>
              <a:t>§</a:t>
            </a:r>
          </a:p>
        </p:txBody>
      </p:sp>
      <p:cxnSp>
        <p:nvCxnSpPr>
          <p:cNvPr id="97" name="Straight Arrow Connector 96">
            <a:extLst>
              <a:ext uri="{FF2B5EF4-FFF2-40B4-BE49-F238E27FC236}">
                <a16:creationId xmlns:a16="http://schemas.microsoft.com/office/drawing/2014/main" id="{DE4C8BCE-25E1-30F4-4CDC-96282560EA37}"/>
              </a:ext>
            </a:extLst>
          </p:cNvPr>
          <p:cNvCxnSpPr>
            <a:cxnSpLocks/>
            <a:stCxn id="99" idx="2"/>
            <a:endCxn id="89" idx="1"/>
          </p:cNvCxnSpPr>
          <p:nvPr/>
        </p:nvCxnSpPr>
        <p:spPr bwMode="auto">
          <a:xfrm flipV="1">
            <a:off x="8870059" y="2349316"/>
            <a:ext cx="426192" cy="885"/>
          </a:xfrm>
          <a:prstGeom prst="straightConnector1">
            <a:avLst/>
          </a:prstGeom>
          <a:solidFill>
            <a:srgbClr val="003865"/>
          </a:solidFill>
          <a:ln w="12700" cap="flat" cmpd="sng" algn="ctr">
            <a:solidFill>
              <a:srgbClr val="3F4444"/>
            </a:solidFill>
            <a:prstDash val="solid"/>
            <a:round/>
            <a:headEnd type="none" w="med" len="med"/>
            <a:tailEnd type="triangle" w="lg" len="lg"/>
          </a:ln>
          <a:effectLst/>
        </p:spPr>
      </p:cxnSp>
      <p:cxnSp>
        <p:nvCxnSpPr>
          <p:cNvPr id="98" name="Straight Arrow Connector 97">
            <a:extLst>
              <a:ext uri="{FF2B5EF4-FFF2-40B4-BE49-F238E27FC236}">
                <a16:creationId xmlns:a16="http://schemas.microsoft.com/office/drawing/2014/main" id="{203DE64E-C184-E69B-C71F-197995ACB2B2}"/>
              </a:ext>
            </a:extLst>
          </p:cNvPr>
          <p:cNvCxnSpPr>
            <a:cxnSpLocks/>
            <a:stCxn id="96" idx="2"/>
            <a:endCxn id="90" idx="1"/>
          </p:cNvCxnSpPr>
          <p:nvPr/>
        </p:nvCxnSpPr>
        <p:spPr bwMode="auto">
          <a:xfrm flipV="1">
            <a:off x="8870059" y="4552413"/>
            <a:ext cx="429874" cy="885"/>
          </a:xfrm>
          <a:prstGeom prst="straightConnector1">
            <a:avLst/>
          </a:prstGeom>
          <a:solidFill>
            <a:srgbClr val="003865"/>
          </a:solidFill>
          <a:ln w="12700" cap="flat" cmpd="sng" algn="ctr">
            <a:solidFill>
              <a:srgbClr val="3F4444"/>
            </a:solidFill>
            <a:prstDash val="solid"/>
            <a:round/>
            <a:headEnd type="none" w="med" len="med"/>
            <a:tailEnd type="triangle" w="lg" len="lg"/>
          </a:ln>
          <a:effectLst/>
        </p:spPr>
      </p:cxnSp>
      <p:sp>
        <p:nvSpPr>
          <p:cNvPr id="99" name="Rectangle 98">
            <a:extLst>
              <a:ext uri="{FF2B5EF4-FFF2-40B4-BE49-F238E27FC236}">
                <a16:creationId xmlns:a16="http://schemas.microsoft.com/office/drawing/2014/main" id="{96006AFB-4612-A377-C8A4-115E75E12A36}"/>
              </a:ext>
            </a:extLst>
          </p:cNvPr>
          <p:cNvSpPr/>
          <p:nvPr/>
        </p:nvSpPr>
        <p:spPr>
          <a:xfrm rot="16200000">
            <a:off x="8312678" y="2204300"/>
            <a:ext cx="822960" cy="291802"/>
          </a:xfrm>
          <a:prstGeom prst="rect">
            <a:avLst/>
          </a:prstGeom>
          <a:solidFill>
            <a:srgbClr val="D79D41"/>
          </a:solidFill>
          <a:ln w="25400" cap="flat" cmpd="sng" algn="ctr">
            <a:noFill/>
            <a:prstDash val="solid"/>
          </a:ln>
          <a:effectLst/>
        </p:spPr>
        <p:txBody>
          <a:bodyPr wrap="none" rtlCol="0" anchor="ctr"/>
          <a:lstStyle/>
          <a:p>
            <a:pPr algn="ctr">
              <a:buClr>
                <a:srgbClr val="000000"/>
              </a:buClr>
              <a:buFont typeface="Arial"/>
              <a:buNone/>
              <a:defRPr/>
            </a:pPr>
            <a:r>
              <a:rPr lang="en-GB" sz="1200" kern="0">
                <a:solidFill>
                  <a:srgbClr val="FFFFFF"/>
                </a:solidFill>
                <a:latin typeface="Arial" panose="020B0604020202020204" pitchFamily="34" charset="0"/>
                <a:cs typeface="Arial"/>
                <a:sym typeface="Arial"/>
              </a:rPr>
              <a:t>Surgery</a:t>
            </a:r>
            <a:r>
              <a:rPr lang="en-GB" sz="1200" kern="0" baseline="30000">
                <a:solidFill>
                  <a:srgbClr val="FFFFFF"/>
                </a:solidFill>
                <a:latin typeface="Arial" panose="020B0604020202020204" pitchFamily="34" charset="0"/>
                <a:cs typeface="Arial"/>
                <a:sym typeface="Arial"/>
              </a:rPr>
              <a:t>§</a:t>
            </a:r>
          </a:p>
        </p:txBody>
      </p:sp>
      <p:sp>
        <p:nvSpPr>
          <p:cNvPr id="100" name="TextBox 99">
            <a:extLst>
              <a:ext uri="{FF2B5EF4-FFF2-40B4-BE49-F238E27FC236}">
                <a16:creationId xmlns:a16="http://schemas.microsoft.com/office/drawing/2014/main" id="{706874B4-5FD3-F14F-B37F-DF210D7E9DB5}"/>
              </a:ext>
            </a:extLst>
          </p:cNvPr>
          <p:cNvSpPr txBox="1"/>
          <p:nvPr/>
        </p:nvSpPr>
        <p:spPr>
          <a:xfrm>
            <a:off x="5191125" y="4590802"/>
            <a:ext cx="944229" cy="400110"/>
          </a:xfrm>
          <a:prstGeom prst="rect">
            <a:avLst/>
          </a:prstGeom>
          <a:noFill/>
        </p:spPr>
        <p:txBody>
          <a:bodyPr wrap="square" rtlCol="0">
            <a:spAutoFit/>
          </a:bodyPr>
          <a:lstStyle/>
          <a:p>
            <a:pPr algn="ctr">
              <a:buClr>
                <a:srgbClr val="000000"/>
              </a:buClr>
              <a:buFont typeface="Arial"/>
              <a:buNone/>
              <a:defRPr/>
            </a:pPr>
            <a:r>
              <a:rPr lang="en-GB" sz="1000" kern="0">
                <a:solidFill>
                  <a:srgbClr val="000000"/>
                </a:solidFill>
                <a:latin typeface="Arial" panose="020B0604020202020204" pitchFamily="34" charset="0"/>
                <a:cs typeface="Arial"/>
                <a:sym typeface="Arial"/>
              </a:rPr>
              <a:t>N=802 randomized</a:t>
            </a:r>
          </a:p>
        </p:txBody>
      </p:sp>
      <p:sp>
        <p:nvSpPr>
          <p:cNvPr id="101" name="TextBox 100">
            <a:extLst>
              <a:ext uri="{FF2B5EF4-FFF2-40B4-BE49-F238E27FC236}">
                <a16:creationId xmlns:a16="http://schemas.microsoft.com/office/drawing/2014/main" id="{8724B75E-14D4-623F-DD0E-BC96E41274C6}"/>
              </a:ext>
            </a:extLst>
          </p:cNvPr>
          <p:cNvSpPr txBox="1"/>
          <p:nvPr/>
        </p:nvSpPr>
        <p:spPr>
          <a:xfrm rot="18780000">
            <a:off x="7393736" y="3145607"/>
            <a:ext cx="511679" cy="251553"/>
          </a:xfrm>
          <a:prstGeom prst="rect">
            <a:avLst/>
          </a:prstGeom>
          <a:noFill/>
        </p:spPr>
        <p:txBody>
          <a:bodyPr wrap="none" rtlCol="0">
            <a:spAutoFit/>
          </a:bodyPr>
          <a:lstStyle>
            <a:defPPr>
              <a:defRPr lang="en-US"/>
            </a:defPPr>
            <a:lvl1pPr defTabSz="342900">
              <a:defRPr sz="750">
                <a:solidFill>
                  <a:srgbClr val="000000"/>
                </a:solidFill>
                <a:latin typeface="Arial"/>
              </a:defRPr>
            </a:lvl1pPr>
            <a:lvl2pPr defTabSz="457200"/>
            <a:lvl3pPr defTabSz="457200"/>
            <a:lvl4pPr defTabSz="457200"/>
            <a:lvl5pPr defTabSz="457200"/>
            <a:lvl6pPr defTabSz="457200"/>
            <a:lvl7pPr defTabSz="457200"/>
            <a:lvl8pPr defTabSz="457200"/>
            <a:lvl9pPr defTabSz="457200"/>
          </a:lstStyle>
          <a:p>
            <a:pPr>
              <a:buClr>
                <a:srgbClr val="000000"/>
              </a:buClr>
              <a:buFont typeface="Arial"/>
              <a:buNone/>
              <a:defRPr/>
            </a:pPr>
            <a:r>
              <a:rPr lang="en-GB" sz="1000" kern="0">
                <a:latin typeface="Arial" panose="020B0604020202020204" pitchFamily="34" charset="0"/>
                <a:cs typeface="Arial"/>
                <a:sym typeface="Arial"/>
              </a:rPr>
              <a:t>C4D1</a:t>
            </a:r>
          </a:p>
        </p:txBody>
      </p:sp>
      <p:sp>
        <p:nvSpPr>
          <p:cNvPr id="102" name="TextBox 101">
            <a:extLst>
              <a:ext uri="{FF2B5EF4-FFF2-40B4-BE49-F238E27FC236}">
                <a16:creationId xmlns:a16="http://schemas.microsoft.com/office/drawing/2014/main" id="{15EC1804-0FF3-5561-EEEF-7633E9714854}"/>
              </a:ext>
            </a:extLst>
          </p:cNvPr>
          <p:cNvSpPr txBox="1"/>
          <p:nvPr/>
        </p:nvSpPr>
        <p:spPr>
          <a:xfrm rot="18780000">
            <a:off x="6984641" y="3145607"/>
            <a:ext cx="511679" cy="251553"/>
          </a:xfrm>
          <a:prstGeom prst="rect">
            <a:avLst/>
          </a:prstGeom>
          <a:noFill/>
        </p:spPr>
        <p:txBody>
          <a:bodyPr wrap="none" rtlCol="0">
            <a:spAutoFit/>
          </a:bodyPr>
          <a:lstStyle>
            <a:defPPr>
              <a:defRPr lang="en-US"/>
            </a:defPPr>
            <a:lvl1pPr defTabSz="342900">
              <a:defRPr sz="750">
                <a:solidFill>
                  <a:srgbClr val="000000"/>
                </a:solidFill>
                <a:latin typeface="Arial"/>
              </a:defRPr>
            </a:lvl1pPr>
            <a:lvl2pPr defTabSz="457200"/>
            <a:lvl3pPr defTabSz="457200"/>
            <a:lvl4pPr defTabSz="457200"/>
            <a:lvl5pPr defTabSz="457200"/>
            <a:lvl6pPr defTabSz="457200"/>
            <a:lvl7pPr defTabSz="457200"/>
            <a:lvl8pPr defTabSz="457200"/>
            <a:lvl9pPr defTabSz="457200"/>
          </a:lstStyle>
          <a:p>
            <a:pPr>
              <a:buClr>
                <a:srgbClr val="000000"/>
              </a:buClr>
              <a:buFont typeface="Arial"/>
              <a:buNone/>
              <a:defRPr/>
            </a:pPr>
            <a:r>
              <a:rPr lang="en-GB" sz="1000" kern="0">
                <a:latin typeface="Arial" panose="020B0604020202020204" pitchFamily="34" charset="0"/>
                <a:cs typeface="Arial"/>
                <a:sym typeface="Arial"/>
              </a:rPr>
              <a:t>C3D1</a:t>
            </a:r>
          </a:p>
        </p:txBody>
      </p:sp>
      <p:sp>
        <p:nvSpPr>
          <p:cNvPr id="103" name="TextBox 102">
            <a:extLst>
              <a:ext uri="{FF2B5EF4-FFF2-40B4-BE49-F238E27FC236}">
                <a16:creationId xmlns:a16="http://schemas.microsoft.com/office/drawing/2014/main" id="{EC808335-A125-22CF-940E-1C2E9FFB133C}"/>
              </a:ext>
            </a:extLst>
          </p:cNvPr>
          <p:cNvSpPr txBox="1"/>
          <p:nvPr/>
        </p:nvSpPr>
        <p:spPr>
          <a:xfrm rot="18780000">
            <a:off x="6575546" y="3145607"/>
            <a:ext cx="511679" cy="251553"/>
          </a:xfrm>
          <a:prstGeom prst="rect">
            <a:avLst/>
          </a:prstGeom>
          <a:noFill/>
        </p:spPr>
        <p:txBody>
          <a:bodyPr wrap="none" rtlCol="0">
            <a:spAutoFit/>
          </a:bodyPr>
          <a:lstStyle>
            <a:defPPr>
              <a:defRPr lang="en-US"/>
            </a:defPPr>
            <a:lvl1pPr defTabSz="342900">
              <a:defRPr sz="750">
                <a:solidFill>
                  <a:srgbClr val="000000"/>
                </a:solidFill>
                <a:latin typeface="Arial"/>
              </a:defRPr>
            </a:lvl1pPr>
            <a:lvl2pPr defTabSz="457200"/>
            <a:lvl3pPr defTabSz="457200"/>
            <a:lvl4pPr defTabSz="457200"/>
            <a:lvl5pPr defTabSz="457200"/>
            <a:lvl6pPr defTabSz="457200"/>
            <a:lvl7pPr defTabSz="457200"/>
            <a:lvl8pPr defTabSz="457200"/>
            <a:lvl9pPr defTabSz="457200"/>
          </a:lstStyle>
          <a:p>
            <a:pPr>
              <a:buClr>
                <a:srgbClr val="000000"/>
              </a:buClr>
              <a:buFont typeface="Arial"/>
              <a:buNone/>
              <a:defRPr/>
            </a:pPr>
            <a:r>
              <a:rPr lang="en-GB" sz="1000" kern="0">
                <a:latin typeface="Arial" panose="020B0604020202020204" pitchFamily="34" charset="0"/>
                <a:cs typeface="Arial"/>
                <a:sym typeface="Arial"/>
              </a:rPr>
              <a:t>C2D1</a:t>
            </a:r>
          </a:p>
        </p:txBody>
      </p:sp>
      <p:sp>
        <p:nvSpPr>
          <p:cNvPr id="104" name="TextBox 103">
            <a:extLst>
              <a:ext uri="{FF2B5EF4-FFF2-40B4-BE49-F238E27FC236}">
                <a16:creationId xmlns:a16="http://schemas.microsoft.com/office/drawing/2014/main" id="{8545EEBE-3640-D629-B75A-402E1CC88F53}"/>
              </a:ext>
            </a:extLst>
          </p:cNvPr>
          <p:cNvSpPr txBox="1"/>
          <p:nvPr/>
        </p:nvSpPr>
        <p:spPr>
          <a:xfrm rot="18780000">
            <a:off x="6166451" y="3145607"/>
            <a:ext cx="511679" cy="251553"/>
          </a:xfrm>
          <a:prstGeom prst="rect">
            <a:avLst/>
          </a:prstGeom>
          <a:noFill/>
        </p:spPr>
        <p:txBody>
          <a:bodyPr wrap="none" rtlCol="0">
            <a:spAutoFit/>
          </a:bodyPr>
          <a:lstStyle>
            <a:defPPr>
              <a:defRPr lang="en-US"/>
            </a:defPPr>
            <a:lvl1pPr defTabSz="342900">
              <a:defRPr sz="750">
                <a:solidFill>
                  <a:srgbClr val="000000"/>
                </a:solidFill>
                <a:latin typeface="Arial"/>
              </a:defRPr>
            </a:lvl1pPr>
            <a:lvl2pPr defTabSz="457200"/>
            <a:lvl3pPr defTabSz="457200"/>
            <a:lvl4pPr defTabSz="457200"/>
            <a:lvl5pPr defTabSz="457200"/>
            <a:lvl6pPr defTabSz="457200"/>
            <a:lvl7pPr defTabSz="457200"/>
            <a:lvl8pPr defTabSz="457200"/>
            <a:lvl9pPr defTabSz="457200"/>
          </a:lstStyle>
          <a:p>
            <a:pPr>
              <a:buClr>
                <a:srgbClr val="000000"/>
              </a:buClr>
              <a:buFont typeface="Arial"/>
              <a:buNone/>
              <a:defRPr/>
            </a:pPr>
            <a:r>
              <a:rPr lang="en-GB" sz="1000" kern="0">
                <a:latin typeface="Arial" panose="020B0604020202020204" pitchFamily="34" charset="0"/>
                <a:cs typeface="Arial"/>
                <a:sym typeface="Arial"/>
              </a:rPr>
              <a:t>C1D1</a:t>
            </a:r>
          </a:p>
        </p:txBody>
      </p:sp>
      <p:sp>
        <p:nvSpPr>
          <p:cNvPr id="105" name="TextBox 104">
            <a:extLst>
              <a:ext uri="{FF2B5EF4-FFF2-40B4-BE49-F238E27FC236}">
                <a16:creationId xmlns:a16="http://schemas.microsoft.com/office/drawing/2014/main" id="{E616FD97-5B52-6232-AFBE-7B6ECBD22536}"/>
              </a:ext>
            </a:extLst>
          </p:cNvPr>
          <p:cNvSpPr txBox="1"/>
          <p:nvPr/>
        </p:nvSpPr>
        <p:spPr>
          <a:xfrm rot="18780000">
            <a:off x="7727362" y="3020751"/>
            <a:ext cx="853119" cy="251553"/>
          </a:xfrm>
          <a:prstGeom prst="rect">
            <a:avLst/>
          </a:prstGeom>
          <a:noFill/>
        </p:spPr>
        <p:txBody>
          <a:bodyPr wrap="none" rtlCol="0">
            <a:spAutoFit/>
          </a:bodyPr>
          <a:lstStyle>
            <a:defPPr>
              <a:defRPr lang="en-US"/>
            </a:defPPr>
            <a:lvl1pPr algn="ctr" defTabSz="342900">
              <a:defRPr sz="750">
                <a:solidFill>
                  <a:srgbClr val="000000"/>
                </a:solidFill>
                <a:latin typeface="Arial"/>
              </a:defRPr>
            </a:lvl1pPr>
            <a:lvl2pPr defTabSz="457200"/>
            <a:lvl3pPr defTabSz="457200"/>
            <a:lvl4pPr defTabSz="457200"/>
            <a:lvl5pPr defTabSz="457200"/>
            <a:lvl6pPr defTabSz="457200"/>
            <a:lvl7pPr defTabSz="457200"/>
            <a:lvl8pPr defTabSz="457200"/>
            <a:lvl9pPr defTabSz="457200"/>
          </a:lstStyle>
          <a:p>
            <a:pPr algn="l">
              <a:buClr>
                <a:srgbClr val="000000"/>
              </a:buClr>
              <a:buFont typeface="Arial"/>
              <a:buNone/>
              <a:defRPr/>
            </a:pPr>
            <a:r>
              <a:rPr lang="en-GB" sz="1000" kern="0">
                <a:latin typeface="Arial" panose="020B0604020202020204" pitchFamily="34" charset="0"/>
                <a:cs typeface="Arial"/>
                <a:sym typeface="Arial"/>
              </a:rPr>
              <a:t>Pre-surgery</a:t>
            </a:r>
          </a:p>
        </p:txBody>
      </p:sp>
      <p:sp>
        <p:nvSpPr>
          <p:cNvPr id="106" name="Oval 105">
            <a:extLst>
              <a:ext uri="{FF2B5EF4-FFF2-40B4-BE49-F238E27FC236}">
                <a16:creationId xmlns:a16="http://schemas.microsoft.com/office/drawing/2014/main" id="{225A3479-2B41-2D54-3D08-9B767EBF6AA3}"/>
              </a:ext>
            </a:extLst>
          </p:cNvPr>
          <p:cNvSpPr>
            <a:spLocks/>
          </p:cNvSpPr>
          <p:nvPr/>
        </p:nvSpPr>
        <p:spPr>
          <a:xfrm>
            <a:off x="6252885" y="3550212"/>
            <a:ext cx="189818" cy="188998"/>
          </a:xfrm>
          <a:prstGeom prst="ellipse">
            <a:avLst/>
          </a:prstGeom>
          <a:solidFill>
            <a:srgbClr val="00B0F0"/>
          </a:solidFill>
          <a:ln w="25400" cap="flat" cmpd="sng" algn="ctr">
            <a:noFill/>
            <a:prstDash val="solid"/>
          </a:ln>
          <a:effectLst/>
        </p:spPr>
        <p:txBody>
          <a:bodyPr rtlCol="0" anchor="ctr">
            <a:normAutofit fontScale="25000" lnSpcReduction="20000"/>
          </a:bodyPr>
          <a:lstStyle/>
          <a:p>
            <a:pPr marL="0" marR="0" lvl="0" indent="0" algn="ctr" defTabSz="914400" eaLnBrk="1" fontAlgn="auto" latinLnBrk="0" hangingPunct="1">
              <a:lnSpc>
                <a:spcPct val="100000"/>
              </a:lnSpc>
              <a:spcBef>
                <a:spcPts val="0"/>
              </a:spcBef>
              <a:spcAft>
                <a:spcPts val="60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07" name="Oval 106">
            <a:extLst>
              <a:ext uri="{FF2B5EF4-FFF2-40B4-BE49-F238E27FC236}">
                <a16:creationId xmlns:a16="http://schemas.microsoft.com/office/drawing/2014/main" id="{D197EACB-B973-0732-C1C5-A0A77EF6EF24}"/>
              </a:ext>
            </a:extLst>
          </p:cNvPr>
          <p:cNvSpPr>
            <a:spLocks/>
          </p:cNvSpPr>
          <p:nvPr/>
        </p:nvSpPr>
        <p:spPr>
          <a:xfrm>
            <a:off x="7060427" y="3550212"/>
            <a:ext cx="189818" cy="188998"/>
          </a:xfrm>
          <a:prstGeom prst="ellipse">
            <a:avLst/>
          </a:prstGeom>
          <a:solidFill>
            <a:srgbClr val="00B0F0"/>
          </a:solidFill>
          <a:ln w="25400" cap="flat" cmpd="sng" algn="ctr">
            <a:noFill/>
            <a:prstDash val="solid"/>
          </a:ln>
          <a:effectLst/>
        </p:spPr>
        <p:txBody>
          <a:bodyPr rtlCol="0" anchor="ctr">
            <a:normAutofit fontScale="25000" lnSpcReduction="20000"/>
          </a:bodyPr>
          <a:lstStyle/>
          <a:p>
            <a:pPr marL="0" marR="0" lvl="0" indent="0" algn="ctr" defTabSz="914400" eaLnBrk="1" fontAlgn="auto" latinLnBrk="0" hangingPunct="1">
              <a:lnSpc>
                <a:spcPct val="100000"/>
              </a:lnSpc>
              <a:spcBef>
                <a:spcPts val="0"/>
              </a:spcBef>
              <a:spcAft>
                <a:spcPts val="60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08" name="Oval 107">
            <a:extLst>
              <a:ext uri="{FF2B5EF4-FFF2-40B4-BE49-F238E27FC236}">
                <a16:creationId xmlns:a16="http://schemas.microsoft.com/office/drawing/2014/main" id="{6A4CB307-D677-0624-ABD5-D9FD73D2B626}"/>
              </a:ext>
            </a:extLst>
          </p:cNvPr>
          <p:cNvSpPr>
            <a:spLocks/>
          </p:cNvSpPr>
          <p:nvPr/>
        </p:nvSpPr>
        <p:spPr>
          <a:xfrm>
            <a:off x="7464198" y="3550212"/>
            <a:ext cx="189818" cy="188998"/>
          </a:xfrm>
          <a:prstGeom prst="ellipse">
            <a:avLst/>
          </a:prstGeom>
          <a:solidFill>
            <a:srgbClr val="00B0F0"/>
          </a:solidFill>
          <a:ln w="25400" cap="flat" cmpd="sng" algn="ctr">
            <a:noFill/>
            <a:prstDash val="solid"/>
          </a:ln>
          <a:effectLst/>
        </p:spPr>
        <p:txBody>
          <a:bodyPr rtlCol="0" anchor="ctr">
            <a:normAutofit fontScale="25000" lnSpcReduction="20000"/>
          </a:bodyPr>
          <a:lstStyle/>
          <a:p>
            <a:pPr marL="0" marR="0" lvl="0" indent="0" algn="ctr" defTabSz="914400" eaLnBrk="1" fontAlgn="auto" latinLnBrk="0" hangingPunct="1">
              <a:lnSpc>
                <a:spcPct val="100000"/>
              </a:lnSpc>
              <a:spcBef>
                <a:spcPts val="0"/>
              </a:spcBef>
              <a:spcAft>
                <a:spcPts val="60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09" name="Oval 108">
            <a:extLst>
              <a:ext uri="{FF2B5EF4-FFF2-40B4-BE49-F238E27FC236}">
                <a16:creationId xmlns:a16="http://schemas.microsoft.com/office/drawing/2014/main" id="{5BF10FA9-225E-A41E-5896-F3DF86F34341}"/>
              </a:ext>
            </a:extLst>
          </p:cNvPr>
          <p:cNvSpPr>
            <a:spLocks/>
          </p:cNvSpPr>
          <p:nvPr/>
        </p:nvSpPr>
        <p:spPr>
          <a:xfrm>
            <a:off x="7867968" y="3550212"/>
            <a:ext cx="189818" cy="188998"/>
          </a:xfrm>
          <a:prstGeom prst="ellipse">
            <a:avLst/>
          </a:prstGeom>
          <a:solidFill>
            <a:srgbClr val="00B0F0"/>
          </a:solidFill>
          <a:ln w="25400" cap="flat" cmpd="sng" algn="ctr">
            <a:noFill/>
            <a:prstDash val="solid"/>
          </a:ln>
          <a:effectLst/>
        </p:spPr>
        <p:txBody>
          <a:bodyPr rtlCol="0" anchor="ctr">
            <a:normAutofit fontScale="25000" lnSpcReduction="20000"/>
          </a:bodyPr>
          <a:lstStyle/>
          <a:p>
            <a:pPr marL="0" marR="0" lvl="0" indent="0" algn="ctr" defTabSz="914400" eaLnBrk="1" fontAlgn="auto" latinLnBrk="0" hangingPunct="1">
              <a:lnSpc>
                <a:spcPct val="100000"/>
              </a:lnSpc>
              <a:spcBef>
                <a:spcPts val="0"/>
              </a:spcBef>
              <a:spcAft>
                <a:spcPts val="60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0" name="TextBox 109">
            <a:extLst>
              <a:ext uri="{FF2B5EF4-FFF2-40B4-BE49-F238E27FC236}">
                <a16:creationId xmlns:a16="http://schemas.microsoft.com/office/drawing/2014/main" id="{E4AF0EA3-9A59-756A-B1F2-A6913A142514}"/>
              </a:ext>
            </a:extLst>
          </p:cNvPr>
          <p:cNvSpPr txBox="1"/>
          <p:nvPr/>
        </p:nvSpPr>
        <p:spPr>
          <a:xfrm>
            <a:off x="8145882" y="3491545"/>
            <a:ext cx="1181701" cy="369332"/>
          </a:xfrm>
          <a:prstGeom prst="rect">
            <a:avLst/>
          </a:prstGeom>
          <a:noFill/>
        </p:spPr>
        <p:txBody>
          <a:bodyPr wrap="square" lIns="91440" tIns="45720" rIns="91440" bIns="45720" rtlCol="0" anchor="t">
            <a:spAutoFit/>
          </a:bodyPr>
          <a:lstStyle>
            <a:defPPr>
              <a:defRPr lang="en-US"/>
            </a:defPPr>
            <a:lvl1pPr algn="ctr">
              <a:lnSpc>
                <a:spcPct val="90000"/>
              </a:lnSpc>
              <a:spcAft>
                <a:spcPts val="600"/>
              </a:spcAft>
              <a:defRPr sz="1100" b="1"/>
            </a:lvl1pPr>
          </a:lstStyle>
          <a:p>
            <a:pPr>
              <a:buClr>
                <a:srgbClr val="000000"/>
              </a:buClr>
              <a:buFont typeface="Arial"/>
              <a:buNone/>
              <a:defRPr/>
            </a:pPr>
            <a:r>
              <a:rPr lang="en-GB" sz="1000" b="0" kern="0">
                <a:solidFill>
                  <a:srgbClr val="FFFFFF"/>
                </a:solidFill>
                <a:latin typeface="Arial" panose="020B0604020202020204" pitchFamily="34" charset="0"/>
                <a:cs typeface="Arial"/>
                <a:sym typeface="Arial"/>
              </a:rPr>
              <a:t>pCR/MPR</a:t>
            </a:r>
            <a:br>
              <a:rPr lang="en-GB" sz="1000" b="0" kern="0">
                <a:solidFill>
                  <a:srgbClr val="FFFFFF"/>
                </a:solidFill>
                <a:latin typeface="Arial" panose="020B0604020202020204" pitchFamily="34" charset="0"/>
                <a:cs typeface="Arial"/>
                <a:sym typeface="Arial"/>
              </a:rPr>
            </a:br>
            <a:r>
              <a:rPr lang="en-GB" sz="1000" b="0" kern="0">
                <a:solidFill>
                  <a:srgbClr val="FFFFFF"/>
                </a:solidFill>
                <a:latin typeface="Arial" panose="020B0604020202020204" pitchFamily="34" charset="0"/>
                <a:cs typeface="Arial"/>
                <a:sym typeface="Arial"/>
              </a:rPr>
              <a:t>assessment</a:t>
            </a:r>
            <a:r>
              <a:rPr lang="en-GB" sz="1000" b="0" kern="0" baseline="30000">
                <a:solidFill>
                  <a:srgbClr val="FFFFFF"/>
                </a:solidFill>
                <a:latin typeface="Arial" panose="020B0604020202020204" pitchFamily="34" charset="0"/>
                <a:cs typeface="Arial"/>
                <a:sym typeface="Arial"/>
              </a:rPr>
              <a:t>£</a:t>
            </a:r>
            <a:r>
              <a:rPr lang="en-GB" sz="1000" b="0" kern="0">
                <a:solidFill>
                  <a:srgbClr val="FFFFFF"/>
                </a:solidFill>
                <a:latin typeface="Arial" panose="020B0604020202020204" pitchFamily="34" charset="0"/>
                <a:cs typeface="Arial"/>
                <a:sym typeface="Arial"/>
              </a:rPr>
              <a:t> </a:t>
            </a:r>
            <a:endParaRPr lang="en-GB" sz="1000" b="0" kern="0">
              <a:solidFill>
                <a:srgbClr val="FFFFFF"/>
              </a:solidFill>
              <a:latin typeface="Arial" panose="020B0604020202020204" pitchFamily="34" charset="0"/>
              <a:cs typeface="Arial" panose="020B0604020202020204" pitchFamily="34" charset="0"/>
              <a:sym typeface="Arial"/>
            </a:endParaRPr>
          </a:p>
        </p:txBody>
      </p:sp>
      <p:sp>
        <p:nvSpPr>
          <p:cNvPr id="111" name="Oval 110">
            <a:extLst>
              <a:ext uri="{FF2B5EF4-FFF2-40B4-BE49-F238E27FC236}">
                <a16:creationId xmlns:a16="http://schemas.microsoft.com/office/drawing/2014/main" id="{6CDA5583-12AD-CB03-C978-B3AB7FC4A8F6}"/>
              </a:ext>
            </a:extLst>
          </p:cNvPr>
          <p:cNvSpPr>
            <a:spLocks/>
          </p:cNvSpPr>
          <p:nvPr/>
        </p:nvSpPr>
        <p:spPr>
          <a:xfrm>
            <a:off x="6656656" y="3550212"/>
            <a:ext cx="189818" cy="188998"/>
          </a:xfrm>
          <a:prstGeom prst="ellipse">
            <a:avLst/>
          </a:prstGeom>
          <a:solidFill>
            <a:srgbClr val="00B0F0"/>
          </a:solidFill>
          <a:ln w="25400" cap="flat" cmpd="sng" algn="ctr">
            <a:noFill/>
            <a:prstDash val="solid"/>
          </a:ln>
          <a:effectLst/>
        </p:spPr>
        <p:txBody>
          <a:bodyPr rtlCol="0" anchor="ctr">
            <a:normAutofit fontScale="25000" lnSpcReduction="20000"/>
          </a:bodyPr>
          <a:lstStyle/>
          <a:p>
            <a:pPr marL="0" marR="0" lvl="0" indent="0" algn="ctr" defTabSz="914400" eaLnBrk="1" fontAlgn="auto" latinLnBrk="0" hangingPunct="1">
              <a:lnSpc>
                <a:spcPct val="100000"/>
              </a:lnSpc>
              <a:spcBef>
                <a:spcPts val="0"/>
              </a:spcBef>
              <a:spcAft>
                <a:spcPts val="60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2" name="TextBox 111">
            <a:extLst>
              <a:ext uri="{FF2B5EF4-FFF2-40B4-BE49-F238E27FC236}">
                <a16:creationId xmlns:a16="http://schemas.microsoft.com/office/drawing/2014/main" id="{0F8CABD1-D13A-842F-C589-87BC422EC868}"/>
              </a:ext>
            </a:extLst>
          </p:cNvPr>
          <p:cNvSpPr txBox="1"/>
          <p:nvPr/>
        </p:nvSpPr>
        <p:spPr>
          <a:xfrm>
            <a:off x="6274370" y="3821555"/>
            <a:ext cx="4549481" cy="230832"/>
          </a:xfrm>
          <a:prstGeom prst="rect">
            <a:avLst/>
          </a:prstGeom>
          <a:noFill/>
          <a:ln>
            <a:noFill/>
          </a:ln>
        </p:spPr>
        <p:txBody>
          <a:bodyPr wrap="square" rtlCol="0">
            <a:spAutoFit/>
          </a:bodyPr>
          <a:lstStyle/>
          <a:p>
            <a:pPr algn="ctr">
              <a:lnSpc>
                <a:spcPct val="90000"/>
              </a:lnSpc>
              <a:spcAft>
                <a:spcPts val="600"/>
              </a:spcAft>
              <a:buClr>
                <a:srgbClr val="000000"/>
              </a:buClr>
              <a:buFont typeface="Arial"/>
              <a:buNone/>
              <a:defRPr/>
            </a:pPr>
            <a:r>
              <a:rPr lang="en-GB" sz="1000" kern="0">
                <a:solidFill>
                  <a:srgbClr val="000000"/>
                </a:solidFill>
                <a:latin typeface="Arial" panose="020B0604020202020204" pitchFamily="34" charset="0"/>
                <a:cs typeface="Arial" panose="020B0604020202020204" pitchFamily="34" charset="0"/>
                <a:sym typeface="Arial"/>
              </a:rPr>
              <a:t>Plasma collection timepoints for ctDNA analysis</a:t>
            </a:r>
            <a:r>
              <a:rPr lang="en-GB" sz="1000" kern="0" baseline="30000">
                <a:solidFill>
                  <a:srgbClr val="000000"/>
                </a:solidFill>
                <a:latin typeface="Arial" panose="020B0604020202020204" pitchFamily="34" charset="0"/>
                <a:cs typeface="Arial" panose="020B0604020202020204" pitchFamily="34" charset="0"/>
                <a:sym typeface="Arial"/>
              </a:rPr>
              <a:t>¶</a:t>
            </a:r>
          </a:p>
        </p:txBody>
      </p:sp>
      <p:sp>
        <p:nvSpPr>
          <p:cNvPr id="113" name="Oval 112">
            <a:extLst>
              <a:ext uri="{FF2B5EF4-FFF2-40B4-BE49-F238E27FC236}">
                <a16:creationId xmlns:a16="http://schemas.microsoft.com/office/drawing/2014/main" id="{4C4F41AD-0D9C-8B57-5600-B09AF421DF2E}"/>
              </a:ext>
            </a:extLst>
          </p:cNvPr>
          <p:cNvSpPr>
            <a:spLocks/>
          </p:cNvSpPr>
          <p:nvPr/>
        </p:nvSpPr>
        <p:spPr>
          <a:xfrm>
            <a:off x="9370669" y="3550212"/>
            <a:ext cx="189818" cy="188998"/>
          </a:xfrm>
          <a:prstGeom prst="ellipse">
            <a:avLst/>
          </a:prstGeom>
          <a:solidFill>
            <a:srgbClr val="00B0F0"/>
          </a:solidFill>
          <a:ln w="25400" cap="flat" cmpd="sng" algn="ctr">
            <a:noFill/>
            <a:prstDash val="solid"/>
          </a:ln>
          <a:effectLst/>
        </p:spPr>
        <p:txBody>
          <a:bodyPr rtlCol="0" anchor="ctr">
            <a:normAutofit fontScale="25000" lnSpcReduction="20000"/>
          </a:bodyPr>
          <a:lstStyle/>
          <a:p>
            <a:pPr marL="0" marR="0" lvl="0" indent="0" algn="ctr" defTabSz="914400" eaLnBrk="1" fontAlgn="auto" latinLnBrk="0" hangingPunct="1">
              <a:lnSpc>
                <a:spcPct val="100000"/>
              </a:lnSpc>
              <a:spcBef>
                <a:spcPts val="0"/>
              </a:spcBef>
              <a:spcAft>
                <a:spcPts val="60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4" name="Oval 113">
            <a:extLst>
              <a:ext uri="{FF2B5EF4-FFF2-40B4-BE49-F238E27FC236}">
                <a16:creationId xmlns:a16="http://schemas.microsoft.com/office/drawing/2014/main" id="{66C96265-DFDC-C6E8-2858-E604C770565C}"/>
              </a:ext>
            </a:extLst>
          </p:cNvPr>
          <p:cNvSpPr>
            <a:spLocks/>
          </p:cNvSpPr>
          <p:nvPr/>
        </p:nvSpPr>
        <p:spPr>
          <a:xfrm>
            <a:off x="9882002" y="3550212"/>
            <a:ext cx="189818" cy="188998"/>
          </a:xfrm>
          <a:prstGeom prst="ellipse">
            <a:avLst/>
          </a:prstGeom>
          <a:solidFill>
            <a:srgbClr val="00B0F0"/>
          </a:solidFill>
          <a:ln w="25400" cap="flat" cmpd="sng" algn="ctr">
            <a:noFill/>
            <a:prstDash val="solid"/>
          </a:ln>
          <a:effectLst/>
        </p:spPr>
        <p:txBody>
          <a:bodyPr rtlCol="0" anchor="ctr">
            <a:normAutofit fontScale="25000" lnSpcReduction="20000"/>
          </a:bodyPr>
          <a:lstStyle/>
          <a:p>
            <a:pPr marL="0" marR="0" lvl="0" indent="0" algn="ctr" defTabSz="914400" eaLnBrk="1" fontAlgn="auto" latinLnBrk="0" hangingPunct="1">
              <a:lnSpc>
                <a:spcPct val="100000"/>
              </a:lnSpc>
              <a:spcBef>
                <a:spcPts val="0"/>
              </a:spcBef>
              <a:spcAft>
                <a:spcPts val="60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5" name="Oval 114">
            <a:extLst>
              <a:ext uri="{FF2B5EF4-FFF2-40B4-BE49-F238E27FC236}">
                <a16:creationId xmlns:a16="http://schemas.microsoft.com/office/drawing/2014/main" id="{3BF26032-FCBD-47A3-7A66-8F7022EA2290}"/>
              </a:ext>
            </a:extLst>
          </p:cNvPr>
          <p:cNvSpPr>
            <a:spLocks/>
          </p:cNvSpPr>
          <p:nvPr/>
        </p:nvSpPr>
        <p:spPr>
          <a:xfrm>
            <a:off x="10407293" y="3550212"/>
            <a:ext cx="189818" cy="188998"/>
          </a:xfrm>
          <a:prstGeom prst="ellipse">
            <a:avLst/>
          </a:prstGeom>
          <a:solidFill>
            <a:srgbClr val="00B0F0"/>
          </a:solidFill>
          <a:ln w="25400" cap="flat" cmpd="sng" algn="ctr">
            <a:noFill/>
            <a:prstDash val="solid"/>
          </a:ln>
          <a:effectLst/>
        </p:spPr>
        <p:txBody>
          <a:bodyPr rtlCol="0" anchor="ctr">
            <a:normAutofit fontScale="25000" lnSpcReduction="20000"/>
          </a:bodyPr>
          <a:lstStyle/>
          <a:p>
            <a:pPr marL="0" marR="0" lvl="0" indent="0" algn="ctr" defTabSz="914400" eaLnBrk="1" fontAlgn="auto" latinLnBrk="0" hangingPunct="1">
              <a:lnSpc>
                <a:spcPct val="100000"/>
              </a:lnSpc>
              <a:spcBef>
                <a:spcPts val="0"/>
              </a:spcBef>
              <a:spcAft>
                <a:spcPts val="60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6" name="TextBox 115">
            <a:extLst>
              <a:ext uri="{FF2B5EF4-FFF2-40B4-BE49-F238E27FC236}">
                <a16:creationId xmlns:a16="http://schemas.microsoft.com/office/drawing/2014/main" id="{CE513B63-D944-7268-4D2A-E5CBAF81855F}"/>
              </a:ext>
            </a:extLst>
          </p:cNvPr>
          <p:cNvSpPr txBox="1"/>
          <p:nvPr/>
        </p:nvSpPr>
        <p:spPr>
          <a:xfrm rot="18754349">
            <a:off x="9783716" y="3128953"/>
            <a:ext cx="617477" cy="251553"/>
          </a:xfrm>
          <a:prstGeom prst="rect">
            <a:avLst/>
          </a:prstGeom>
          <a:noFill/>
        </p:spPr>
        <p:txBody>
          <a:bodyPr wrap="none" rtlCol="0">
            <a:spAutoFit/>
          </a:bodyPr>
          <a:lstStyle>
            <a:defPPr>
              <a:defRPr lang="en-US"/>
            </a:defPPr>
            <a:lvl1pPr defTabSz="342900">
              <a:defRPr sz="750">
                <a:solidFill>
                  <a:srgbClr val="000000"/>
                </a:solidFill>
                <a:latin typeface="Arial"/>
              </a:defRPr>
            </a:lvl1pPr>
            <a:lvl2pPr defTabSz="457200"/>
            <a:lvl3pPr defTabSz="457200"/>
            <a:lvl4pPr defTabSz="457200"/>
            <a:lvl5pPr defTabSz="457200"/>
            <a:lvl6pPr defTabSz="457200"/>
            <a:lvl7pPr defTabSz="457200"/>
            <a:lvl8pPr defTabSz="457200"/>
            <a:lvl9pPr defTabSz="457200"/>
          </a:lstStyle>
          <a:p>
            <a:pPr>
              <a:buClr>
                <a:srgbClr val="000000"/>
              </a:buClr>
              <a:buFont typeface="Arial"/>
              <a:buNone/>
              <a:defRPr/>
            </a:pPr>
            <a:r>
              <a:rPr lang="en-GB" sz="1000" kern="0">
                <a:latin typeface="Arial" panose="020B0604020202020204" pitchFamily="34" charset="0"/>
                <a:cs typeface="Arial"/>
                <a:sym typeface="Arial"/>
              </a:rPr>
              <a:t>C3/4D1</a:t>
            </a:r>
          </a:p>
        </p:txBody>
      </p:sp>
      <p:sp>
        <p:nvSpPr>
          <p:cNvPr id="117" name="TextBox 116">
            <a:extLst>
              <a:ext uri="{FF2B5EF4-FFF2-40B4-BE49-F238E27FC236}">
                <a16:creationId xmlns:a16="http://schemas.microsoft.com/office/drawing/2014/main" id="{EC797EAC-B8A2-BABB-CD8A-E3CBECF51A60}"/>
              </a:ext>
            </a:extLst>
          </p:cNvPr>
          <p:cNvSpPr txBox="1"/>
          <p:nvPr/>
        </p:nvSpPr>
        <p:spPr>
          <a:xfrm>
            <a:off x="9074653" y="2921437"/>
            <a:ext cx="752129" cy="553998"/>
          </a:xfrm>
          <a:prstGeom prst="rect">
            <a:avLst/>
          </a:prstGeom>
          <a:noFill/>
        </p:spPr>
        <p:txBody>
          <a:bodyPr wrap="none" rtlCol="0">
            <a:spAutoFit/>
          </a:bodyPr>
          <a:lstStyle>
            <a:defPPr>
              <a:defRPr lang="en-US"/>
            </a:defPPr>
            <a:lvl1pPr defTabSz="342900">
              <a:defRPr sz="750">
                <a:solidFill>
                  <a:srgbClr val="000000"/>
                </a:solidFill>
                <a:latin typeface="Arial"/>
              </a:defRPr>
            </a:lvl1pPr>
            <a:lvl2pPr defTabSz="457200"/>
            <a:lvl3pPr defTabSz="457200"/>
            <a:lvl4pPr defTabSz="457200"/>
            <a:lvl5pPr defTabSz="457200"/>
            <a:lvl6pPr defTabSz="457200"/>
            <a:lvl7pPr defTabSz="457200"/>
            <a:lvl8pPr defTabSz="457200"/>
            <a:lvl9pPr defTabSz="457200"/>
          </a:lstStyle>
          <a:p>
            <a:pPr algn="ctr">
              <a:buClr>
                <a:srgbClr val="000000"/>
              </a:buClr>
              <a:buFont typeface="Arial"/>
              <a:buNone/>
              <a:defRPr/>
            </a:pPr>
            <a:r>
              <a:rPr lang="en-GB" sz="1000" kern="0">
                <a:solidFill>
                  <a:srgbClr val="FF0000"/>
                </a:solidFill>
                <a:latin typeface="Arial" panose="020B0604020202020204" pitchFamily="34" charset="0"/>
                <a:cs typeface="Arial"/>
                <a:sym typeface="Arial"/>
              </a:rPr>
              <a:t>MRD</a:t>
            </a:r>
          </a:p>
          <a:p>
            <a:pPr algn="ctr">
              <a:buClr>
                <a:srgbClr val="000000"/>
              </a:buClr>
              <a:buFont typeface="Arial"/>
              <a:buNone/>
              <a:defRPr/>
            </a:pPr>
            <a:r>
              <a:rPr lang="en-GB" sz="1000" kern="0">
                <a:solidFill>
                  <a:srgbClr val="FF0000"/>
                </a:solidFill>
                <a:latin typeface="Arial" panose="020B0604020202020204" pitchFamily="34" charset="0"/>
                <a:cs typeface="Arial"/>
                <a:sym typeface="Arial"/>
              </a:rPr>
              <a:t>Landmark</a:t>
            </a:r>
          </a:p>
          <a:p>
            <a:pPr algn="ctr">
              <a:buClr>
                <a:srgbClr val="000000"/>
              </a:buClr>
              <a:buFont typeface="Arial"/>
              <a:buNone/>
              <a:defRPr/>
            </a:pPr>
            <a:r>
              <a:rPr lang="en-GB" sz="1000" kern="0">
                <a:solidFill>
                  <a:srgbClr val="FF0000"/>
                </a:solidFill>
                <a:latin typeface="Arial" panose="020B0604020202020204" pitchFamily="34" charset="0"/>
                <a:cs typeface="Arial"/>
                <a:sym typeface="Arial"/>
              </a:rPr>
              <a:t>C1D1</a:t>
            </a:r>
          </a:p>
        </p:txBody>
      </p:sp>
      <p:sp>
        <p:nvSpPr>
          <p:cNvPr id="118" name="TextBox 117">
            <a:extLst>
              <a:ext uri="{FF2B5EF4-FFF2-40B4-BE49-F238E27FC236}">
                <a16:creationId xmlns:a16="http://schemas.microsoft.com/office/drawing/2014/main" id="{8694CDFF-59E9-6578-CB1A-D9DD714C2635}"/>
              </a:ext>
            </a:extLst>
          </p:cNvPr>
          <p:cNvSpPr txBox="1"/>
          <p:nvPr/>
        </p:nvSpPr>
        <p:spPr>
          <a:xfrm rot="18754349">
            <a:off x="10291194" y="3077012"/>
            <a:ext cx="758541" cy="251553"/>
          </a:xfrm>
          <a:prstGeom prst="rect">
            <a:avLst/>
          </a:prstGeom>
          <a:noFill/>
        </p:spPr>
        <p:txBody>
          <a:bodyPr wrap="none" rtlCol="0">
            <a:spAutoFit/>
          </a:bodyPr>
          <a:lstStyle>
            <a:defPPr>
              <a:defRPr lang="en-US"/>
            </a:defPPr>
            <a:lvl1pPr defTabSz="342900">
              <a:defRPr sz="750">
                <a:solidFill>
                  <a:srgbClr val="000000"/>
                </a:solidFill>
                <a:latin typeface="Arial"/>
              </a:defRPr>
            </a:lvl1pPr>
            <a:lvl2pPr defTabSz="457200"/>
            <a:lvl3pPr defTabSz="457200"/>
            <a:lvl4pPr defTabSz="457200"/>
            <a:lvl5pPr defTabSz="457200"/>
            <a:lvl6pPr defTabSz="457200"/>
            <a:lvl7pPr defTabSz="457200"/>
            <a:lvl8pPr defTabSz="457200"/>
            <a:lvl9pPr defTabSz="457200"/>
          </a:lstStyle>
          <a:p>
            <a:pPr>
              <a:buClr>
                <a:srgbClr val="000000"/>
              </a:buClr>
              <a:buFont typeface="Arial"/>
              <a:buNone/>
              <a:defRPr/>
            </a:pPr>
            <a:r>
              <a:rPr lang="en-GB" sz="1000" kern="0">
                <a:latin typeface="Arial" panose="020B0604020202020204" pitchFamily="34" charset="0"/>
                <a:cs typeface="Arial"/>
                <a:sym typeface="Arial"/>
              </a:rPr>
              <a:t>C10/11D1</a:t>
            </a:r>
          </a:p>
        </p:txBody>
      </p:sp>
      <p:sp>
        <p:nvSpPr>
          <p:cNvPr id="119" name="Diamond 118">
            <a:extLst>
              <a:ext uri="{FF2B5EF4-FFF2-40B4-BE49-F238E27FC236}">
                <a16:creationId xmlns:a16="http://schemas.microsoft.com/office/drawing/2014/main" id="{036D0550-52BF-694B-8F60-8ED010C495A4}"/>
              </a:ext>
            </a:extLst>
          </p:cNvPr>
          <p:cNvSpPr>
            <a:spLocks/>
          </p:cNvSpPr>
          <p:nvPr/>
        </p:nvSpPr>
        <p:spPr>
          <a:xfrm rot="10800000">
            <a:off x="8589796" y="3125585"/>
            <a:ext cx="280260" cy="274320"/>
          </a:xfrm>
          <a:prstGeom prst="diamond">
            <a:avLst/>
          </a:prstGeom>
          <a:solidFill>
            <a:srgbClr val="6E1E50"/>
          </a:solidFill>
          <a:ln w="25400" cap="flat" cmpd="sng" algn="ctr">
            <a:solidFill>
              <a:srgbClr val="6E1E50"/>
            </a:solidFill>
            <a:prstDash val="solid"/>
          </a:ln>
          <a:effectLst/>
        </p:spPr>
        <p:txBody>
          <a:bodyPr rtlCol="0" anchor="ctr">
            <a:normAutofit fontScale="25000" lnSpcReduction="20000"/>
          </a:bodyPr>
          <a:lstStyle/>
          <a:p>
            <a:pPr marL="0" marR="0" lvl="0" indent="0" algn="ctr" defTabSz="914400" eaLnBrk="1" fontAlgn="auto" latinLnBrk="0" hangingPunct="1">
              <a:lnSpc>
                <a:spcPct val="90000"/>
              </a:lnSpc>
              <a:spcBef>
                <a:spcPts val="0"/>
              </a:spcBef>
              <a:spcAft>
                <a:spcPts val="60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20" name="TextBox 119">
            <a:extLst>
              <a:ext uri="{FF2B5EF4-FFF2-40B4-BE49-F238E27FC236}">
                <a16:creationId xmlns:a16="http://schemas.microsoft.com/office/drawing/2014/main" id="{E67BDD85-51D5-4880-D759-63B7EDD8CB21}"/>
              </a:ext>
            </a:extLst>
          </p:cNvPr>
          <p:cNvSpPr txBox="1"/>
          <p:nvPr/>
        </p:nvSpPr>
        <p:spPr>
          <a:xfrm>
            <a:off x="6578073" y="2746964"/>
            <a:ext cx="1184802" cy="258532"/>
          </a:xfrm>
          <a:prstGeom prst="rect">
            <a:avLst/>
          </a:prstGeom>
          <a:noFill/>
          <a:ln>
            <a:noFill/>
          </a:ln>
        </p:spPr>
        <p:txBody>
          <a:bodyPr wrap="square" rtlCol="0">
            <a:spAutoFit/>
          </a:bodyPr>
          <a:lstStyle/>
          <a:p>
            <a:pPr algn="ctr">
              <a:lnSpc>
                <a:spcPct val="90000"/>
              </a:lnSpc>
              <a:spcAft>
                <a:spcPts val="600"/>
              </a:spcAft>
              <a:buClr>
                <a:srgbClr val="000000"/>
              </a:buClr>
              <a:buFont typeface="Arial"/>
              <a:buNone/>
              <a:defRPr/>
            </a:pPr>
            <a:r>
              <a:rPr lang="en-GB" sz="1200" kern="0">
                <a:solidFill>
                  <a:srgbClr val="00B0F0"/>
                </a:solidFill>
                <a:latin typeface="Arial" panose="020B0604020202020204" pitchFamily="34" charset="0"/>
                <a:cs typeface="Arial" panose="020B0604020202020204" pitchFamily="34" charset="0"/>
                <a:sym typeface="Arial"/>
              </a:rPr>
              <a:t>Neoadjuvant</a:t>
            </a:r>
            <a:endParaRPr lang="en-GB" sz="1200" kern="0" baseline="30000">
              <a:solidFill>
                <a:srgbClr val="00B0F0"/>
              </a:solidFill>
              <a:latin typeface="Arial" panose="020B0604020202020204" pitchFamily="34" charset="0"/>
              <a:cs typeface="Arial" panose="020B0604020202020204" pitchFamily="34" charset="0"/>
              <a:sym typeface="Arial"/>
            </a:endParaRPr>
          </a:p>
        </p:txBody>
      </p:sp>
      <p:sp>
        <p:nvSpPr>
          <p:cNvPr id="121" name="TextBox 120">
            <a:extLst>
              <a:ext uri="{FF2B5EF4-FFF2-40B4-BE49-F238E27FC236}">
                <a16:creationId xmlns:a16="http://schemas.microsoft.com/office/drawing/2014/main" id="{DFE3AB69-5362-9B64-6F3E-260E0E345F54}"/>
              </a:ext>
            </a:extLst>
          </p:cNvPr>
          <p:cNvSpPr txBox="1"/>
          <p:nvPr/>
        </p:nvSpPr>
        <p:spPr>
          <a:xfrm>
            <a:off x="9714691" y="2746964"/>
            <a:ext cx="1027621" cy="258532"/>
          </a:xfrm>
          <a:prstGeom prst="rect">
            <a:avLst/>
          </a:prstGeom>
          <a:noFill/>
          <a:ln>
            <a:noFill/>
          </a:ln>
        </p:spPr>
        <p:txBody>
          <a:bodyPr wrap="square" rtlCol="0">
            <a:spAutoFit/>
          </a:bodyPr>
          <a:lstStyle/>
          <a:p>
            <a:pPr algn="ctr">
              <a:lnSpc>
                <a:spcPct val="90000"/>
              </a:lnSpc>
              <a:spcAft>
                <a:spcPts val="600"/>
              </a:spcAft>
              <a:buClr>
                <a:srgbClr val="000000"/>
              </a:buClr>
              <a:buFont typeface="Arial"/>
              <a:buNone/>
              <a:defRPr/>
            </a:pPr>
            <a:r>
              <a:rPr lang="en-GB" sz="1200" kern="0">
                <a:solidFill>
                  <a:srgbClr val="00B0F0"/>
                </a:solidFill>
                <a:latin typeface="Arial" panose="020B0604020202020204" pitchFamily="34" charset="0"/>
                <a:cs typeface="Arial" panose="020B0604020202020204" pitchFamily="34" charset="0"/>
                <a:sym typeface="Arial"/>
              </a:rPr>
              <a:t>Adjuvant</a:t>
            </a:r>
            <a:endParaRPr lang="en-GB" sz="1200" kern="0" baseline="30000">
              <a:solidFill>
                <a:srgbClr val="00B0F0"/>
              </a:solidFill>
              <a:latin typeface="Arial" panose="020B0604020202020204" pitchFamily="34" charset="0"/>
              <a:cs typeface="Arial" panose="020B0604020202020204" pitchFamily="34" charset="0"/>
              <a:sym typeface="Arial"/>
            </a:endParaRPr>
          </a:p>
        </p:txBody>
      </p:sp>
      <p:sp>
        <p:nvSpPr>
          <p:cNvPr id="127" name="TextBox 126">
            <a:extLst>
              <a:ext uri="{FF2B5EF4-FFF2-40B4-BE49-F238E27FC236}">
                <a16:creationId xmlns:a16="http://schemas.microsoft.com/office/drawing/2014/main" id="{368F82EE-FCDF-906A-97B2-0EC33D131087}"/>
              </a:ext>
            </a:extLst>
          </p:cNvPr>
          <p:cNvSpPr txBox="1"/>
          <p:nvPr/>
        </p:nvSpPr>
        <p:spPr>
          <a:xfrm>
            <a:off x="3524251" y="4095861"/>
            <a:ext cx="1677826" cy="1255728"/>
          </a:xfrm>
          <a:prstGeom prst="rect">
            <a:avLst/>
          </a:prstGeom>
          <a:noFill/>
          <a:ln w="19050">
            <a:solidFill>
              <a:schemeClr val="accent1"/>
            </a:solidFill>
          </a:ln>
        </p:spPr>
        <p:txBody>
          <a:bodyPr wrap="square" rtlCol="0">
            <a:spAutoFit/>
          </a:bodyPr>
          <a:lstStyle/>
          <a:p>
            <a:pPr algn="ctr">
              <a:lnSpc>
                <a:spcPct val="90000"/>
              </a:lnSpc>
              <a:spcAft>
                <a:spcPts val="600"/>
              </a:spcAft>
            </a:pPr>
            <a:r>
              <a:rPr lang="en-GB" sz="1200">
                <a:latin typeface="Arial" panose="020B0604020202020204" pitchFamily="34" charset="0"/>
              </a:rPr>
              <a:t>Whole exome sequencing (WES)</a:t>
            </a:r>
            <a:br>
              <a:rPr lang="en-GB" sz="1200">
                <a:latin typeface="Arial" panose="020B0604020202020204" pitchFamily="34" charset="0"/>
              </a:rPr>
            </a:br>
            <a:r>
              <a:rPr lang="en-GB" sz="1200">
                <a:latin typeface="Arial" panose="020B0604020202020204" pitchFamily="34" charset="0"/>
              </a:rPr>
              <a:t>of Tx-naïve diagnostic biopsies &amp; germline blood to identify variants for ctDNA analysis</a:t>
            </a:r>
          </a:p>
        </p:txBody>
      </p:sp>
      <p:sp>
        <p:nvSpPr>
          <p:cNvPr id="128" name="Left Brace 127">
            <a:extLst>
              <a:ext uri="{FF2B5EF4-FFF2-40B4-BE49-F238E27FC236}">
                <a16:creationId xmlns:a16="http://schemas.microsoft.com/office/drawing/2014/main" id="{6AEEBBB3-C4DD-DB28-BFDC-FB4FC831E6E9}"/>
              </a:ext>
            </a:extLst>
          </p:cNvPr>
          <p:cNvSpPr/>
          <p:nvPr/>
        </p:nvSpPr>
        <p:spPr>
          <a:xfrm rot="16200000">
            <a:off x="4280335" y="3342459"/>
            <a:ext cx="182880" cy="1188720"/>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Arial" panose="020B0604020202020204" pitchFamily="34" charset="0"/>
            </a:endParaRPr>
          </a:p>
        </p:txBody>
      </p:sp>
      <p:grpSp>
        <p:nvGrpSpPr>
          <p:cNvPr id="131" name="Group 130">
            <a:extLst>
              <a:ext uri="{FF2B5EF4-FFF2-40B4-BE49-F238E27FC236}">
                <a16:creationId xmlns:a16="http://schemas.microsoft.com/office/drawing/2014/main" id="{5B9D28C1-3196-98E4-6589-C6E16076C9F2}"/>
              </a:ext>
            </a:extLst>
          </p:cNvPr>
          <p:cNvGrpSpPr/>
          <p:nvPr/>
        </p:nvGrpSpPr>
        <p:grpSpPr>
          <a:xfrm>
            <a:off x="3752850" y="3113859"/>
            <a:ext cx="1285875" cy="704850"/>
            <a:chOff x="3657600" y="4857750"/>
            <a:chExt cx="1285875" cy="704850"/>
          </a:xfrm>
          <a:solidFill>
            <a:schemeClr val="bg1"/>
          </a:solidFill>
        </p:grpSpPr>
        <p:pic>
          <p:nvPicPr>
            <p:cNvPr id="1026" name="Picture 2" descr="Test tube - Free medical icons">
              <a:extLst>
                <a:ext uri="{FF2B5EF4-FFF2-40B4-BE49-F238E27FC236}">
                  <a16:creationId xmlns:a16="http://schemas.microsoft.com/office/drawing/2014/main" id="{9020A3D3-E46C-D3C7-EF2C-2C2D98F21D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16"/>
            <a:stretch/>
          </p:blipFill>
          <p:spPr bwMode="auto">
            <a:xfrm flipH="1">
              <a:off x="4352925" y="4857750"/>
              <a:ext cx="590550" cy="704850"/>
            </a:xfrm>
            <a:prstGeom prst="rect">
              <a:avLst/>
            </a:prstGeom>
            <a:grpFill/>
          </p:spPr>
        </p:pic>
        <p:pic>
          <p:nvPicPr>
            <p:cNvPr id="1028" name="Picture 4" descr="14+ Thousand Tumor Icon Royalty-Free Images, Stock Photos &amp; Pictures |  Shutterstock">
              <a:extLst>
                <a:ext uri="{FF2B5EF4-FFF2-40B4-BE49-F238E27FC236}">
                  <a16:creationId xmlns:a16="http://schemas.microsoft.com/office/drawing/2014/main" id="{9B4037CB-5C6D-5161-C722-932250C10E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058" b="5714"/>
            <a:stretch/>
          </p:blipFill>
          <p:spPr bwMode="auto">
            <a:xfrm>
              <a:off x="3657600" y="4857750"/>
              <a:ext cx="785813" cy="704850"/>
            </a:xfrm>
            <a:prstGeom prst="rect">
              <a:avLst/>
            </a:prstGeom>
            <a:grpFill/>
          </p:spPr>
        </p:pic>
      </p:grpSp>
      <p:sp>
        <p:nvSpPr>
          <p:cNvPr id="132" name="TextBox 131">
            <a:extLst>
              <a:ext uri="{FF2B5EF4-FFF2-40B4-BE49-F238E27FC236}">
                <a16:creationId xmlns:a16="http://schemas.microsoft.com/office/drawing/2014/main" id="{7023AAE2-8352-788C-FC6C-4CD42F801E6F}"/>
              </a:ext>
            </a:extLst>
          </p:cNvPr>
          <p:cNvSpPr txBox="1"/>
          <p:nvPr/>
        </p:nvSpPr>
        <p:spPr>
          <a:xfrm>
            <a:off x="3587223" y="2813639"/>
            <a:ext cx="1184802" cy="258532"/>
          </a:xfrm>
          <a:prstGeom prst="rect">
            <a:avLst/>
          </a:prstGeom>
          <a:noFill/>
          <a:ln>
            <a:noFill/>
          </a:ln>
        </p:spPr>
        <p:txBody>
          <a:bodyPr wrap="square" rtlCol="0">
            <a:spAutoFit/>
          </a:bodyPr>
          <a:lstStyle/>
          <a:p>
            <a:pPr algn="ctr">
              <a:lnSpc>
                <a:spcPct val="90000"/>
              </a:lnSpc>
              <a:spcAft>
                <a:spcPts val="600"/>
              </a:spcAft>
              <a:buClr>
                <a:srgbClr val="000000"/>
              </a:buClr>
              <a:buFont typeface="Arial"/>
              <a:buNone/>
              <a:defRPr/>
            </a:pPr>
            <a:r>
              <a:rPr lang="en-US" sz="1200" kern="0">
                <a:latin typeface="Arial" panose="020B0604020202020204" pitchFamily="34" charset="0"/>
                <a:cs typeface="Arial" panose="020B0604020202020204" pitchFamily="34" charset="0"/>
                <a:sym typeface="Arial"/>
              </a:rPr>
              <a:t>Tumor</a:t>
            </a:r>
            <a:endParaRPr lang="en-US" sz="1200" kern="0" baseline="30000">
              <a:latin typeface="Arial" panose="020B0604020202020204" pitchFamily="34" charset="0"/>
              <a:cs typeface="Arial" panose="020B0604020202020204" pitchFamily="34" charset="0"/>
              <a:sym typeface="Arial"/>
            </a:endParaRPr>
          </a:p>
        </p:txBody>
      </p:sp>
      <p:sp>
        <p:nvSpPr>
          <p:cNvPr id="133" name="TextBox 132">
            <a:extLst>
              <a:ext uri="{FF2B5EF4-FFF2-40B4-BE49-F238E27FC236}">
                <a16:creationId xmlns:a16="http://schemas.microsoft.com/office/drawing/2014/main" id="{F3240A06-9265-4F08-7BC1-28C7D92C965A}"/>
              </a:ext>
            </a:extLst>
          </p:cNvPr>
          <p:cNvSpPr txBox="1"/>
          <p:nvPr/>
        </p:nvSpPr>
        <p:spPr>
          <a:xfrm>
            <a:off x="4206348" y="2813639"/>
            <a:ext cx="1184802" cy="258532"/>
          </a:xfrm>
          <a:prstGeom prst="rect">
            <a:avLst/>
          </a:prstGeom>
          <a:noFill/>
          <a:ln>
            <a:noFill/>
          </a:ln>
        </p:spPr>
        <p:txBody>
          <a:bodyPr wrap="square" rtlCol="0">
            <a:spAutoFit/>
          </a:bodyPr>
          <a:lstStyle/>
          <a:p>
            <a:pPr algn="ctr">
              <a:lnSpc>
                <a:spcPct val="90000"/>
              </a:lnSpc>
              <a:spcAft>
                <a:spcPts val="600"/>
              </a:spcAft>
              <a:buClr>
                <a:srgbClr val="000000"/>
              </a:buClr>
              <a:buFont typeface="Arial"/>
              <a:buNone/>
              <a:defRPr/>
            </a:pPr>
            <a:r>
              <a:rPr lang="en-GB" sz="1200" kern="0">
                <a:latin typeface="Arial" panose="020B0604020202020204" pitchFamily="34" charset="0"/>
                <a:cs typeface="Arial" panose="020B0604020202020204" pitchFamily="34" charset="0"/>
                <a:sym typeface="Arial"/>
              </a:rPr>
              <a:t>Normal</a:t>
            </a:r>
            <a:endParaRPr lang="en-GB" sz="1200" kern="0" baseline="30000">
              <a:latin typeface="Arial" panose="020B0604020202020204" pitchFamily="34" charset="0"/>
              <a:cs typeface="Arial" panose="020B0604020202020204" pitchFamily="34" charset="0"/>
              <a:sym typeface="Arial"/>
            </a:endParaRPr>
          </a:p>
        </p:txBody>
      </p:sp>
      <p:sp>
        <p:nvSpPr>
          <p:cNvPr id="9" name="Footer Placeholder 8">
            <a:extLst>
              <a:ext uri="{FF2B5EF4-FFF2-40B4-BE49-F238E27FC236}">
                <a16:creationId xmlns:a16="http://schemas.microsoft.com/office/drawing/2014/main" id="{1B85F564-E1AD-369E-61D3-33A97153B043}"/>
              </a:ext>
            </a:extLst>
          </p:cNvPr>
          <p:cNvSpPr>
            <a:spLocks noGrp="1"/>
          </p:cNvSpPr>
          <p:nvPr>
            <p:ph type="ftr" sz="quarter" idx="10"/>
          </p:nvPr>
        </p:nvSpPr>
        <p:spPr>
          <a:xfrm>
            <a:off x="1416735" y="5953392"/>
            <a:ext cx="10651322" cy="803564"/>
          </a:xfrm>
        </p:spPr>
        <p:txBody>
          <a:bodyPr/>
          <a:lstStyle/>
          <a:p>
            <a:pPr fontAlgn="base"/>
            <a:r>
              <a:rPr lang="en-US" dirty="0"/>
              <a:t>ALK, anaplastic lymphoma kinase; AJCC, American Joint Committee on Cancer; C1D1, cycle 1, day 1; CT, chemotherapy; ctDNA, circulating tumor DNA; ECOG PS, Eastern Cooperative Oncology Group performance status; EGFR, epidermal growth factor receptor; IV, intravenous(</a:t>
            </a:r>
            <a:r>
              <a:rPr lang="en-US" dirty="0" err="1"/>
              <a:t>ly</a:t>
            </a:r>
            <a:r>
              <a:rPr lang="en-US" dirty="0"/>
              <a:t>); </a:t>
            </a:r>
            <a:r>
              <a:rPr lang="en-US" dirty="0" err="1"/>
              <a:t>mITT</a:t>
            </a:r>
            <a:r>
              <a:rPr lang="en-US" dirty="0"/>
              <a:t>, modified intent-to-treat; MPR, major pathologic response; MRD, minimal residual disease; NSCLC, non–small cell lung cancer; PBO, placebo; PD-L1, programmed death-ligand 1; </a:t>
            </a:r>
            <a:r>
              <a:rPr lang="en-US" dirty="0" err="1"/>
              <a:t>pCR</a:t>
            </a:r>
            <a:r>
              <a:rPr lang="en-US" dirty="0"/>
              <a:t>, pathologic complete response; Q3W, every 3 weeks; Q4W, every 4 weeks; Tx, treatment; WES, whole exome sequencing​.</a:t>
            </a:r>
          </a:p>
          <a:p>
            <a:pPr fontAlgn="base"/>
            <a:r>
              <a:rPr lang="en-US" dirty="0"/>
              <a:t>Zhao J, et al. </a:t>
            </a:r>
            <a:r>
              <a:rPr lang="en-US" i="1" dirty="0"/>
              <a:t>Mol </a:t>
            </a:r>
            <a:r>
              <a:rPr lang="en-US" i="1" dirty="0" err="1"/>
              <a:t>Diagn</a:t>
            </a:r>
            <a:r>
              <a:rPr lang="en-US" i="1" dirty="0"/>
              <a:t> Ther. </a:t>
            </a:r>
            <a:r>
              <a:rPr lang="en-US" dirty="0"/>
              <a:t>2023;27:753-768. Travis WD, et al</a:t>
            </a:r>
            <a:r>
              <a:rPr lang="en-US" i="1" dirty="0"/>
              <a:t>. J </a:t>
            </a:r>
            <a:r>
              <a:rPr lang="en-US" i="1" dirty="0" err="1"/>
              <a:t>Thorac</a:t>
            </a:r>
            <a:r>
              <a:rPr lang="en-US" i="1" dirty="0"/>
              <a:t> Oncol. </a:t>
            </a:r>
            <a:r>
              <a:rPr lang="en-US" dirty="0"/>
              <a:t>2020;15:709-740.</a:t>
            </a:r>
          </a:p>
        </p:txBody>
      </p:sp>
    </p:spTree>
    <p:extLst>
      <p:ext uri="{BB962C8B-B14F-4D97-AF65-F5344CB8AC3E}">
        <p14:creationId xmlns:p14="http://schemas.microsoft.com/office/powerpoint/2010/main" val="21753850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6396D30-BF95-B069-26C8-E05034159DE1}"/>
              </a:ext>
            </a:extLst>
          </p:cNvPr>
          <p:cNvSpPr>
            <a:spLocks noGrp="1"/>
          </p:cNvSpPr>
          <p:nvPr>
            <p:ph type="title"/>
          </p:nvPr>
        </p:nvSpPr>
        <p:spPr>
          <a:xfrm>
            <a:off x="838200" y="365125"/>
            <a:ext cx="10515600" cy="1325563"/>
          </a:xfrm>
        </p:spPr>
        <p:txBody>
          <a:bodyPr>
            <a:normAutofit/>
          </a:bodyPr>
          <a:lstStyle/>
          <a:p>
            <a:r>
              <a:rPr lang="en-GB"/>
              <a:t>AEGEAN Association of MRD at Post-surgical Landmark with DFS*</a:t>
            </a:r>
          </a:p>
        </p:txBody>
      </p:sp>
      <p:sp>
        <p:nvSpPr>
          <p:cNvPr id="1661" name="Content Placeholder 3">
            <a:extLst>
              <a:ext uri="{FF2B5EF4-FFF2-40B4-BE49-F238E27FC236}">
                <a16:creationId xmlns:a16="http://schemas.microsoft.com/office/drawing/2014/main" id="{433B3192-F429-B484-ADF3-591626D652DB}"/>
              </a:ext>
            </a:extLst>
          </p:cNvPr>
          <p:cNvSpPr>
            <a:spLocks noGrp="1"/>
          </p:cNvSpPr>
          <p:nvPr>
            <p:ph idx="1"/>
          </p:nvPr>
        </p:nvSpPr>
        <p:spPr>
          <a:xfrm>
            <a:off x="8636620" y="1985168"/>
            <a:ext cx="3243405" cy="4062413"/>
          </a:xfrm>
        </p:spPr>
        <p:txBody>
          <a:bodyPr>
            <a:noAutofit/>
          </a:bodyPr>
          <a:lstStyle/>
          <a:p>
            <a:r>
              <a:rPr lang="en-US" sz="1600"/>
              <a:t>Among MRD-evaluable patients (n=168, total across both arms), 10.1% were MRD+ at the post-surgical landmark†</a:t>
            </a:r>
          </a:p>
          <a:p>
            <a:r>
              <a:rPr lang="en-US" sz="1600"/>
              <a:t>DFS outcomes were worse in MRD+ vs MRD− patients, with trends favoring the D vs PBO arm1</a:t>
            </a:r>
          </a:p>
          <a:p>
            <a:r>
              <a:rPr lang="en-US" sz="1600"/>
              <a:t>Overall, 12-month DFS rates were 14.3% (95% CI: 2.4–36.3) vs 89.3% (95% CI: 82.6–93.5) in all MRD+ vs MRD− patients, respectively</a:t>
            </a:r>
          </a:p>
        </p:txBody>
      </p:sp>
      <p:sp>
        <p:nvSpPr>
          <p:cNvPr id="5" name="Footer Placeholder 4">
            <a:extLst>
              <a:ext uri="{FF2B5EF4-FFF2-40B4-BE49-F238E27FC236}">
                <a16:creationId xmlns:a16="http://schemas.microsoft.com/office/drawing/2014/main" id="{D6870EA5-5C6A-6722-EBCF-EB175AD35921}"/>
              </a:ext>
            </a:extLst>
          </p:cNvPr>
          <p:cNvSpPr>
            <a:spLocks noGrp="1"/>
          </p:cNvSpPr>
          <p:nvPr>
            <p:ph type="ftr" sz="quarter" idx="10"/>
          </p:nvPr>
        </p:nvSpPr>
        <p:spPr>
          <a:xfrm>
            <a:off x="1416735" y="5990639"/>
            <a:ext cx="10247181" cy="803564"/>
          </a:xfrm>
        </p:spPr>
        <p:txBody>
          <a:bodyPr/>
          <a:lstStyle/>
          <a:p>
            <a:r>
              <a:rPr lang="en-US" sz="850" dirty="0"/>
              <a:t>Second EFS interim analysis DCO = May 10, 2024. HRs were calculated using an unstratified Cox proportional hazard model using the Efron method to adjust for ties and Wald CIs. </a:t>
            </a:r>
            <a:br>
              <a:rPr lang="en-US" sz="850" dirty="0"/>
            </a:br>
            <a:r>
              <a:rPr lang="en-US" sz="850" dirty="0"/>
              <a:t>*DFS (assessed per BICR using RECIST v1.1) was analyzed in patients who had tumor resection with R0/R1 margins and no evidence of disease in the first post-surgical scan. The landmark MRD timepoint was a median 6.9 weeks (range, 2.3–19.4) post-surgery at adjuvant C1D1. One MRD+ patient was not evaluable for DFS analysis as he/she did not have a post-surgical scan. †Among the 168 MRD-evaluable patients, 10/88 (11.4%) in the D arm and 7/80 (8.8%) in the PBO arm were MRD+. BICR, blinded independent central review; CI, confidence interval; D, durvalumab; DCO, data cutoff; HR, hazard ratio; PBO, placebo; RECIST v1.1, Response Evaluation Criteria in Solid Tumors, version 1.1.</a:t>
            </a:r>
          </a:p>
          <a:p>
            <a:pPr fontAlgn="base"/>
            <a:r>
              <a:rPr lang="en-US" sz="850" dirty="0"/>
              <a:t>BICR, blinded independent central review; CI, confidence interval; D, durvalumab; DCO, data cutoff; DFS, disease-free survival; HR, hazard ratio; MRD, minimal residual disease; PBO, placebo.​</a:t>
            </a:r>
          </a:p>
          <a:p>
            <a:pPr fontAlgn="base"/>
            <a:r>
              <a:rPr lang="en-US" sz="850" dirty="0"/>
              <a:t>Reck M, et al. ESMO 2024. Abstract LBA49.</a:t>
            </a:r>
          </a:p>
        </p:txBody>
      </p:sp>
      <p:graphicFrame>
        <p:nvGraphicFramePr>
          <p:cNvPr id="1660" name="Table 1659">
            <a:extLst>
              <a:ext uri="{FF2B5EF4-FFF2-40B4-BE49-F238E27FC236}">
                <a16:creationId xmlns:a16="http://schemas.microsoft.com/office/drawing/2014/main" id="{2961700A-3033-323E-3C64-EFB57B5EFA5F}"/>
              </a:ext>
            </a:extLst>
          </p:cNvPr>
          <p:cNvGraphicFramePr>
            <a:graphicFrameLocks noGrp="1"/>
          </p:cNvGraphicFramePr>
          <p:nvPr>
            <p:extLst>
              <p:ext uri="{D42A27DB-BD31-4B8C-83A1-F6EECF244321}">
                <p14:modId xmlns:p14="http://schemas.microsoft.com/office/powerpoint/2010/main" val="733518742"/>
              </p:ext>
            </p:extLst>
          </p:nvPr>
        </p:nvGraphicFramePr>
        <p:xfrm>
          <a:off x="5137692" y="3154134"/>
          <a:ext cx="3208839" cy="1171362"/>
        </p:xfrm>
        <a:graphic>
          <a:graphicData uri="http://schemas.openxmlformats.org/drawingml/2006/table">
            <a:tbl>
              <a:tblPr firstRow="1" bandRow="1"/>
              <a:tblGrid>
                <a:gridCol w="1103749">
                  <a:extLst>
                    <a:ext uri="{9D8B030D-6E8A-4147-A177-3AD203B41FA5}">
                      <a16:colId xmlns:a16="http://schemas.microsoft.com/office/drawing/2014/main" val="334491970"/>
                    </a:ext>
                  </a:extLst>
                </a:gridCol>
                <a:gridCol w="1052545">
                  <a:extLst>
                    <a:ext uri="{9D8B030D-6E8A-4147-A177-3AD203B41FA5}">
                      <a16:colId xmlns:a16="http://schemas.microsoft.com/office/drawing/2014/main" val="2238239513"/>
                    </a:ext>
                  </a:extLst>
                </a:gridCol>
                <a:gridCol w="1052545">
                  <a:extLst>
                    <a:ext uri="{9D8B030D-6E8A-4147-A177-3AD203B41FA5}">
                      <a16:colId xmlns:a16="http://schemas.microsoft.com/office/drawing/2014/main" val="1844842350"/>
                    </a:ext>
                  </a:extLst>
                </a:gridCol>
              </a:tblGrid>
              <a:tr h="108897">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l" fontAlgn="ctr"/>
                      <a:r>
                        <a:rPr lang="en-US" sz="1000" b="0" i="0" u="none" strike="noStrike">
                          <a:effectLst/>
                          <a:latin typeface="Arial" panose="020B0604020202020204" pitchFamily="34" charset="0"/>
                        </a:rPr>
                        <a:t> </a:t>
                      </a:r>
                      <a:endParaRPr lang="en-US" sz="1000" b="0" i="0" u="none" strike="noStrike">
                        <a:solidFill>
                          <a:srgbClr val="000000"/>
                        </a:solidFill>
                        <a:effectLst/>
                        <a:latin typeface="Arial" panose="020B0604020202020204" pitchFamily="34" charset="0"/>
                      </a:endParaRPr>
                    </a:p>
                  </a:txBody>
                  <a:tcPr marL="5572" marR="5572" marT="5572" marB="0" anchor="b">
                    <a:lnL w="12700"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6639D"/>
                    </a:solid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fontAlgn="ctr"/>
                      <a:r>
                        <a:rPr lang="en-US" sz="1000" b="0" i="0" u="none" strike="noStrike">
                          <a:solidFill>
                            <a:schemeClr val="bg1"/>
                          </a:solidFill>
                          <a:effectLst/>
                          <a:latin typeface="Arial" panose="020B0604020202020204" pitchFamily="34" charset="0"/>
                        </a:rPr>
                        <a:t>D arm</a:t>
                      </a:r>
                    </a:p>
                  </a:txBody>
                  <a:tcPr marL="81893" marR="81893" marT="40947" marB="40947"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6639D"/>
                    </a:solid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fontAlgn="ctr"/>
                      <a:r>
                        <a:rPr lang="en-US" sz="1000" b="0" i="0" u="none" strike="noStrike">
                          <a:solidFill>
                            <a:schemeClr val="bg1"/>
                          </a:solidFill>
                          <a:effectLst/>
                          <a:latin typeface="Arial" panose="020B0604020202020204" pitchFamily="34" charset="0"/>
                        </a:rPr>
                        <a:t>PBO arm</a:t>
                      </a:r>
                    </a:p>
                  </a:txBody>
                  <a:tcPr marL="81893" marR="81893" marT="40947" marB="40947" anchor="b">
                    <a:lnL w="635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6639D"/>
                    </a:solidFill>
                  </a:tcPr>
                </a:tc>
                <a:extLst>
                  <a:ext uri="{0D108BD9-81ED-4DB2-BD59-A6C34878D82A}">
                    <a16:rowId xmlns:a16="http://schemas.microsoft.com/office/drawing/2014/main" val="3810368602"/>
                  </a:ext>
                </a:extLst>
              </a:tr>
              <a:tr h="6649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ctr"/>
                      <a:r>
                        <a:rPr lang="en-US" sz="1000" b="0" i="0" u="none" strike="noStrike">
                          <a:solidFill>
                            <a:schemeClr val="tx1"/>
                          </a:solidFill>
                          <a:effectLst/>
                          <a:latin typeface="Arial" panose="020B0604020202020204" pitchFamily="34" charset="0"/>
                        </a:rPr>
                        <a:t>HR for MRD+ vs MRD−</a:t>
                      </a:r>
                    </a:p>
                  </a:txBody>
                  <a:tcPr marL="5572" marR="5572" marT="557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56639D"/>
                      </a:solidFill>
                      <a:prstDash val="solid"/>
                      <a:round/>
                      <a:headEnd type="none" w="med" len="med"/>
                      <a:tailEnd type="none" w="med" len="med"/>
                    </a:lnB>
                    <a:lnTlToBr w="12700" cmpd="sng">
                      <a:noFill/>
                      <a:prstDash val="solid"/>
                    </a:lnTlToBr>
                    <a:lnBlToTr w="12700" cmpd="sng">
                      <a:noFill/>
                      <a:prstDash val="solid"/>
                    </a:lnBlToTr>
                    <a:solidFill>
                      <a:srgbClr val="56639D">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chemeClr val="tx1"/>
                          </a:solidFill>
                          <a:effectLst/>
                          <a:latin typeface="Arial" panose="020B0604020202020204" pitchFamily="34" charset="0"/>
                        </a:rPr>
                        <a:t>21.28 (95% CI: 7.70–58.83)</a:t>
                      </a:r>
                    </a:p>
                  </a:txBody>
                  <a:tcPr marL="7556" marR="7556" marT="755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56639D"/>
                      </a:solidFill>
                      <a:prstDash val="solid"/>
                      <a:round/>
                      <a:headEnd type="none" w="med" len="med"/>
                      <a:tailEnd type="none" w="med" len="med"/>
                    </a:lnB>
                    <a:lnTlToBr w="12700" cmpd="sng">
                      <a:noFill/>
                      <a:prstDash val="solid"/>
                    </a:lnTlToBr>
                    <a:lnBlToTr w="12700" cmpd="sng">
                      <a:noFill/>
                      <a:prstDash val="solid"/>
                    </a:lnBlToTr>
                    <a:solidFill>
                      <a:srgbClr val="56639D">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000" b="0" i="0">
                          <a:solidFill>
                            <a:schemeClr val="tx1"/>
                          </a:solidFill>
                          <a:latin typeface="Arial" panose="020B0604020202020204" pitchFamily="34" charset="0"/>
                          <a:cs typeface="Arial" panose="020B0604020202020204" pitchFamily="34" charset="0"/>
                        </a:rPr>
                        <a:t>14.29 (95% CI: 4.94–41.36)</a:t>
                      </a:r>
                    </a:p>
                  </a:txBody>
                  <a:tcPr marL="7556" marR="7556" marT="755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56639D"/>
                      </a:solidFill>
                      <a:prstDash val="solid"/>
                      <a:round/>
                      <a:headEnd type="none" w="med" len="med"/>
                      <a:tailEnd type="none" w="med" len="med"/>
                    </a:lnB>
                    <a:lnTlToBr w="12700" cmpd="sng">
                      <a:noFill/>
                      <a:prstDash val="solid"/>
                    </a:lnTlToBr>
                    <a:lnBlToTr w="12700" cmpd="sng">
                      <a:noFill/>
                      <a:prstDash val="solid"/>
                    </a:lnBlToTr>
                    <a:solidFill>
                      <a:srgbClr val="56639D">
                        <a:alpha val="20000"/>
                      </a:srgbClr>
                    </a:solidFill>
                  </a:tcPr>
                </a:tc>
                <a:extLst>
                  <a:ext uri="{0D108BD9-81ED-4DB2-BD59-A6C34878D82A}">
                    <a16:rowId xmlns:a16="http://schemas.microsoft.com/office/drawing/2014/main" val="3881530763"/>
                  </a:ext>
                </a:extLst>
              </a:tr>
              <a:tr h="12711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ctr"/>
                      <a:r>
                        <a:rPr lang="en-US" sz="1000" b="0" i="0" u="none" strike="noStrike">
                          <a:solidFill>
                            <a:schemeClr val="tx1"/>
                          </a:solidFill>
                          <a:effectLst/>
                          <a:latin typeface="Arial" panose="020B0604020202020204" pitchFamily="34" charset="0"/>
                        </a:rPr>
                        <a:t>HR for D vs PBO arm (MRD</a:t>
                      </a:r>
                      <a:r>
                        <a:rPr lang="en-US" sz="1000" b="0" i="0" u="none" strike="noStrike" kern="1200">
                          <a:solidFill>
                            <a:schemeClr val="tx1"/>
                          </a:solidFill>
                          <a:effectLst/>
                          <a:latin typeface="Arial" panose="020B0604020202020204" pitchFamily="34" charset="0"/>
                          <a:ea typeface="+mn-ea"/>
                          <a:cs typeface="+mn-cs"/>
                        </a:rPr>
                        <a:t>−</a:t>
                      </a:r>
                      <a:r>
                        <a:rPr lang="en-US" sz="1000" b="0" i="0" u="none" strike="noStrike">
                          <a:solidFill>
                            <a:schemeClr val="tx1"/>
                          </a:solidFill>
                          <a:effectLst/>
                          <a:latin typeface="Arial" panose="020B0604020202020204" pitchFamily="34" charset="0"/>
                        </a:rPr>
                        <a:t>)</a:t>
                      </a:r>
                    </a:p>
                  </a:txBody>
                  <a:tcPr marL="6767" marR="6767" marT="676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56639D"/>
                      </a:solidFill>
                      <a:prstDash val="solid"/>
                      <a:round/>
                      <a:headEnd type="none" w="med" len="med"/>
                      <a:tailEnd type="none" w="med" len="med"/>
                    </a:lnT>
                    <a:lnB w="6350" cap="flat" cmpd="sng" algn="ctr">
                      <a:solidFill>
                        <a:srgbClr val="56639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chemeClr val="tx1"/>
                          </a:solidFill>
                          <a:effectLst/>
                          <a:latin typeface="Arial" panose="020B0604020202020204" pitchFamily="34" charset="0"/>
                        </a:rPr>
                        <a:t>0.56 (95% CI: 0.26–1.20)</a:t>
                      </a:r>
                    </a:p>
                  </a:txBody>
                  <a:tcPr marL="7556" marR="7556" marT="755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56639D"/>
                      </a:solidFill>
                      <a:prstDash val="solid"/>
                      <a:round/>
                      <a:headEnd type="none" w="med" len="med"/>
                      <a:tailEnd type="none" w="med" len="med"/>
                    </a:lnT>
                    <a:lnB w="6350" cap="flat" cmpd="sng" algn="ctr">
                      <a:solidFill>
                        <a:srgbClr val="56639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chemeClr val="tx1"/>
                          </a:solidFill>
                          <a:effectLst/>
                          <a:latin typeface="Arial" panose="020B0604020202020204" pitchFamily="34" charset="0"/>
                          <a:cs typeface="Arial" panose="020B0604020202020204" pitchFamily="34" charset="0"/>
                        </a:rPr>
                        <a:t>−</a:t>
                      </a:r>
                      <a:endParaRPr lang="en-US" sz="1000" b="0" i="0" u="none" strike="noStrike">
                        <a:solidFill>
                          <a:schemeClr val="tx1"/>
                        </a:solidFill>
                        <a:effectLst/>
                        <a:latin typeface="Arial" panose="020B0604020202020204" pitchFamily="34" charset="0"/>
                      </a:endParaRPr>
                    </a:p>
                  </a:txBody>
                  <a:tcPr marL="7556" marR="7556" marT="755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56639D"/>
                      </a:solidFill>
                      <a:prstDash val="solid"/>
                      <a:round/>
                      <a:headEnd type="none" w="med" len="med"/>
                      <a:tailEnd type="none" w="med" len="med"/>
                    </a:lnT>
                    <a:lnB w="6350" cap="flat" cmpd="sng" algn="ctr">
                      <a:solidFill>
                        <a:srgbClr val="56639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5019424"/>
                  </a:ext>
                </a:extLst>
              </a:tr>
              <a:tr h="12711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ctr"/>
                      <a:r>
                        <a:rPr lang="en-US" sz="1000" b="0" i="0" u="none" strike="noStrike">
                          <a:solidFill>
                            <a:schemeClr val="tx1"/>
                          </a:solidFill>
                          <a:effectLst/>
                          <a:latin typeface="Arial" panose="020B0604020202020204" pitchFamily="34" charset="0"/>
                        </a:rPr>
                        <a:t>HR for D vs PBO arm (MRD</a:t>
                      </a:r>
                      <a:r>
                        <a:rPr lang="en-US" sz="1000" b="0" i="0" u="none" strike="noStrike" kern="1200">
                          <a:solidFill>
                            <a:schemeClr val="tx1"/>
                          </a:solidFill>
                          <a:effectLst/>
                          <a:latin typeface="Arial" panose="020B0604020202020204" pitchFamily="34" charset="0"/>
                          <a:ea typeface="+mn-ea"/>
                          <a:cs typeface="+mn-cs"/>
                        </a:rPr>
                        <a:t>+</a:t>
                      </a:r>
                      <a:r>
                        <a:rPr lang="en-US" sz="1000" b="0" i="0" u="none" strike="noStrike">
                          <a:solidFill>
                            <a:schemeClr val="tx1"/>
                          </a:solidFill>
                          <a:effectLst/>
                          <a:latin typeface="Arial" panose="020B0604020202020204" pitchFamily="34" charset="0"/>
                        </a:rPr>
                        <a:t>)</a:t>
                      </a:r>
                    </a:p>
                  </a:txBody>
                  <a:tcPr marL="6767" marR="6767" marT="676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56639D"/>
                      </a:solidFill>
                      <a:prstDash val="solid"/>
                      <a:round/>
                      <a:headEnd type="none" w="med" len="med"/>
                      <a:tailEnd type="none" w="med" len="med"/>
                    </a:lnT>
                    <a:lnB w="6350" cap="flat" cmpd="sng" algn="ctr">
                      <a:solidFill>
                        <a:srgbClr val="56639D"/>
                      </a:solidFill>
                      <a:prstDash val="solid"/>
                      <a:round/>
                      <a:headEnd type="none" w="med" len="med"/>
                      <a:tailEnd type="none" w="med" len="med"/>
                    </a:lnB>
                    <a:lnTlToBr w="12700" cmpd="sng">
                      <a:noFill/>
                      <a:prstDash val="solid"/>
                    </a:lnTlToBr>
                    <a:lnBlToTr w="12700" cmpd="sng">
                      <a:noFill/>
                      <a:prstDash val="solid"/>
                    </a:lnBlToTr>
                    <a:solidFill>
                      <a:srgbClr val="56639D">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chemeClr val="tx1"/>
                          </a:solidFill>
                          <a:effectLst/>
                          <a:latin typeface="Arial" panose="020B0604020202020204" pitchFamily="34" charset="0"/>
                        </a:rPr>
                        <a:t>0.78 (95% CI: 0.26–2.36)</a:t>
                      </a:r>
                    </a:p>
                  </a:txBody>
                  <a:tcPr marL="7556" marR="7556" marT="755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56639D"/>
                      </a:solidFill>
                      <a:prstDash val="solid"/>
                      <a:round/>
                      <a:headEnd type="none" w="med" len="med"/>
                      <a:tailEnd type="none" w="med" len="med"/>
                    </a:lnT>
                    <a:lnB w="6350" cap="flat" cmpd="sng" algn="ctr">
                      <a:solidFill>
                        <a:srgbClr val="56639D"/>
                      </a:solidFill>
                      <a:prstDash val="solid"/>
                      <a:round/>
                      <a:headEnd type="none" w="med" len="med"/>
                      <a:tailEnd type="none" w="med" len="med"/>
                    </a:lnB>
                    <a:lnTlToBr w="12700" cmpd="sng">
                      <a:noFill/>
                      <a:prstDash val="solid"/>
                    </a:lnTlToBr>
                    <a:lnBlToTr w="12700" cmpd="sng">
                      <a:noFill/>
                      <a:prstDash val="solid"/>
                    </a:lnBlToTr>
                    <a:solidFill>
                      <a:srgbClr val="56639D">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000" b="0" i="0" u="none" strike="noStrike">
                          <a:solidFill>
                            <a:schemeClr val="tx1"/>
                          </a:solidFill>
                          <a:effectLst/>
                          <a:latin typeface="Arial" panose="020B0604020202020204" pitchFamily="34" charset="0"/>
                          <a:cs typeface="Arial" panose="020B0604020202020204" pitchFamily="34" charset="0"/>
                        </a:rPr>
                        <a:t>−</a:t>
                      </a:r>
                      <a:endParaRPr lang="en-US" sz="1000" b="0" i="0" u="none" strike="noStrike">
                        <a:solidFill>
                          <a:schemeClr val="tx1"/>
                        </a:solidFill>
                        <a:effectLst/>
                        <a:latin typeface="Arial" panose="020B0604020202020204" pitchFamily="34" charset="0"/>
                      </a:endParaRPr>
                    </a:p>
                  </a:txBody>
                  <a:tcPr marL="7556" marR="7556" marT="755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56639D"/>
                      </a:solidFill>
                      <a:prstDash val="solid"/>
                      <a:round/>
                      <a:headEnd type="none" w="med" len="med"/>
                      <a:tailEnd type="none" w="med" len="med"/>
                    </a:lnT>
                    <a:lnB w="6350" cap="flat" cmpd="sng" algn="ctr">
                      <a:solidFill>
                        <a:srgbClr val="56639D"/>
                      </a:solidFill>
                      <a:prstDash val="solid"/>
                      <a:round/>
                      <a:headEnd type="none" w="med" len="med"/>
                      <a:tailEnd type="none" w="med" len="med"/>
                    </a:lnB>
                    <a:lnTlToBr w="12700" cmpd="sng">
                      <a:noFill/>
                      <a:prstDash val="solid"/>
                    </a:lnTlToBr>
                    <a:lnBlToTr w="12700" cmpd="sng">
                      <a:noFill/>
                      <a:prstDash val="solid"/>
                    </a:lnBlToTr>
                    <a:solidFill>
                      <a:srgbClr val="56639D">
                        <a:alpha val="20000"/>
                      </a:srgbClr>
                    </a:solidFill>
                  </a:tcPr>
                </a:tc>
                <a:extLst>
                  <a:ext uri="{0D108BD9-81ED-4DB2-BD59-A6C34878D82A}">
                    <a16:rowId xmlns:a16="http://schemas.microsoft.com/office/drawing/2014/main" val="3589882352"/>
                  </a:ext>
                </a:extLst>
              </a:tr>
            </a:tbl>
          </a:graphicData>
        </a:graphic>
      </p:graphicFrame>
      <p:pic>
        <p:nvPicPr>
          <p:cNvPr id="2" name="Picture 1">
            <a:extLst>
              <a:ext uri="{FF2B5EF4-FFF2-40B4-BE49-F238E27FC236}">
                <a16:creationId xmlns:a16="http://schemas.microsoft.com/office/drawing/2014/main" id="{03E533D3-56CC-99A0-1122-EE5AFA7B6F08}"/>
              </a:ext>
            </a:extLst>
          </p:cNvPr>
          <p:cNvPicPr>
            <a:picLocks noChangeAspect="1"/>
          </p:cNvPicPr>
          <p:nvPr/>
        </p:nvPicPr>
        <p:blipFill>
          <a:blip r:embed="rId3"/>
          <a:stretch>
            <a:fillRect/>
          </a:stretch>
        </p:blipFill>
        <p:spPr>
          <a:xfrm>
            <a:off x="311975" y="1835828"/>
            <a:ext cx="8346892" cy="3995688"/>
          </a:xfrm>
          <a:prstGeom prst="rect">
            <a:avLst/>
          </a:prstGeom>
        </p:spPr>
      </p:pic>
    </p:spTree>
    <p:extLst>
      <p:ext uri="{BB962C8B-B14F-4D97-AF65-F5344CB8AC3E}">
        <p14:creationId xmlns:p14="http://schemas.microsoft.com/office/powerpoint/2010/main" val="23385846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95DDA4B-73F7-C5E3-BECA-5DC91FB67F8A}"/>
              </a:ext>
            </a:extLst>
          </p:cNvPr>
          <p:cNvSpPr>
            <a:spLocks noGrp="1"/>
          </p:cNvSpPr>
          <p:nvPr>
            <p:ph type="title"/>
          </p:nvPr>
        </p:nvSpPr>
        <p:spPr>
          <a:xfrm>
            <a:off x="838200" y="365125"/>
            <a:ext cx="10515600" cy="1325563"/>
          </a:xfrm>
        </p:spPr>
        <p:txBody>
          <a:bodyPr>
            <a:normAutofit fontScale="90000"/>
          </a:bodyPr>
          <a:lstStyle/>
          <a:p>
            <a:r>
              <a:rPr lang="en-GB"/>
              <a:t>AEGEAN: Majority of MRD+ Patients Had Persistent ctDNA During Neoadjuvant Tx and Progressed Rapidly After Surgery </a:t>
            </a:r>
          </a:p>
        </p:txBody>
      </p:sp>
      <p:sp>
        <p:nvSpPr>
          <p:cNvPr id="12" name="Content Placeholder 3">
            <a:extLst>
              <a:ext uri="{FF2B5EF4-FFF2-40B4-BE49-F238E27FC236}">
                <a16:creationId xmlns:a16="http://schemas.microsoft.com/office/drawing/2014/main" id="{99C06DBC-5DB5-0402-7CC4-BF74D6B68002}"/>
              </a:ext>
            </a:extLst>
          </p:cNvPr>
          <p:cNvSpPr>
            <a:spLocks noGrp="1"/>
          </p:cNvSpPr>
          <p:nvPr>
            <p:ph idx="1"/>
          </p:nvPr>
        </p:nvSpPr>
        <p:spPr>
          <a:xfrm>
            <a:off x="838200" y="1821971"/>
            <a:ext cx="10515600" cy="511752"/>
          </a:xfrm>
        </p:spPr>
        <p:txBody>
          <a:bodyPr>
            <a:noAutofit/>
          </a:bodyPr>
          <a:lstStyle/>
          <a:p>
            <a:r>
              <a:rPr lang="en-US" sz="1400"/>
              <a:t>All MRD+ vs 87.8% of MRD− patients had ctDNA detected at baseline, and a higher proportion of MRD+ vs MRD− patients </a:t>
            </a:r>
            <a:br>
              <a:rPr lang="en-US" sz="1400"/>
            </a:br>
            <a:r>
              <a:rPr lang="en-US" sz="1400"/>
              <a:t>(70.6% vs 31.9%) had ctDNA detected at the pre-surgical visit </a:t>
            </a:r>
          </a:p>
          <a:p>
            <a:r>
              <a:rPr lang="en-US" sz="1400"/>
              <a:t>In addition, 58.8% of MRD+ vs 21.2% of MRD− patients had persistent ctDNA detection at all evaluable timepoints during neoadjuvant Tx</a:t>
            </a:r>
          </a:p>
        </p:txBody>
      </p:sp>
      <p:sp>
        <p:nvSpPr>
          <p:cNvPr id="5" name="Footer Placeholder 4">
            <a:extLst>
              <a:ext uri="{FF2B5EF4-FFF2-40B4-BE49-F238E27FC236}">
                <a16:creationId xmlns:a16="http://schemas.microsoft.com/office/drawing/2014/main" id="{05B9D482-4A5C-D158-04EE-ECAF3A89BC5F}"/>
              </a:ext>
            </a:extLst>
          </p:cNvPr>
          <p:cNvSpPr>
            <a:spLocks noGrp="1"/>
          </p:cNvSpPr>
          <p:nvPr>
            <p:ph type="ftr" sz="quarter" idx="10"/>
          </p:nvPr>
        </p:nvSpPr>
        <p:spPr>
          <a:xfrm>
            <a:off x="1416735" y="6086336"/>
            <a:ext cx="10651322" cy="803564"/>
          </a:xfrm>
        </p:spPr>
        <p:txBody>
          <a:bodyPr/>
          <a:lstStyle/>
          <a:p>
            <a:pPr fontAlgn="base"/>
            <a:r>
              <a:rPr lang="en-US" dirty="0"/>
              <a:t>*Patients with </a:t>
            </a:r>
            <a:r>
              <a:rPr lang="en-US" dirty="0" err="1"/>
              <a:t>pCR</a:t>
            </a:r>
            <a:r>
              <a:rPr lang="en-US" dirty="0"/>
              <a:t> (indicated by the light green color in the heat map), by definition, also had MPR. </a:t>
            </a:r>
            <a:br>
              <a:rPr lang="en-US" dirty="0"/>
            </a:br>
            <a:r>
              <a:rPr lang="en-US" dirty="0"/>
              <a:t>ctDNA, circulating tumor DNA; D, durvalumab; MPR, major pathologic response; MRD, minimal residual disease; N0, no regional lymph node metastasis; N1, metastasis in nearby lymph nodes; N2, metastasis in mediastinal or subcarinal lymph nodes; PBO, placebo; </a:t>
            </a:r>
            <a:r>
              <a:rPr lang="en-US" dirty="0" err="1"/>
              <a:t>pCR</a:t>
            </a:r>
            <a:r>
              <a:rPr lang="en-US" dirty="0"/>
              <a:t>, pathologic complete response; PD-L1, programmed death-ligand 1; TC, tumor cells; Tx, treatment.​</a:t>
            </a:r>
          </a:p>
          <a:p>
            <a:pPr fontAlgn="base"/>
            <a:r>
              <a:rPr lang="en-US" dirty="0"/>
              <a:t>Reck M, et al. ESMO 2024. Abstract LBA49.</a:t>
            </a:r>
          </a:p>
        </p:txBody>
      </p:sp>
      <p:pic>
        <p:nvPicPr>
          <p:cNvPr id="1000" name="Picture 999">
            <a:extLst>
              <a:ext uri="{FF2B5EF4-FFF2-40B4-BE49-F238E27FC236}">
                <a16:creationId xmlns:a16="http://schemas.microsoft.com/office/drawing/2014/main" id="{765583A5-02ED-4B93-EE3B-16DB7262CA1B}"/>
              </a:ext>
            </a:extLst>
          </p:cNvPr>
          <p:cNvPicPr>
            <a:picLocks noChangeAspect="1"/>
          </p:cNvPicPr>
          <p:nvPr/>
        </p:nvPicPr>
        <p:blipFill>
          <a:blip r:embed="rId3"/>
          <a:stretch>
            <a:fillRect/>
          </a:stretch>
        </p:blipFill>
        <p:spPr>
          <a:xfrm>
            <a:off x="838200" y="2827219"/>
            <a:ext cx="10061916" cy="3394117"/>
          </a:xfrm>
          <a:prstGeom prst="rect">
            <a:avLst/>
          </a:prstGeom>
        </p:spPr>
      </p:pic>
    </p:spTree>
    <p:extLst>
      <p:ext uri="{BB962C8B-B14F-4D97-AF65-F5344CB8AC3E}">
        <p14:creationId xmlns:p14="http://schemas.microsoft.com/office/powerpoint/2010/main" val="14022546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F4DF-E48F-64AF-BE4B-35F564956B8A}"/>
              </a:ext>
            </a:extLst>
          </p:cNvPr>
          <p:cNvSpPr>
            <a:spLocks noGrp="1"/>
          </p:cNvSpPr>
          <p:nvPr>
            <p:ph type="title"/>
          </p:nvPr>
        </p:nvSpPr>
        <p:spPr/>
        <p:txBody>
          <a:bodyPr/>
          <a:lstStyle/>
          <a:p>
            <a:r>
              <a:rPr lang="en-US"/>
              <a:t>Patterns of Progression and Recurrence With Perioperative Durvalumab in AEGEAN </a:t>
            </a:r>
          </a:p>
        </p:txBody>
      </p:sp>
      <p:graphicFrame>
        <p:nvGraphicFramePr>
          <p:cNvPr id="5" name="Content Placeholder 4">
            <a:extLst>
              <a:ext uri="{FF2B5EF4-FFF2-40B4-BE49-F238E27FC236}">
                <a16:creationId xmlns:a16="http://schemas.microsoft.com/office/drawing/2014/main" id="{D28567AA-9DCD-6AFC-CADD-2F029C6623C1}"/>
              </a:ext>
            </a:extLst>
          </p:cNvPr>
          <p:cNvGraphicFramePr>
            <a:graphicFrameLocks noGrp="1"/>
          </p:cNvGraphicFramePr>
          <p:nvPr>
            <p:ph idx="1"/>
          </p:nvPr>
        </p:nvGraphicFramePr>
        <p:xfrm>
          <a:off x="838200" y="1825625"/>
          <a:ext cx="10515597" cy="4101042"/>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1924203953"/>
                    </a:ext>
                  </a:extLst>
                </a:gridCol>
                <a:gridCol w="3505199">
                  <a:extLst>
                    <a:ext uri="{9D8B030D-6E8A-4147-A177-3AD203B41FA5}">
                      <a16:colId xmlns:a16="http://schemas.microsoft.com/office/drawing/2014/main" val="592344511"/>
                    </a:ext>
                  </a:extLst>
                </a:gridCol>
                <a:gridCol w="3505199">
                  <a:extLst>
                    <a:ext uri="{9D8B030D-6E8A-4147-A177-3AD203B41FA5}">
                      <a16:colId xmlns:a16="http://schemas.microsoft.com/office/drawing/2014/main" val="1139715086"/>
                    </a:ext>
                  </a:extLst>
                </a:gridCol>
              </a:tblGrid>
              <a:tr h="257175">
                <a:tc>
                  <a:txBody>
                    <a:bodyPr/>
                    <a:lstStyle/>
                    <a:p>
                      <a:r>
                        <a:rPr lang="en-US" sz="1400">
                          <a:latin typeface="Arial" panose="020B0604020202020204" pitchFamily="34" charset="0"/>
                          <a:cs typeface="Arial" panose="020B0604020202020204" pitchFamily="34" charset="0"/>
                        </a:rPr>
                        <a:t>Measure</a:t>
                      </a:r>
                    </a:p>
                  </a:txBody>
                  <a:tcPr/>
                </a:tc>
                <a:tc>
                  <a:txBody>
                    <a:bodyPr/>
                    <a:lstStyle/>
                    <a:p>
                      <a:pPr algn="ctr"/>
                      <a:r>
                        <a:rPr lang="en-US" sz="1400">
                          <a:latin typeface="Arial" panose="020B0604020202020204" pitchFamily="34" charset="0"/>
                          <a:cs typeface="Arial" panose="020B0604020202020204" pitchFamily="34" charset="0"/>
                        </a:rPr>
                        <a:t>Durvalumab (n = 366)</a:t>
                      </a:r>
                    </a:p>
                  </a:txBody>
                  <a:tcPr/>
                </a:tc>
                <a:tc>
                  <a:txBody>
                    <a:bodyPr/>
                    <a:lstStyle/>
                    <a:p>
                      <a:pPr algn="ctr"/>
                      <a:r>
                        <a:rPr lang="en-US" sz="1400">
                          <a:latin typeface="Arial" panose="020B0604020202020204" pitchFamily="34" charset="0"/>
                          <a:cs typeface="Arial" panose="020B0604020202020204" pitchFamily="34" charset="0"/>
                        </a:rPr>
                        <a:t>Placebo (n = 374)</a:t>
                      </a:r>
                    </a:p>
                  </a:txBody>
                  <a:tcPr/>
                </a:tc>
                <a:extLst>
                  <a:ext uri="{0D108BD9-81ED-4DB2-BD59-A6C34878D82A}">
                    <a16:rowId xmlns:a16="http://schemas.microsoft.com/office/drawing/2014/main" val="3544057235"/>
                  </a:ext>
                </a:extLst>
              </a:tr>
              <a:tr h="291042">
                <a:tc>
                  <a:txBody>
                    <a:bodyPr/>
                    <a:lstStyle/>
                    <a:p>
                      <a:r>
                        <a:rPr lang="en-US" sz="1400" b="1">
                          <a:latin typeface="Arial" panose="020B0604020202020204" pitchFamily="34" charset="0"/>
                          <a:cs typeface="Arial" panose="020B0604020202020204" pitchFamily="34" charset="0"/>
                        </a:rPr>
                        <a:t>Total EFS events, n (%)</a:t>
                      </a:r>
                    </a:p>
                  </a:txBody>
                  <a:tcPr/>
                </a:tc>
                <a:tc>
                  <a:txBody>
                    <a:bodyPr/>
                    <a:lstStyle/>
                    <a:p>
                      <a:pPr algn="ctr"/>
                      <a:r>
                        <a:rPr lang="en-US" sz="1400" b="1">
                          <a:latin typeface="Arial" panose="020B0604020202020204" pitchFamily="34" charset="0"/>
                          <a:cs typeface="Arial" panose="020B0604020202020204" pitchFamily="34" charset="0"/>
                        </a:rPr>
                        <a:t>124 (33.9)</a:t>
                      </a:r>
                    </a:p>
                  </a:txBody>
                  <a:tcPr/>
                </a:tc>
                <a:tc>
                  <a:txBody>
                    <a:bodyPr/>
                    <a:lstStyle/>
                    <a:p>
                      <a:pPr algn="ctr"/>
                      <a:r>
                        <a:rPr lang="en-US" sz="1400" b="1">
                          <a:latin typeface="Arial" panose="020B0604020202020204" pitchFamily="34" charset="0"/>
                          <a:cs typeface="Arial" panose="020B0604020202020204" pitchFamily="34" charset="0"/>
                        </a:rPr>
                        <a:t>165 (44.1)</a:t>
                      </a:r>
                    </a:p>
                  </a:txBody>
                  <a:tcPr/>
                </a:tc>
                <a:extLst>
                  <a:ext uri="{0D108BD9-81ED-4DB2-BD59-A6C34878D82A}">
                    <a16:rowId xmlns:a16="http://schemas.microsoft.com/office/drawing/2014/main" val="1083081107"/>
                  </a:ext>
                </a:extLst>
              </a:tr>
              <a:tr h="197908">
                <a:tc>
                  <a:txBody>
                    <a:bodyPr/>
                    <a:lstStyle/>
                    <a:p>
                      <a:pPr marL="0" indent="119063"/>
                      <a:r>
                        <a:rPr lang="en-US" sz="1400">
                          <a:latin typeface="Arial" panose="020B0604020202020204" pitchFamily="34" charset="0"/>
                          <a:cs typeface="Arial" panose="020B0604020202020204" pitchFamily="34" charset="0"/>
                        </a:rPr>
                        <a:t>PD precluding surgery</a:t>
                      </a:r>
                    </a:p>
                  </a:txBody>
                  <a:tcPr/>
                </a:tc>
                <a:tc>
                  <a:txBody>
                    <a:bodyPr/>
                    <a:lstStyle/>
                    <a:p>
                      <a:pPr algn="ctr"/>
                      <a:r>
                        <a:rPr lang="en-US" sz="1400">
                          <a:latin typeface="Arial" panose="020B0604020202020204" pitchFamily="34" charset="0"/>
                          <a:cs typeface="Arial" panose="020B0604020202020204" pitchFamily="34" charset="0"/>
                        </a:rPr>
                        <a:t>28 (7.7)</a:t>
                      </a:r>
                    </a:p>
                  </a:txBody>
                  <a:tcPr/>
                </a:tc>
                <a:tc>
                  <a:txBody>
                    <a:bodyPr/>
                    <a:lstStyle/>
                    <a:p>
                      <a:pPr algn="ctr"/>
                      <a:r>
                        <a:rPr lang="en-US" sz="1400">
                          <a:latin typeface="Arial" panose="020B0604020202020204" pitchFamily="34" charset="0"/>
                          <a:cs typeface="Arial" panose="020B0604020202020204" pitchFamily="34" charset="0"/>
                        </a:rPr>
                        <a:t>36 (9.6)</a:t>
                      </a:r>
                    </a:p>
                  </a:txBody>
                  <a:tcPr/>
                </a:tc>
                <a:extLst>
                  <a:ext uri="{0D108BD9-81ED-4DB2-BD59-A6C34878D82A}">
                    <a16:rowId xmlns:a16="http://schemas.microsoft.com/office/drawing/2014/main" val="531659355"/>
                  </a:ext>
                </a:extLst>
              </a:tr>
              <a:tr h="370840">
                <a:tc>
                  <a:txBody>
                    <a:bodyPr/>
                    <a:lstStyle/>
                    <a:p>
                      <a:pPr marL="228600" indent="0"/>
                      <a:r>
                        <a:rPr lang="en-US" sz="1400">
                          <a:latin typeface="Arial" panose="020B0604020202020204" pitchFamily="34" charset="0"/>
                          <a:cs typeface="Arial" panose="020B0604020202020204" pitchFamily="34" charset="0"/>
                        </a:rPr>
                        <a:t>PD after surgery not undertaken for reasons other than PD</a:t>
                      </a:r>
                    </a:p>
                  </a:txBody>
                  <a:tcPr/>
                </a:tc>
                <a:tc>
                  <a:txBody>
                    <a:bodyPr/>
                    <a:lstStyle/>
                    <a:p>
                      <a:pPr algn="ctr"/>
                      <a:r>
                        <a:rPr lang="en-US" sz="1400">
                          <a:latin typeface="Arial" panose="020B0604020202020204" pitchFamily="34" charset="0"/>
                          <a:cs typeface="Arial" panose="020B0604020202020204" pitchFamily="34" charset="0"/>
                        </a:rPr>
                        <a:t>3 (0.8)</a:t>
                      </a:r>
                    </a:p>
                  </a:txBody>
                  <a:tcPr/>
                </a:tc>
                <a:tc>
                  <a:txBody>
                    <a:bodyPr/>
                    <a:lstStyle/>
                    <a:p>
                      <a:pPr algn="ctr"/>
                      <a:r>
                        <a:rPr lang="en-US" sz="1400">
                          <a:latin typeface="Arial" panose="020B0604020202020204" pitchFamily="34" charset="0"/>
                          <a:cs typeface="Arial" panose="020B0604020202020204" pitchFamily="34" charset="0"/>
                        </a:rPr>
                        <a:t>5 (1.3)</a:t>
                      </a:r>
                    </a:p>
                  </a:txBody>
                  <a:tcPr/>
                </a:tc>
                <a:extLst>
                  <a:ext uri="{0D108BD9-81ED-4DB2-BD59-A6C34878D82A}">
                    <a16:rowId xmlns:a16="http://schemas.microsoft.com/office/drawing/2014/main" val="3097531661"/>
                  </a:ext>
                </a:extLst>
              </a:tr>
              <a:tr h="263948">
                <a:tc>
                  <a:txBody>
                    <a:bodyPr/>
                    <a:lstStyle/>
                    <a:p>
                      <a:pPr marL="119063" indent="0"/>
                      <a:r>
                        <a:rPr lang="en-US" sz="1400">
                          <a:latin typeface="Arial" panose="020B0604020202020204" pitchFamily="34" charset="0"/>
                          <a:cs typeface="Arial" panose="020B0604020202020204" pitchFamily="34" charset="0"/>
                        </a:rPr>
                        <a:t>PD preventing completion of surgery</a:t>
                      </a:r>
                    </a:p>
                  </a:txBody>
                  <a:tcPr/>
                </a:tc>
                <a:tc>
                  <a:txBody>
                    <a:bodyPr/>
                    <a:lstStyle/>
                    <a:p>
                      <a:pPr algn="ctr"/>
                      <a:r>
                        <a:rPr lang="en-US" sz="1400">
                          <a:latin typeface="Arial" panose="020B0604020202020204" pitchFamily="34" charset="0"/>
                          <a:cs typeface="Arial" panose="020B0604020202020204" pitchFamily="34" charset="0"/>
                        </a:rPr>
                        <a:t>5 (1.4)</a:t>
                      </a:r>
                    </a:p>
                  </a:txBody>
                  <a:tcPr/>
                </a:tc>
                <a:tc>
                  <a:txBody>
                    <a:bodyPr/>
                    <a:lstStyle/>
                    <a:p>
                      <a:pPr algn="ctr"/>
                      <a:r>
                        <a:rPr lang="en-US" sz="1400">
                          <a:latin typeface="Arial" panose="020B0604020202020204" pitchFamily="34" charset="0"/>
                          <a:cs typeface="Arial" panose="020B0604020202020204" pitchFamily="34" charset="0"/>
                        </a:rPr>
                        <a:t>13 (3.5)</a:t>
                      </a:r>
                    </a:p>
                  </a:txBody>
                  <a:tcPr/>
                </a:tc>
                <a:extLst>
                  <a:ext uri="{0D108BD9-81ED-4DB2-BD59-A6C34878D82A}">
                    <a16:rowId xmlns:a16="http://schemas.microsoft.com/office/drawing/2014/main" val="2709310944"/>
                  </a:ext>
                </a:extLst>
              </a:tr>
              <a:tr h="370840">
                <a:tc>
                  <a:txBody>
                    <a:bodyPr/>
                    <a:lstStyle/>
                    <a:p>
                      <a:pPr marL="228600" indent="0"/>
                      <a:r>
                        <a:rPr lang="en-US" sz="1400">
                          <a:latin typeface="Arial" panose="020B0604020202020204" pitchFamily="34" charset="0"/>
                          <a:cs typeface="Arial" panose="020B0604020202020204" pitchFamily="34" charset="0"/>
                        </a:rPr>
                        <a:t>PD after surgery not completed for reasons other than PD</a:t>
                      </a:r>
                    </a:p>
                  </a:txBody>
                  <a:tcPr/>
                </a:tc>
                <a:tc>
                  <a:txBody>
                    <a:bodyPr/>
                    <a:lstStyle/>
                    <a:p>
                      <a:pPr algn="ctr"/>
                      <a:r>
                        <a:rPr lang="en-US" sz="1400">
                          <a:latin typeface="Arial" panose="020B0604020202020204" pitchFamily="34" charset="0"/>
                          <a:cs typeface="Arial" panose="020B0604020202020204" pitchFamily="34" charset="0"/>
                        </a:rPr>
                        <a:t>0</a:t>
                      </a:r>
                    </a:p>
                  </a:txBody>
                  <a:tcPr/>
                </a:tc>
                <a:tc>
                  <a:txBody>
                    <a:bodyPr/>
                    <a:lstStyle/>
                    <a:p>
                      <a:pPr algn="ctr"/>
                      <a:r>
                        <a:rPr lang="en-US" sz="1400">
                          <a:latin typeface="Arial" panose="020B0604020202020204" pitchFamily="34" charset="0"/>
                          <a:cs typeface="Arial" panose="020B0604020202020204" pitchFamily="34" charset="0"/>
                        </a:rPr>
                        <a:t>5 (1.3)</a:t>
                      </a:r>
                    </a:p>
                  </a:txBody>
                  <a:tcPr/>
                </a:tc>
                <a:extLst>
                  <a:ext uri="{0D108BD9-81ED-4DB2-BD59-A6C34878D82A}">
                    <a16:rowId xmlns:a16="http://schemas.microsoft.com/office/drawing/2014/main" val="1813524253"/>
                  </a:ext>
                </a:extLst>
              </a:tr>
              <a:tr h="211455">
                <a:tc>
                  <a:txBody>
                    <a:bodyPr/>
                    <a:lstStyle/>
                    <a:p>
                      <a:pPr marL="0" indent="119063"/>
                      <a:r>
                        <a:rPr lang="en-US" sz="1400">
                          <a:latin typeface="Arial" panose="020B0604020202020204" pitchFamily="34" charset="0"/>
                          <a:cs typeface="Arial" panose="020B0604020202020204" pitchFamily="34" charset="0"/>
                        </a:rPr>
                        <a:t>RECIST v1.1 recurrence</a:t>
                      </a:r>
                    </a:p>
                  </a:txBody>
                  <a:tcPr/>
                </a:tc>
                <a:tc>
                  <a:txBody>
                    <a:bodyPr/>
                    <a:lstStyle/>
                    <a:p>
                      <a:pPr algn="ctr"/>
                      <a:r>
                        <a:rPr lang="en-US" sz="1400">
                          <a:latin typeface="Arial" panose="020B0604020202020204" pitchFamily="34" charset="0"/>
                          <a:cs typeface="Arial" panose="020B0604020202020204" pitchFamily="34" charset="0"/>
                        </a:rPr>
                        <a:t>53 (14.5) </a:t>
                      </a:r>
                    </a:p>
                  </a:txBody>
                  <a:tcPr/>
                </a:tc>
                <a:tc>
                  <a:txBody>
                    <a:bodyPr/>
                    <a:lstStyle/>
                    <a:p>
                      <a:pPr algn="ctr"/>
                      <a:r>
                        <a:rPr lang="en-US" sz="1400">
                          <a:latin typeface="Arial" panose="020B0604020202020204" pitchFamily="34" charset="0"/>
                          <a:cs typeface="Arial" panose="020B0604020202020204" pitchFamily="34" charset="0"/>
                        </a:rPr>
                        <a:t>83 (22.2)</a:t>
                      </a:r>
                    </a:p>
                  </a:txBody>
                  <a:tcPr/>
                </a:tc>
                <a:extLst>
                  <a:ext uri="{0D108BD9-81ED-4DB2-BD59-A6C34878D82A}">
                    <a16:rowId xmlns:a16="http://schemas.microsoft.com/office/drawing/2014/main" val="3238231151"/>
                  </a:ext>
                </a:extLst>
              </a:tr>
              <a:tr h="245322">
                <a:tc>
                  <a:txBody>
                    <a:bodyPr/>
                    <a:lstStyle/>
                    <a:p>
                      <a:pPr marL="0" indent="119063"/>
                      <a:r>
                        <a:rPr lang="en-US" sz="1400">
                          <a:latin typeface="Arial" panose="020B0604020202020204" pitchFamily="34" charset="0"/>
                          <a:cs typeface="Arial" panose="020B0604020202020204" pitchFamily="34" charset="0"/>
                        </a:rPr>
                        <a:t>Death without PD or recurrence</a:t>
                      </a:r>
                    </a:p>
                  </a:txBody>
                  <a:tcPr/>
                </a:tc>
                <a:tc>
                  <a:txBody>
                    <a:bodyPr/>
                    <a:lstStyle/>
                    <a:p>
                      <a:pPr algn="ctr"/>
                      <a:r>
                        <a:rPr lang="en-US" sz="1400">
                          <a:latin typeface="Arial" panose="020B0604020202020204" pitchFamily="34" charset="0"/>
                          <a:cs typeface="Arial" panose="020B0604020202020204" pitchFamily="34" charset="0"/>
                        </a:rPr>
                        <a:t>38 (10.4)</a:t>
                      </a:r>
                    </a:p>
                  </a:txBody>
                  <a:tcPr/>
                </a:tc>
                <a:tc>
                  <a:txBody>
                    <a:bodyPr/>
                    <a:lstStyle/>
                    <a:p>
                      <a:pPr algn="ctr"/>
                      <a:r>
                        <a:rPr lang="en-US" sz="1400">
                          <a:latin typeface="Arial" panose="020B0604020202020204" pitchFamily="34" charset="0"/>
                          <a:cs typeface="Arial" panose="020B0604020202020204" pitchFamily="34" charset="0"/>
                        </a:rPr>
                        <a:t>33 (8.8)</a:t>
                      </a:r>
                    </a:p>
                  </a:txBody>
                  <a:tcPr/>
                </a:tc>
                <a:extLst>
                  <a:ext uri="{0D108BD9-81ED-4DB2-BD59-A6C34878D82A}">
                    <a16:rowId xmlns:a16="http://schemas.microsoft.com/office/drawing/2014/main" val="2814057357"/>
                  </a:ext>
                </a:extLst>
              </a:tr>
              <a:tr h="313055">
                <a:tc gridSpan="3">
                  <a:txBody>
                    <a:bodyPr/>
                    <a:lstStyle/>
                    <a:p>
                      <a:r>
                        <a:rPr lang="en-US" sz="1400" b="1">
                          <a:latin typeface="Arial" panose="020B0604020202020204" pitchFamily="34" charset="0"/>
                          <a:cs typeface="Arial" panose="020B0604020202020204" pitchFamily="34" charset="0"/>
                        </a:rPr>
                        <a:t>Median time to recurrence (range),* </a:t>
                      </a:r>
                      <a:r>
                        <a:rPr lang="en-US" sz="1400" b="1" err="1">
                          <a:latin typeface="Arial" panose="020B0604020202020204" pitchFamily="34" charset="0"/>
                          <a:cs typeface="Arial" panose="020B0604020202020204" pitchFamily="34" charset="0"/>
                        </a:rPr>
                        <a:t>mo</a:t>
                      </a:r>
                      <a:endParaRPr lang="en-US" sz="1400" b="1">
                        <a:latin typeface="Arial" panose="020B0604020202020204" pitchFamily="34" charset="0"/>
                        <a:cs typeface="Arial" panose="020B0604020202020204" pitchFamily="34" charset="0"/>
                      </a:endParaRPr>
                    </a:p>
                  </a:txBody>
                  <a:tcPr/>
                </a:tc>
                <a:tc hMerge="1">
                  <a:txBody>
                    <a:bodyPr/>
                    <a:lstStyle/>
                    <a:p>
                      <a:pPr algn="ctr"/>
                      <a:endParaRPr lang="en-US"/>
                    </a:p>
                  </a:txBody>
                  <a:tcPr/>
                </a:tc>
                <a:tc hMerge="1">
                  <a:txBody>
                    <a:bodyPr/>
                    <a:lstStyle/>
                    <a:p>
                      <a:pPr algn="ctr"/>
                      <a:endParaRPr lang="en-US"/>
                    </a:p>
                  </a:txBody>
                  <a:tcPr/>
                </a:tc>
                <a:extLst>
                  <a:ext uri="{0D108BD9-81ED-4DB2-BD59-A6C34878D82A}">
                    <a16:rowId xmlns:a16="http://schemas.microsoft.com/office/drawing/2014/main" val="4135266466"/>
                  </a:ext>
                </a:extLst>
              </a:tr>
              <a:tr h="313267">
                <a:tc>
                  <a:txBody>
                    <a:bodyPr/>
                    <a:lstStyle/>
                    <a:p>
                      <a:r>
                        <a:rPr lang="en-US" sz="1400">
                          <a:latin typeface="Arial" panose="020B0604020202020204" pitchFamily="34" charset="0"/>
                          <a:cs typeface="Arial" panose="020B0604020202020204" pitchFamily="34" charset="0"/>
                        </a:rPr>
                        <a:t>Any location</a:t>
                      </a:r>
                    </a:p>
                  </a:txBody>
                  <a:tcPr/>
                </a:tc>
                <a:tc>
                  <a:txBody>
                    <a:bodyPr/>
                    <a:lstStyle/>
                    <a:p>
                      <a:pPr algn="ctr"/>
                      <a:r>
                        <a:rPr lang="en-US" sz="1400">
                          <a:latin typeface="Arial" panose="020B0604020202020204" pitchFamily="34" charset="0"/>
                          <a:cs typeface="Arial" panose="020B0604020202020204" pitchFamily="34" charset="0"/>
                        </a:rPr>
                        <a:t>8.2 (1-39)</a:t>
                      </a:r>
                    </a:p>
                  </a:txBody>
                  <a:tcPr/>
                </a:tc>
                <a:tc>
                  <a:txBody>
                    <a:bodyPr/>
                    <a:lstStyle/>
                    <a:p>
                      <a:pPr algn="ctr"/>
                      <a:r>
                        <a:rPr lang="en-US" sz="1400">
                          <a:latin typeface="Arial" panose="020B0604020202020204" pitchFamily="34" charset="0"/>
                          <a:cs typeface="Arial" panose="020B0604020202020204" pitchFamily="34" charset="0"/>
                        </a:rPr>
                        <a:t>5.6 (1041)</a:t>
                      </a:r>
                    </a:p>
                  </a:txBody>
                  <a:tcPr/>
                </a:tc>
                <a:extLst>
                  <a:ext uri="{0D108BD9-81ED-4DB2-BD59-A6C34878D82A}">
                    <a16:rowId xmlns:a16="http://schemas.microsoft.com/office/drawing/2014/main" val="1737801333"/>
                  </a:ext>
                </a:extLst>
              </a:tr>
              <a:tr h="279400">
                <a:tc>
                  <a:txBody>
                    <a:bodyPr/>
                    <a:lstStyle/>
                    <a:p>
                      <a:r>
                        <a:rPr lang="en-US" sz="1400">
                          <a:latin typeface="Arial" panose="020B0604020202020204" pitchFamily="34" charset="0"/>
                          <a:cs typeface="Arial" panose="020B0604020202020204" pitchFamily="34" charset="0"/>
                        </a:rPr>
                        <a:t>Locoregional only</a:t>
                      </a:r>
                    </a:p>
                  </a:txBody>
                  <a:tcPr/>
                </a:tc>
                <a:tc>
                  <a:txBody>
                    <a:bodyPr/>
                    <a:lstStyle/>
                    <a:p>
                      <a:pPr algn="ctr"/>
                      <a:r>
                        <a:rPr lang="en-US" sz="1400">
                          <a:latin typeface="Arial" panose="020B0604020202020204" pitchFamily="34" charset="0"/>
                          <a:cs typeface="Arial" panose="020B0604020202020204" pitchFamily="34" charset="0"/>
                        </a:rPr>
                        <a:t>8.4 (1-22)</a:t>
                      </a:r>
                    </a:p>
                  </a:txBody>
                  <a:tcPr/>
                </a:tc>
                <a:tc>
                  <a:txBody>
                    <a:bodyPr/>
                    <a:lstStyle/>
                    <a:p>
                      <a:pPr algn="ctr"/>
                      <a:r>
                        <a:rPr lang="en-US" sz="1400">
                          <a:latin typeface="Arial" panose="020B0604020202020204" pitchFamily="34" charset="0"/>
                          <a:cs typeface="Arial" panose="020B0604020202020204" pitchFamily="34" charset="0"/>
                        </a:rPr>
                        <a:t>6.0 (1-28)</a:t>
                      </a:r>
                    </a:p>
                  </a:txBody>
                  <a:tcPr/>
                </a:tc>
                <a:extLst>
                  <a:ext uri="{0D108BD9-81ED-4DB2-BD59-A6C34878D82A}">
                    <a16:rowId xmlns:a16="http://schemas.microsoft.com/office/drawing/2014/main" val="1145985314"/>
                  </a:ext>
                </a:extLst>
              </a:tr>
              <a:tr h="228600">
                <a:tc>
                  <a:txBody>
                    <a:bodyPr/>
                    <a:lstStyle/>
                    <a:p>
                      <a:r>
                        <a:rPr lang="en-US" sz="1400">
                          <a:latin typeface="Arial" panose="020B0604020202020204" pitchFamily="34" charset="0"/>
                          <a:cs typeface="Arial" panose="020B0604020202020204" pitchFamily="34" charset="0"/>
                        </a:rPr>
                        <a:t>Distant only </a:t>
                      </a:r>
                    </a:p>
                  </a:txBody>
                  <a:tcPr/>
                </a:tc>
                <a:tc>
                  <a:txBody>
                    <a:bodyPr/>
                    <a:lstStyle/>
                    <a:p>
                      <a:pPr algn="ctr"/>
                      <a:r>
                        <a:rPr lang="en-US" sz="1400">
                          <a:latin typeface="Arial" panose="020B0604020202020204" pitchFamily="34" charset="0"/>
                          <a:cs typeface="Arial" panose="020B0604020202020204" pitchFamily="34" charset="0"/>
                        </a:rPr>
                        <a:t>7.2 (1-39)</a:t>
                      </a:r>
                    </a:p>
                  </a:txBody>
                  <a:tcPr/>
                </a:tc>
                <a:tc>
                  <a:txBody>
                    <a:bodyPr/>
                    <a:lstStyle/>
                    <a:p>
                      <a:pPr algn="ctr"/>
                      <a:r>
                        <a:rPr lang="en-US" sz="1400">
                          <a:latin typeface="Arial" panose="020B0604020202020204" pitchFamily="34" charset="0"/>
                          <a:cs typeface="Arial" panose="020B0604020202020204" pitchFamily="34" charset="0"/>
                        </a:rPr>
                        <a:t>5.6 (1-41)</a:t>
                      </a:r>
                    </a:p>
                  </a:txBody>
                  <a:tcPr/>
                </a:tc>
                <a:extLst>
                  <a:ext uri="{0D108BD9-81ED-4DB2-BD59-A6C34878D82A}">
                    <a16:rowId xmlns:a16="http://schemas.microsoft.com/office/drawing/2014/main" val="3909113442"/>
                  </a:ext>
                </a:extLst>
              </a:tr>
            </a:tbl>
          </a:graphicData>
        </a:graphic>
      </p:graphicFrame>
      <p:sp>
        <p:nvSpPr>
          <p:cNvPr id="4" name="Footer Placeholder 3">
            <a:extLst>
              <a:ext uri="{FF2B5EF4-FFF2-40B4-BE49-F238E27FC236}">
                <a16:creationId xmlns:a16="http://schemas.microsoft.com/office/drawing/2014/main" id="{9F0C72B0-17A7-8E4F-220E-E7C16AC690E0}"/>
              </a:ext>
            </a:extLst>
          </p:cNvPr>
          <p:cNvSpPr>
            <a:spLocks noGrp="1"/>
          </p:cNvSpPr>
          <p:nvPr>
            <p:ph type="ftr" sz="quarter" idx="10"/>
          </p:nvPr>
        </p:nvSpPr>
        <p:spPr/>
        <p:txBody>
          <a:bodyPr/>
          <a:lstStyle/>
          <a:p>
            <a:r>
              <a:rPr lang="en-US" dirty="0"/>
              <a:t>EFS, event-free survival; </a:t>
            </a:r>
            <a:r>
              <a:rPr lang="en-US" dirty="0" err="1"/>
              <a:t>mo</a:t>
            </a:r>
            <a:r>
              <a:rPr lang="en-US" dirty="0"/>
              <a:t>, month; PD, progressive disease; RECIST, Response Evaluation Criteria in Solid </a:t>
            </a:r>
            <a:r>
              <a:rPr lang="en-US" dirty="0" err="1"/>
              <a:t>Tumours</a:t>
            </a:r>
            <a:r>
              <a:rPr lang="en-US" dirty="0"/>
              <a:t>.</a:t>
            </a:r>
            <a:br>
              <a:rPr lang="en-US" dirty="0"/>
            </a:br>
            <a:r>
              <a:rPr lang="en-US" dirty="0"/>
              <a:t>Cobo Dols M, et al. IASLC WCLC 2025. Abstract MA04.09.</a:t>
            </a:r>
          </a:p>
        </p:txBody>
      </p:sp>
    </p:spTree>
    <p:extLst>
      <p:ext uri="{BB962C8B-B14F-4D97-AF65-F5344CB8AC3E}">
        <p14:creationId xmlns:p14="http://schemas.microsoft.com/office/powerpoint/2010/main" val="595842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0179C-5EB8-20CB-048D-C4B6B7DC442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4758C33-DC90-D599-7078-F98D19E55C4D}"/>
              </a:ext>
            </a:extLst>
          </p:cNvPr>
          <p:cNvSpPr>
            <a:spLocks noGrp="1"/>
          </p:cNvSpPr>
          <p:nvPr>
            <p:ph type="title"/>
          </p:nvPr>
        </p:nvSpPr>
        <p:spPr>
          <a:xfrm>
            <a:off x="799699" y="604142"/>
            <a:ext cx="2720009" cy="1325563"/>
          </a:xfrm>
        </p:spPr>
        <p:txBody>
          <a:bodyPr/>
          <a:lstStyle/>
          <a:p>
            <a:r>
              <a:rPr lang="en-US"/>
              <a:t>CM77T ctDNA</a:t>
            </a:r>
          </a:p>
        </p:txBody>
      </p:sp>
      <p:pic>
        <p:nvPicPr>
          <p:cNvPr id="7" name="Picture 6">
            <a:extLst>
              <a:ext uri="{FF2B5EF4-FFF2-40B4-BE49-F238E27FC236}">
                <a16:creationId xmlns:a16="http://schemas.microsoft.com/office/drawing/2014/main" id="{548409F4-CDBD-AA11-0B07-F4C493D26ED5}"/>
              </a:ext>
            </a:extLst>
          </p:cNvPr>
          <p:cNvPicPr>
            <a:picLocks noChangeAspect="1"/>
          </p:cNvPicPr>
          <p:nvPr/>
        </p:nvPicPr>
        <p:blipFill>
          <a:blip r:embed="rId3"/>
          <a:srcRect t="10083"/>
          <a:stretch>
            <a:fillRect/>
          </a:stretch>
        </p:blipFill>
        <p:spPr>
          <a:xfrm>
            <a:off x="5938990" y="3166712"/>
            <a:ext cx="5675535" cy="2600582"/>
          </a:xfrm>
          <a:prstGeom prst="rect">
            <a:avLst/>
          </a:prstGeom>
        </p:spPr>
      </p:pic>
      <p:sp>
        <p:nvSpPr>
          <p:cNvPr id="10" name="Rectangle 9">
            <a:extLst>
              <a:ext uri="{FF2B5EF4-FFF2-40B4-BE49-F238E27FC236}">
                <a16:creationId xmlns:a16="http://schemas.microsoft.com/office/drawing/2014/main" id="{799445C0-1616-F9CC-8976-EC6435301340}"/>
              </a:ext>
            </a:extLst>
          </p:cNvPr>
          <p:cNvSpPr/>
          <p:nvPr/>
        </p:nvSpPr>
        <p:spPr>
          <a:xfrm>
            <a:off x="4274417" y="4399068"/>
            <a:ext cx="749491" cy="147864"/>
          </a:xfrm>
          <a:prstGeom prst="rect">
            <a:avLst/>
          </a:prstGeom>
          <a:noFill/>
          <a:ln w="22225">
            <a:solidFill>
              <a:schemeClr val="bg1"/>
            </a:solidFill>
          </a:ln>
          <a:effectLst>
            <a:glow rad="381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aph of cancer patients&#10;&#10;AI-generated content may be incorrect.">
            <a:extLst>
              <a:ext uri="{FF2B5EF4-FFF2-40B4-BE49-F238E27FC236}">
                <a16:creationId xmlns:a16="http://schemas.microsoft.com/office/drawing/2014/main" id="{142F2175-0B5B-17D6-FE84-3DB509518C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8526" y="422342"/>
            <a:ext cx="8364295" cy="2150819"/>
          </a:xfrm>
          <a:prstGeom prst="rect">
            <a:avLst/>
          </a:prstGeom>
        </p:spPr>
      </p:pic>
      <p:sp>
        <p:nvSpPr>
          <p:cNvPr id="15" name="Rectangle 14">
            <a:extLst>
              <a:ext uri="{FF2B5EF4-FFF2-40B4-BE49-F238E27FC236}">
                <a16:creationId xmlns:a16="http://schemas.microsoft.com/office/drawing/2014/main" id="{4997730D-56E1-75AD-EE5D-6E5A06D26227}"/>
              </a:ext>
            </a:extLst>
          </p:cNvPr>
          <p:cNvSpPr/>
          <p:nvPr/>
        </p:nvSpPr>
        <p:spPr>
          <a:xfrm>
            <a:off x="4274417" y="4955509"/>
            <a:ext cx="1076070" cy="147864"/>
          </a:xfrm>
          <a:prstGeom prst="rect">
            <a:avLst/>
          </a:prstGeom>
          <a:noFill/>
          <a:ln w="22225">
            <a:solidFill>
              <a:schemeClr val="bg1"/>
            </a:solidFill>
          </a:ln>
          <a:effectLst>
            <a:glow rad="381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ACCF0A4-E286-94A8-2A6C-F74CF753E299}"/>
              </a:ext>
            </a:extLst>
          </p:cNvPr>
          <p:cNvSpPr/>
          <p:nvPr/>
        </p:nvSpPr>
        <p:spPr>
          <a:xfrm>
            <a:off x="4274417" y="5103373"/>
            <a:ext cx="1076070" cy="147864"/>
          </a:xfrm>
          <a:prstGeom prst="rect">
            <a:avLst/>
          </a:prstGeom>
          <a:noFill/>
          <a:ln w="22225">
            <a:solidFill>
              <a:schemeClr val="bg1"/>
            </a:solidFill>
          </a:ln>
          <a:effectLst>
            <a:glow rad="381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7909478-93F6-2ADC-72F1-86379A59291A}"/>
              </a:ext>
            </a:extLst>
          </p:cNvPr>
          <p:cNvPicPr>
            <a:picLocks noChangeAspect="1"/>
          </p:cNvPicPr>
          <p:nvPr/>
        </p:nvPicPr>
        <p:blipFill>
          <a:blip r:embed="rId5">
            <a:clrChange>
              <a:clrFrom>
                <a:srgbClr val="FFFFFF"/>
              </a:clrFrom>
              <a:clrTo>
                <a:srgbClr val="FFFFFF">
                  <a:alpha val="0"/>
                </a:srgbClr>
              </a:clrTo>
            </a:clrChange>
          </a:blip>
          <a:srcRect t="14070"/>
          <a:stretch>
            <a:fillRect/>
          </a:stretch>
        </p:blipFill>
        <p:spPr>
          <a:xfrm>
            <a:off x="263455" y="2611812"/>
            <a:ext cx="5675535" cy="3524849"/>
          </a:xfrm>
          <a:prstGeom prst="rect">
            <a:avLst/>
          </a:prstGeom>
        </p:spPr>
      </p:pic>
      <p:sp>
        <p:nvSpPr>
          <p:cNvPr id="18" name="TextBox 17">
            <a:extLst>
              <a:ext uri="{FF2B5EF4-FFF2-40B4-BE49-F238E27FC236}">
                <a16:creationId xmlns:a16="http://schemas.microsoft.com/office/drawing/2014/main" id="{18AD0ABC-71BF-867A-61CC-D8F9279601CC}"/>
              </a:ext>
            </a:extLst>
          </p:cNvPr>
          <p:cNvSpPr txBox="1"/>
          <p:nvPr/>
        </p:nvSpPr>
        <p:spPr>
          <a:xfrm>
            <a:off x="471639" y="2296019"/>
            <a:ext cx="5120640" cy="369332"/>
          </a:xfrm>
          <a:prstGeom prst="rect">
            <a:avLst/>
          </a:prstGeom>
          <a:solidFill>
            <a:schemeClr val="bg1"/>
          </a:solidFill>
        </p:spPr>
        <p:txBody>
          <a:bodyPr wrap="square">
            <a:spAutoFit/>
          </a:bodyPr>
          <a:lstStyle/>
          <a:p>
            <a:pPr algn="ctr"/>
            <a:r>
              <a:rPr lang="en-US" b="1">
                <a:effectLst/>
                <a:latin typeface="Arial" panose="020B0604020202020204" pitchFamily="34" charset="0"/>
                <a:cs typeface="Arial" panose="020B0604020202020204" pitchFamily="34" charset="0"/>
              </a:rPr>
              <a:t>Outcomes in patients with cDNA </a:t>
            </a:r>
            <a:r>
              <a:rPr lang="en-US" b="1" err="1">
                <a:effectLst/>
                <a:latin typeface="Arial" panose="020B0604020202020204" pitchFamily="34" charset="0"/>
                <a:cs typeface="Arial" panose="020B0604020202020204" pitchFamily="34" charset="0"/>
              </a:rPr>
              <a:t>recurrenced</a:t>
            </a:r>
            <a:endParaRPr lang="en-US" b="1">
              <a:effectLst/>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9938888-D8D7-4E6F-BA6D-B872E1A8A506}"/>
              </a:ext>
            </a:extLst>
          </p:cNvPr>
          <p:cNvSpPr txBox="1"/>
          <p:nvPr/>
        </p:nvSpPr>
        <p:spPr>
          <a:xfrm>
            <a:off x="5824900" y="2704596"/>
            <a:ext cx="6097604" cy="369332"/>
          </a:xfrm>
          <a:prstGeom prst="rect">
            <a:avLst/>
          </a:prstGeom>
          <a:noFill/>
        </p:spPr>
        <p:txBody>
          <a:bodyPr wrap="square">
            <a:spAutoFit/>
          </a:bodyPr>
          <a:lstStyle/>
          <a:p>
            <a:pPr algn="ctr"/>
            <a:r>
              <a:rPr lang="en-US" b="1">
                <a:effectLst/>
                <a:latin typeface="Arial" panose="020B0604020202020204" pitchFamily="34" charset="0"/>
                <a:cs typeface="Arial" panose="020B0604020202020204" pitchFamily="34" charset="0"/>
              </a:rPr>
              <a:t>cDNA recurrence during the post-operative </a:t>
            </a:r>
            <a:r>
              <a:rPr lang="en-US" b="1" err="1">
                <a:effectLst/>
                <a:latin typeface="Arial" panose="020B0604020202020204" pitchFamily="34" charset="0"/>
                <a:cs typeface="Arial" panose="020B0604020202020204" pitchFamily="34" charset="0"/>
              </a:rPr>
              <a:t>period</a:t>
            </a:r>
            <a:r>
              <a:rPr lang="en-US" b="1" baseline="30000" err="1">
                <a:effectLst/>
                <a:latin typeface="Arial" panose="020B0604020202020204" pitchFamily="34" charset="0"/>
                <a:cs typeface="Arial" panose="020B0604020202020204" pitchFamily="34" charset="0"/>
              </a:rPr>
              <a:t>a</a:t>
            </a:r>
            <a:endParaRPr lang="en-US" b="1" baseline="30000">
              <a:effectLst/>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C40299A4-DEDF-29AE-0496-7EE2A6EDBF95}"/>
              </a:ext>
            </a:extLst>
          </p:cNvPr>
          <p:cNvSpPr/>
          <p:nvPr/>
        </p:nvSpPr>
        <p:spPr>
          <a:xfrm>
            <a:off x="10488340" y="2119039"/>
            <a:ext cx="1232021" cy="5005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ooter Placeholder 20">
            <a:extLst>
              <a:ext uri="{FF2B5EF4-FFF2-40B4-BE49-F238E27FC236}">
                <a16:creationId xmlns:a16="http://schemas.microsoft.com/office/drawing/2014/main" id="{BF509D02-703C-562E-B7DB-FD2621F59BCA}"/>
              </a:ext>
            </a:extLst>
          </p:cNvPr>
          <p:cNvSpPr>
            <a:spLocks noGrp="1"/>
          </p:cNvSpPr>
          <p:nvPr>
            <p:ph type="ftr" sz="quarter" idx="10"/>
          </p:nvPr>
        </p:nvSpPr>
        <p:spPr/>
        <p:txBody>
          <a:bodyPr/>
          <a:lstStyle/>
          <a:p>
            <a:r>
              <a:rPr lang="en-US"/>
              <a:t>C1D1, cycle 1 day 1; CI, confidence interval; ctDNA, circulating tumor DNA; HR, hazard ratio; NIVO, nivolumab; PBO, placebo; PD-L1, programmed death-ligand 1;pCR, pathologic complete response.</a:t>
            </a:r>
          </a:p>
          <a:p>
            <a:r>
              <a:rPr lang="en-US"/>
              <a:t>Wakelee H, et al. ASCO 2023. Abstract LBA4000.</a:t>
            </a:r>
          </a:p>
          <a:p>
            <a:r>
              <a:rPr lang="en-US"/>
              <a:t>Provencio M, et al. </a:t>
            </a:r>
            <a:r>
              <a:rPr lang="en-US" i="1"/>
              <a:t>Lancet Oncol.</a:t>
            </a:r>
            <a:r>
              <a:rPr lang="en-US"/>
              <a:t> 2024;25(11):1453-1464.​</a:t>
            </a:r>
          </a:p>
        </p:txBody>
      </p:sp>
    </p:spTree>
    <p:extLst>
      <p:ext uri="{BB962C8B-B14F-4D97-AF65-F5344CB8AC3E}">
        <p14:creationId xmlns:p14="http://schemas.microsoft.com/office/powerpoint/2010/main" val="29491043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740D2-D0AA-5CC9-1347-E95E10397E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481040-8856-4F6A-646E-C64BA18A9255}"/>
              </a:ext>
            </a:extLst>
          </p:cNvPr>
          <p:cNvSpPr>
            <a:spLocks noGrp="1"/>
          </p:cNvSpPr>
          <p:nvPr>
            <p:ph type="title"/>
          </p:nvPr>
        </p:nvSpPr>
        <p:spPr>
          <a:xfrm>
            <a:off x="838200" y="365125"/>
            <a:ext cx="10515600" cy="1325563"/>
          </a:xfrm>
        </p:spPr>
        <p:txBody>
          <a:bodyPr/>
          <a:lstStyle/>
          <a:p>
            <a:r>
              <a:rPr lang="en-US"/>
              <a:t>Key Questions</a:t>
            </a:r>
          </a:p>
        </p:txBody>
      </p:sp>
      <p:sp>
        <p:nvSpPr>
          <p:cNvPr id="3" name="Content Placeholder 2">
            <a:extLst>
              <a:ext uri="{FF2B5EF4-FFF2-40B4-BE49-F238E27FC236}">
                <a16:creationId xmlns:a16="http://schemas.microsoft.com/office/drawing/2014/main" id="{F8B81F00-0890-292E-616E-E18232A8771E}"/>
              </a:ext>
            </a:extLst>
          </p:cNvPr>
          <p:cNvSpPr>
            <a:spLocks noGrp="1"/>
          </p:cNvSpPr>
          <p:nvPr>
            <p:ph idx="1"/>
          </p:nvPr>
        </p:nvSpPr>
        <p:spPr>
          <a:xfrm>
            <a:off x="838200" y="1825625"/>
            <a:ext cx="10515600" cy="3306814"/>
          </a:xfrm>
        </p:spPr>
        <p:txBody>
          <a:bodyPr numCol="2" spcCol="457200">
            <a:normAutofit/>
          </a:bodyPr>
          <a:lstStyle/>
          <a:p>
            <a:pPr>
              <a:spcAft>
                <a:spcPts val="600"/>
              </a:spcAft>
            </a:pPr>
            <a:r>
              <a:rPr lang="en-US" sz="3200">
                <a:solidFill>
                  <a:srgbClr val="000000"/>
                </a:solidFill>
              </a:rPr>
              <a:t>What does the adjuvant ICI component add to neoadjuvant?</a:t>
            </a:r>
            <a:br>
              <a:rPr lang="en-US" sz="3200"/>
            </a:br>
            <a:endParaRPr lang="en-US" sz="3200"/>
          </a:p>
          <a:p>
            <a:r>
              <a:rPr lang="en-US" sz="3200">
                <a:solidFill>
                  <a:srgbClr val="000000"/>
                </a:solidFill>
              </a:rPr>
              <a:t>What is the optimal duration of ICI therapy?</a:t>
            </a:r>
          </a:p>
          <a:p>
            <a:r>
              <a:rPr lang="en-US" sz="3200">
                <a:solidFill>
                  <a:srgbClr val="000000"/>
                </a:solidFill>
              </a:rPr>
              <a:t>How does ctDNA analysis help?</a:t>
            </a:r>
            <a:br>
              <a:rPr lang="en-US" sz="3200">
                <a:solidFill>
                  <a:srgbClr val="000000"/>
                </a:solidFill>
              </a:rPr>
            </a:br>
            <a:br>
              <a:rPr lang="en-US" sz="3200">
                <a:solidFill>
                  <a:srgbClr val="000000"/>
                </a:solidFill>
              </a:rPr>
            </a:br>
            <a:endParaRPr lang="en-US" sz="3200">
              <a:solidFill>
                <a:srgbClr val="000000"/>
              </a:solidFill>
            </a:endParaRPr>
          </a:p>
          <a:p>
            <a:pPr>
              <a:spcAft>
                <a:spcPts val="600"/>
              </a:spcAft>
            </a:pPr>
            <a:r>
              <a:rPr lang="en-US" sz="3200" b="1"/>
              <a:t>What are future steps?</a:t>
            </a:r>
          </a:p>
          <a:p>
            <a:pPr>
              <a:spcAft>
                <a:spcPts val="600"/>
              </a:spcAft>
            </a:pPr>
            <a:endParaRPr lang="en-US" sz="3200"/>
          </a:p>
        </p:txBody>
      </p:sp>
    </p:spTree>
    <p:extLst>
      <p:ext uri="{BB962C8B-B14F-4D97-AF65-F5344CB8AC3E}">
        <p14:creationId xmlns:p14="http://schemas.microsoft.com/office/powerpoint/2010/main" val="39377017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FB1A4-4EA5-6D8A-6D34-52449B276B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B469D8-6FAE-06A2-E3BA-5E70EEB1D7B8}"/>
              </a:ext>
            </a:extLst>
          </p:cNvPr>
          <p:cNvSpPr>
            <a:spLocks noGrp="1"/>
          </p:cNvSpPr>
          <p:nvPr>
            <p:ph type="ctrTitle"/>
          </p:nvPr>
        </p:nvSpPr>
        <p:spPr/>
        <p:txBody>
          <a:bodyPr/>
          <a:lstStyle/>
          <a:p>
            <a:r>
              <a:rPr lang="en-US" dirty="0">
                <a:ea typeface="微软雅黑" panose="020B0503020204020204" pitchFamily="34" charset="-122"/>
                <a:sym typeface="Arial" panose="020B0604020202020204" pitchFamily="34" charset="0"/>
              </a:rPr>
              <a:t>Novel Agents in Early-Stage NSCLC</a:t>
            </a:r>
            <a:br>
              <a:rPr lang="en-US" dirty="0">
                <a:ea typeface="微软雅黑" panose="020B0503020204020204" pitchFamily="34" charset="-122"/>
                <a:sym typeface="Arial" panose="020B0604020202020204" pitchFamily="34" charset="0"/>
              </a:rPr>
            </a:br>
            <a:endParaRPr lang="en-US" dirty="0"/>
          </a:p>
        </p:txBody>
      </p:sp>
      <p:sp>
        <p:nvSpPr>
          <p:cNvPr id="3" name="Rectangle 1">
            <a:extLst>
              <a:ext uri="{FF2B5EF4-FFF2-40B4-BE49-F238E27FC236}">
                <a16:creationId xmlns:a16="http://schemas.microsoft.com/office/drawing/2014/main" id="{19D94142-2459-73C7-159D-53BBD0EE0060}"/>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6" name="Subtitle 5">
            <a:extLst>
              <a:ext uri="{FF2B5EF4-FFF2-40B4-BE49-F238E27FC236}">
                <a16:creationId xmlns:a16="http://schemas.microsoft.com/office/drawing/2014/main" id="{C09C974B-EC24-BBAF-01EB-0E4BE72443D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201301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861C6-8ADB-616F-9E5B-E6C44466DC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538193-354D-D7CC-955A-5A299D9DAE0B}"/>
              </a:ext>
            </a:extLst>
          </p:cNvPr>
          <p:cNvSpPr>
            <a:spLocks noGrp="1"/>
          </p:cNvSpPr>
          <p:nvPr>
            <p:ph type="title"/>
          </p:nvPr>
        </p:nvSpPr>
        <p:spPr/>
        <p:txBody>
          <a:bodyPr>
            <a:normAutofit/>
          </a:bodyPr>
          <a:lstStyle/>
          <a:p>
            <a:r>
              <a:rPr lang="en-US">
                <a:latin typeface="Arial" panose="020B0604020202020204" pitchFamily="34" charset="0"/>
                <a:cs typeface="Arial" panose="020B0604020202020204" pitchFamily="34" charset="0"/>
              </a:rPr>
              <a:t>What Can We Add to PD-(L)1?</a:t>
            </a:r>
          </a:p>
        </p:txBody>
      </p:sp>
      <p:sp>
        <p:nvSpPr>
          <p:cNvPr id="3" name="Content Placeholder 2">
            <a:extLst>
              <a:ext uri="{FF2B5EF4-FFF2-40B4-BE49-F238E27FC236}">
                <a16:creationId xmlns:a16="http://schemas.microsoft.com/office/drawing/2014/main" id="{4E7F0BCE-F812-2C32-650D-B618313B0CC1}"/>
              </a:ext>
            </a:extLst>
          </p:cNvPr>
          <p:cNvSpPr>
            <a:spLocks noGrp="1"/>
          </p:cNvSpPr>
          <p:nvPr>
            <p:ph idx="1"/>
          </p:nvPr>
        </p:nvSpPr>
        <p:spPr/>
        <p:txBody>
          <a:bodyPr/>
          <a:lstStyle/>
          <a:p>
            <a:r>
              <a:rPr lang="en-US" dirty="0">
                <a:solidFill>
                  <a:srgbClr val="002557"/>
                </a:solidFill>
              </a:rPr>
              <a:t>CTLA-4</a:t>
            </a:r>
            <a:endParaRPr lang="en-US" dirty="0"/>
          </a:p>
        </p:txBody>
      </p:sp>
    </p:spTree>
    <p:extLst>
      <p:ext uri="{BB962C8B-B14F-4D97-AF65-F5344CB8AC3E}">
        <p14:creationId xmlns:p14="http://schemas.microsoft.com/office/powerpoint/2010/main" val="21514141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CFAF1B69-7550-699F-0C45-576EA8BC0987}"/>
              </a:ext>
            </a:extLst>
          </p:cNvPr>
          <p:cNvGrpSpPr/>
          <p:nvPr/>
        </p:nvGrpSpPr>
        <p:grpSpPr>
          <a:xfrm>
            <a:off x="1445545" y="5352439"/>
            <a:ext cx="4579057" cy="984015"/>
            <a:chOff x="235719" y="4671184"/>
            <a:chExt cx="4580250" cy="1124005"/>
          </a:xfrm>
        </p:grpSpPr>
        <p:sp>
          <p:nvSpPr>
            <p:cNvPr id="22" name="Rectangle: Rounded Corners 21">
              <a:extLst>
                <a:ext uri="{FF2B5EF4-FFF2-40B4-BE49-F238E27FC236}">
                  <a16:creationId xmlns:a16="http://schemas.microsoft.com/office/drawing/2014/main" id="{74CF9B70-80C4-D84A-AC42-774436770EA4}"/>
                </a:ext>
              </a:extLst>
            </p:cNvPr>
            <p:cNvSpPr/>
            <p:nvPr/>
          </p:nvSpPr>
          <p:spPr>
            <a:xfrm>
              <a:off x="235719" y="4671184"/>
              <a:ext cx="4580250" cy="1124005"/>
            </a:xfrm>
            <a:prstGeom prst="roundRect">
              <a:avLst/>
            </a:prstGeom>
            <a:solidFill>
              <a:schemeClr val="tx2">
                <a:lumMod val="20000"/>
                <a:lumOff val="80000"/>
              </a:schemeClr>
            </a:solidFill>
            <a:ln w="19050">
              <a:noFill/>
            </a:ln>
            <a:effectLst/>
          </p:spPr>
          <p:style>
            <a:lnRef idx="1">
              <a:schemeClr val="dk1"/>
            </a:lnRef>
            <a:fillRef idx="2">
              <a:schemeClr val="dk1"/>
            </a:fillRef>
            <a:effectRef idx="1">
              <a:schemeClr val="dk1"/>
            </a:effectRef>
            <a:fontRef idx="minor">
              <a:schemeClr val="dk1"/>
            </a:fontRef>
          </p:style>
          <p:txBody>
            <a:bodyPr rtlCol="0" anchor="ctr"/>
            <a:lstStyle/>
            <a:p>
              <a:pPr algn="ctr" defTabSz="1218591"/>
              <a:endParaRPr lang="en-US" sz="140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2024273-3D97-DBE7-F1CA-916D8E44ACD4}"/>
                </a:ext>
              </a:extLst>
            </p:cNvPr>
            <p:cNvSpPr/>
            <p:nvPr/>
          </p:nvSpPr>
          <p:spPr>
            <a:xfrm>
              <a:off x="511002" y="4750002"/>
              <a:ext cx="3963922" cy="950976"/>
            </a:xfrm>
            <a:prstGeom prst="rect">
              <a:avLst/>
            </a:prstGeom>
            <a:ln>
              <a:noFill/>
            </a:ln>
          </p:spPr>
          <p:txBody>
            <a:bodyPr wrap="square" lIns="0" tIns="0" rIns="0" bIns="0" numCol="1" anchor="t">
              <a:noAutofit/>
            </a:bodyPr>
            <a:lstStyle/>
            <a:p>
              <a:pPr defTabSz="457041" eaLnBrk="0" fontAlgn="base" hangingPunct="0">
                <a:spcBef>
                  <a:spcPts val="300"/>
                </a:spcBef>
                <a:buClr>
                  <a:srgbClr val="595454">
                    <a:lumMod val="60000"/>
                    <a:lumOff val="40000"/>
                  </a:srgbClr>
                </a:buClr>
                <a:defRPr/>
              </a:pPr>
              <a:r>
                <a:rPr lang="en-US" sz="1400" b="1">
                  <a:latin typeface="Arial" panose="020B0604020202020204" pitchFamily="34" charset="0"/>
                  <a:cs typeface="Arial" panose="020B0604020202020204" pitchFamily="34" charset="0"/>
                </a:rPr>
                <a:t>Primary endpoints</a:t>
              </a:r>
            </a:p>
            <a:p>
              <a:pPr marL="228525" indent="-228525" defTabSz="457041" eaLnBrk="0" fontAlgn="base" hangingPunct="0">
                <a:buClr>
                  <a:schemeClr val="accent2"/>
                </a:buClr>
                <a:buFont typeface="Arial" panose="020B0604020202020204" pitchFamily="34" charset="0"/>
                <a:buChar char="•"/>
                <a:defRPr/>
              </a:pPr>
              <a:r>
                <a:rPr lang="en-US" sz="1400">
                  <a:latin typeface="Arial" panose="020B0604020202020204" pitchFamily="34" charset="0"/>
                  <a:cs typeface="Arial" panose="020B0604020202020204" pitchFamily="34" charset="0"/>
                </a:rPr>
                <a:t>pCR by BIPR</a:t>
              </a:r>
            </a:p>
            <a:p>
              <a:pPr marL="228525" indent="-228525" defTabSz="457041" eaLnBrk="0" fontAlgn="base" hangingPunct="0">
                <a:buClr>
                  <a:schemeClr val="accent2"/>
                </a:buClr>
                <a:buFont typeface="Arial" panose="020B0604020202020204" pitchFamily="34" charset="0"/>
                <a:buChar char="•"/>
                <a:defRPr/>
              </a:pPr>
              <a:r>
                <a:rPr lang="en-US" sz="1400">
                  <a:latin typeface="Arial" panose="020B0604020202020204" pitchFamily="34" charset="0"/>
                  <a:cs typeface="Arial" panose="020B0604020202020204" pitchFamily="34" charset="0"/>
                </a:rPr>
                <a:t>EFS by BICR</a:t>
              </a:r>
            </a:p>
          </p:txBody>
        </p:sp>
      </p:grpSp>
      <p:sp>
        <p:nvSpPr>
          <p:cNvPr id="8" name="Rectangle 7">
            <a:extLst>
              <a:ext uri="{FF2B5EF4-FFF2-40B4-BE49-F238E27FC236}">
                <a16:creationId xmlns:a16="http://schemas.microsoft.com/office/drawing/2014/main" id="{3E3526C9-DC0A-2AD8-22DD-743F5027BE04}"/>
              </a:ext>
            </a:extLst>
          </p:cNvPr>
          <p:cNvSpPr/>
          <p:nvPr/>
        </p:nvSpPr>
        <p:spPr>
          <a:xfrm>
            <a:off x="4015791" y="5431235"/>
            <a:ext cx="1892159" cy="950728"/>
          </a:xfrm>
          <a:prstGeom prst="rect">
            <a:avLst/>
          </a:prstGeom>
        </p:spPr>
        <p:txBody>
          <a:bodyPr wrap="square" lIns="0" tIns="0" rIns="0" bIns="0" numCol="1" anchor="t">
            <a:noAutofit/>
          </a:bodyPr>
          <a:lstStyle/>
          <a:p>
            <a:pPr defTabSz="457041" eaLnBrk="0" fontAlgn="base" hangingPunct="0">
              <a:spcBef>
                <a:spcPts val="300"/>
              </a:spcBef>
              <a:buClr>
                <a:srgbClr val="595454">
                  <a:lumMod val="60000"/>
                  <a:lumOff val="40000"/>
                </a:srgbClr>
              </a:buClr>
              <a:defRPr/>
            </a:pPr>
            <a:r>
              <a:rPr lang="en-US" sz="1400" b="1">
                <a:latin typeface="Arial" panose="020B0604020202020204" pitchFamily="34" charset="0"/>
                <a:cs typeface="Arial" panose="020B0604020202020204" pitchFamily="34" charset="0"/>
              </a:rPr>
              <a:t>Secondary endpoints</a:t>
            </a:r>
          </a:p>
          <a:p>
            <a:pPr marL="228525" indent="-228525" defTabSz="457041" eaLnBrk="0" fontAlgn="base" hangingPunct="0">
              <a:buClr>
                <a:schemeClr val="accent2"/>
              </a:buClr>
              <a:buFont typeface="Arial" panose="020B0604020202020204" pitchFamily="34" charset="0"/>
              <a:buChar char="•"/>
              <a:defRPr/>
            </a:pPr>
            <a:r>
              <a:rPr lang="en-US" sz="1400">
                <a:latin typeface="Arial" panose="020B0604020202020204" pitchFamily="34" charset="0"/>
                <a:cs typeface="Arial" panose="020B0604020202020204" pitchFamily="34" charset="0"/>
              </a:rPr>
              <a:t>MPR</a:t>
            </a:r>
            <a:r>
              <a:rPr lang="en-US" sz="1400" baseline="30000">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by BIPR</a:t>
            </a:r>
          </a:p>
          <a:p>
            <a:pPr marL="228525" indent="-228525" defTabSz="457041" eaLnBrk="0" fontAlgn="base" hangingPunct="0">
              <a:buClr>
                <a:schemeClr val="accent2"/>
              </a:buClr>
              <a:buFont typeface="Arial" panose="020B0604020202020204" pitchFamily="34" charset="0"/>
              <a:buChar char="•"/>
              <a:defRPr/>
            </a:pPr>
            <a:r>
              <a:rPr lang="en-US" sz="1400">
                <a:latin typeface="Arial" panose="020B0604020202020204" pitchFamily="34" charset="0"/>
                <a:cs typeface="Arial" panose="020B0604020202020204" pitchFamily="34" charset="0"/>
              </a:rPr>
              <a:t>OS</a:t>
            </a:r>
          </a:p>
          <a:p>
            <a:pPr marL="228525" indent="-228525" defTabSz="457041" eaLnBrk="0" fontAlgn="base" hangingPunct="0">
              <a:buClr>
                <a:schemeClr val="accent2"/>
              </a:buClr>
              <a:buFont typeface="Arial" panose="020B0604020202020204" pitchFamily="34" charset="0"/>
              <a:buChar char="•"/>
              <a:defRPr/>
            </a:pPr>
            <a:r>
              <a:rPr lang="en-US" sz="1400">
                <a:latin typeface="Arial" panose="020B0604020202020204" pitchFamily="34" charset="0"/>
                <a:cs typeface="Arial" panose="020B0604020202020204" pitchFamily="34" charset="0"/>
              </a:rPr>
              <a:t>TTDM</a:t>
            </a:r>
          </a:p>
        </p:txBody>
      </p:sp>
      <p:sp>
        <p:nvSpPr>
          <p:cNvPr id="42" name="TextBox 41">
            <a:extLst>
              <a:ext uri="{FF2B5EF4-FFF2-40B4-BE49-F238E27FC236}">
                <a16:creationId xmlns:a16="http://schemas.microsoft.com/office/drawing/2014/main" id="{D8CC2C62-2D16-2F77-547D-F19A20F18DBD}"/>
              </a:ext>
            </a:extLst>
          </p:cNvPr>
          <p:cNvSpPr txBox="1"/>
          <p:nvPr/>
        </p:nvSpPr>
        <p:spPr>
          <a:xfrm>
            <a:off x="1427739" y="5013439"/>
            <a:ext cx="4596863" cy="307777"/>
          </a:xfrm>
          <a:prstGeom prst="rect">
            <a:avLst/>
          </a:prstGeom>
          <a:noFill/>
          <a:ln w="28575">
            <a:noFill/>
          </a:ln>
        </p:spPr>
        <p:txBody>
          <a:bodyPr wrap="square" rtlCol="0">
            <a:spAutoFit/>
          </a:bodyPr>
          <a:lstStyle/>
          <a:p>
            <a:pPr algn="ctr" defTabSz="1218774">
              <a:defRPr/>
            </a:pPr>
            <a:r>
              <a:rPr lang="en-US" sz="1400" b="1">
                <a:latin typeface="Arial" panose="020B0604020202020204" pitchFamily="34" charset="0"/>
                <a:cs typeface="Arial" panose="020B0604020202020204" pitchFamily="34" charset="0"/>
              </a:rPr>
              <a:t>Primary analysis (NIVO + chemo vs chemo)</a:t>
            </a:r>
            <a:endParaRPr lang="en-US" sz="1400" b="1" strike="sngStrike">
              <a:latin typeface="Arial" panose="020B060402020202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B8FA6F1C-F936-3449-B4D9-315BBA56D5E6}"/>
              </a:ext>
            </a:extLst>
          </p:cNvPr>
          <p:cNvSpPr/>
          <p:nvPr/>
        </p:nvSpPr>
        <p:spPr>
          <a:xfrm>
            <a:off x="6167400" y="5352439"/>
            <a:ext cx="5403104" cy="984015"/>
          </a:xfrm>
          <a:prstGeom prst="roundRect">
            <a:avLst/>
          </a:prstGeom>
          <a:solidFill>
            <a:schemeClr val="tx2">
              <a:lumMod val="20000"/>
              <a:lumOff val="80000"/>
            </a:schemeClr>
          </a:solidFill>
          <a:ln w="19050">
            <a:noFill/>
          </a:ln>
          <a:effectLst/>
        </p:spPr>
        <p:style>
          <a:lnRef idx="1">
            <a:schemeClr val="dk1"/>
          </a:lnRef>
          <a:fillRef idx="2">
            <a:schemeClr val="dk1"/>
          </a:fillRef>
          <a:effectRef idx="1">
            <a:schemeClr val="dk1"/>
          </a:effectRef>
          <a:fontRef idx="minor">
            <a:schemeClr val="dk1"/>
          </a:fontRef>
        </p:style>
        <p:txBody>
          <a:bodyPr rtlCol="0" anchor="ctr"/>
          <a:lstStyle/>
          <a:p>
            <a:pPr algn="ctr" defTabSz="1218591"/>
            <a:endParaRPr lang="en-US" sz="2399">
              <a:solidFill>
                <a:schemeClr val="tx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C987185F-8BF0-E151-3EFD-82C6BA3A5222}"/>
              </a:ext>
            </a:extLst>
          </p:cNvPr>
          <p:cNvSpPr/>
          <p:nvPr/>
        </p:nvSpPr>
        <p:spPr>
          <a:xfrm>
            <a:off x="6459373" y="5483617"/>
            <a:ext cx="2186341" cy="819914"/>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lIns="0" tIns="0" rIns="0" bIns="0" numCol="1" anchor="t">
            <a:noAutofit/>
          </a:bodyPr>
          <a:lstStyle/>
          <a:p>
            <a:pPr marL="228525" indent="-228525" defTabSz="457041" eaLnBrk="0" fontAlgn="base" hangingPunct="0">
              <a:buClr>
                <a:schemeClr val="accent2"/>
              </a:buClr>
              <a:buFont typeface="Arial" panose="020B0604020202020204" pitchFamily="34" charset="0"/>
              <a:buChar char="•"/>
              <a:defRPr/>
            </a:pPr>
            <a:r>
              <a:rPr lang="en-US" sz="1400">
                <a:solidFill>
                  <a:schemeClr val="tx1"/>
                </a:solidFill>
                <a:latin typeface="Arial" panose="020B0604020202020204" pitchFamily="34" charset="0"/>
                <a:cs typeface="Arial" panose="020B0604020202020204" pitchFamily="34" charset="0"/>
              </a:rPr>
              <a:t>EFS by BICR</a:t>
            </a:r>
          </a:p>
          <a:p>
            <a:pPr marL="228525" indent="-228525" defTabSz="457041" eaLnBrk="0" fontAlgn="base" hangingPunct="0">
              <a:buClr>
                <a:schemeClr val="accent2"/>
              </a:buClr>
              <a:buFont typeface="Arial" panose="020B0604020202020204" pitchFamily="34" charset="0"/>
              <a:buChar char="•"/>
              <a:defRPr/>
            </a:pPr>
            <a:r>
              <a:rPr lang="en-US" sz="1400">
                <a:solidFill>
                  <a:schemeClr val="tx1"/>
                </a:solidFill>
                <a:latin typeface="Arial" panose="020B0604020202020204" pitchFamily="34" charset="0"/>
                <a:cs typeface="Arial" panose="020B0604020202020204" pitchFamily="34" charset="0"/>
              </a:rPr>
              <a:t>pCR and MPR by BIPR</a:t>
            </a:r>
          </a:p>
          <a:p>
            <a:pPr marL="228525" indent="-228525" defTabSz="457041" eaLnBrk="0" fontAlgn="base" hangingPunct="0">
              <a:buClr>
                <a:schemeClr val="accent2"/>
              </a:buClr>
              <a:buFont typeface="Arial" panose="020B0604020202020204" pitchFamily="34" charset="0"/>
              <a:buChar char="•"/>
              <a:defRPr/>
            </a:pPr>
            <a:r>
              <a:rPr lang="en-US" sz="1400">
                <a:solidFill>
                  <a:schemeClr val="tx1"/>
                </a:solidFill>
                <a:latin typeface="Arial" panose="020B0604020202020204" pitchFamily="34" charset="0"/>
                <a:cs typeface="Arial" panose="020B0604020202020204" pitchFamily="34" charset="0"/>
              </a:rPr>
              <a:t>OS</a:t>
            </a:r>
          </a:p>
        </p:txBody>
      </p:sp>
      <p:sp>
        <p:nvSpPr>
          <p:cNvPr id="38" name="TextBox 37">
            <a:extLst>
              <a:ext uri="{FF2B5EF4-FFF2-40B4-BE49-F238E27FC236}">
                <a16:creationId xmlns:a16="http://schemas.microsoft.com/office/drawing/2014/main" id="{A4C0F136-9864-5D9F-3455-4F1A5FB60C10}"/>
              </a:ext>
            </a:extLst>
          </p:cNvPr>
          <p:cNvSpPr txBox="1"/>
          <p:nvPr/>
        </p:nvSpPr>
        <p:spPr>
          <a:xfrm>
            <a:off x="6167400" y="5013439"/>
            <a:ext cx="5333331" cy="307777"/>
          </a:xfrm>
          <a:prstGeom prst="rect">
            <a:avLst/>
          </a:prstGeom>
          <a:noFill/>
          <a:ln w="28575">
            <a:noFill/>
          </a:ln>
        </p:spPr>
        <p:txBody>
          <a:bodyPr wrap="square" rtlCol="0">
            <a:spAutoFit/>
          </a:bodyPr>
          <a:lstStyle/>
          <a:p>
            <a:pPr algn="ctr" defTabSz="1218774">
              <a:defRPr/>
            </a:pPr>
            <a:r>
              <a:rPr lang="en-US" sz="1400" b="1">
                <a:latin typeface="Arial" panose="020B0604020202020204" pitchFamily="34" charset="0"/>
                <a:cs typeface="Arial" panose="020B0604020202020204" pitchFamily="34" charset="0"/>
              </a:rPr>
              <a:t>Exploratory analysis (NIVO + IPI vs chemo)</a:t>
            </a:r>
            <a:endParaRPr lang="en-US" sz="1400" b="1" strike="sngStrike">
              <a:latin typeface="Arial" panose="020B0604020202020204" pitchFamily="34" charset="0"/>
              <a:cs typeface="Arial" panose="020B0604020202020204" pitchFamily="34" charset="0"/>
            </a:endParaRPr>
          </a:p>
        </p:txBody>
      </p:sp>
      <p:sp>
        <p:nvSpPr>
          <p:cNvPr id="36" name="Rounded Rectangle 38">
            <a:extLst>
              <a:ext uri="{FF2B5EF4-FFF2-40B4-BE49-F238E27FC236}">
                <a16:creationId xmlns:a16="http://schemas.microsoft.com/office/drawing/2014/main" id="{EB3139D9-08BF-ABA4-976F-1D95E578D922}"/>
              </a:ext>
            </a:extLst>
          </p:cNvPr>
          <p:cNvSpPr/>
          <p:nvPr/>
        </p:nvSpPr>
        <p:spPr bwMode="auto">
          <a:xfrm>
            <a:off x="253866" y="1690688"/>
            <a:ext cx="3101391" cy="3216217"/>
          </a:xfrm>
          <a:prstGeom prst="roundRect">
            <a:avLst>
              <a:gd name="adj" fmla="val 0"/>
            </a:avLst>
          </a:prstGeom>
          <a:solidFill>
            <a:schemeClr val="bg1"/>
          </a:solidFill>
          <a:ln w="28575" cap="flat" cmpd="sng" algn="ctr">
            <a:solidFill>
              <a:schemeClr val="tx1"/>
            </a:solidFill>
            <a:prstDash val="solid"/>
            <a:round/>
            <a:headEnd type="none" w="sm" len="sm"/>
            <a:tailEnd type="none" w="sm" len="sm"/>
          </a:ln>
          <a:effectLst/>
        </p:spPr>
        <p:txBody>
          <a:bodyPr vert="horz" wrap="square" lIns="274320" tIns="91416" rIns="274320" bIns="91416" numCol="1" rtlCol="0" anchor="ctr" anchorCtr="0" compatLnSpc="1">
            <a:prstTxWarp prst="textNoShape">
              <a:avLst/>
            </a:prstTxWarp>
            <a:spAutoFit/>
          </a:bodyPr>
          <a:lstStyle/>
          <a:p>
            <a:pPr defTabSz="860125" eaLnBrk="0" hangingPunct="0">
              <a:spcBef>
                <a:spcPts val="300"/>
              </a:spcBef>
              <a:spcAft>
                <a:spcPts val="300"/>
              </a:spcAft>
              <a:buClr>
                <a:srgbClr val="FFE947"/>
              </a:buClr>
              <a:defRPr/>
            </a:pPr>
            <a:r>
              <a:rPr lang="en-US" sz="1400" b="1">
                <a:solidFill>
                  <a:srgbClr val="433F3F"/>
                </a:solidFill>
                <a:latin typeface="Arial" panose="020B0604020202020204" pitchFamily="34" charset="0"/>
                <a:cs typeface="Arial" panose="020B0604020202020204" pitchFamily="34" charset="0"/>
              </a:rPr>
              <a:t>Key Eligibility Criteria</a:t>
            </a:r>
          </a:p>
          <a:p>
            <a:pPr marL="285657" indent="-285657" defTabSz="860125" eaLnBrk="0" hangingPunct="0">
              <a:spcBef>
                <a:spcPts val="300"/>
              </a:spcBef>
              <a:buClr>
                <a:srgbClr val="433F3F"/>
              </a:buClr>
              <a:buFont typeface="Arial" panose="020B0604020202020204" pitchFamily="34" charset="0"/>
              <a:buChar char="•"/>
              <a:defRPr/>
            </a:pPr>
            <a:r>
              <a:rPr lang="en-US" sz="1400">
                <a:solidFill>
                  <a:srgbClr val="433F3F"/>
                </a:solidFill>
                <a:latin typeface="Arial" panose="020B0604020202020204" pitchFamily="34" charset="0"/>
                <a:cs typeface="Arial" panose="020B0604020202020204" pitchFamily="34" charset="0"/>
              </a:rPr>
              <a:t>Newly diagnosed, resectable, stage IB (≥ 4 cm)–IIIA NSCLC </a:t>
            </a:r>
            <a:br>
              <a:rPr lang="en-US" sz="1400">
                <a:solidFill>
                  <a:srgbClr val="433F3F"/>
                </a:solidFill>
                <a:latin typeface="Arial" panose="020B0604020202020204" pitchFamily="34" charset="0"/>
                <a:cs typeface="Arial" panose="020B0604020202020204" pitchFamily="34" charset="0"/>
              </a:rPr>
            </a:br>
            <a:r>
              <a:rPr lang="en-US" sz="1400">
                <a:solidFill>
                  <a:srgbClr val="433F3F"/>
                </a:solidFill>
                <a:latin typeface="Arial" panose="020B0604020202020204" pitchFamily="34" charset="0"/>
                <a:cs typeface="Arial" panose="020B0604020202020204" pitchFamily="34" charset="0"/>
              </a:rPr>
              <a:t>(per AJCC TNM 7th edition)</a:t>
            </a:r>
          </a:p>
          <a:p>
            <a:pPr marL="285657" indent="-285657" defTabSz="860125" eaLnBrk="0" hangingPunct="0">
              <a:spcBef>
                <a:spcPts val="300"/>
              </a:spcBef>
              <a:buClr>
                <a:srgbClr val="433F3F"/>
              </a:buClr>
              <a:buFont typeface="Arial" panose="020B0604020202020204" pitchFamily="34" charset="0"/>
              <a:buChar char="•"/>
              <a:defRPr/>
            </a:pPr>
            <a:r>
              <a:rPr lang="en-US" sz="1400">
                <a:solidFill>
                  <a:srgbClr val="433F3F"/>
                </a:solidFill>
                <a:latin typeface="Arial" panose="020B0604020202020204" pitchFamily="34" charset="0"/>
                <a:cs typeface="Arial" panose="020B0604020202020204" pitchFamily="34" charset="0"/>
              </a:rPr>
              <a:t>ECOG performance status 0–1</a:t>
            </a:r>
          </a:p>
          <a:p>
            <a:pPr marL="285657" indent="-285657" defTabSz="860125" eaLnBrk="0" hangingPunct="0">
              <a:spcBef>
                <a:spcPts val="300"/>
              </a:spcBef>
              <a:buClr>
                <a:srgbClr val="433F3F"/>
              </a:buClr>
              <a:buFont typeface="Arial" panose="020B0604020202020204" pitchFamily="34" charset="0"/>
              <a:buChar char="•"/>
              <a:defRPr/>
            </a:pPr>
            <a:r>
              <a:rPr lang="en-US" sz="1400">
                <a:solidFill>
                  <a:srgbClr val="433F3F"/>
                </a:solidFill>
                <a:latin typeface="Arial" panose="020B0604020202020204" pitchFamily="34" charset="0"/>
                <a:cs typeface="Arial" panose="020B0604020202020204" pitchFamily="34" charset="0"/>
              </a:rPr>
              <a:t>No known sensitizing </a:t>
            </a:r>
            <a:r>
              <a:rPr lang="en-US" sz="1400" i="1">
                <a:solidFill>
                  <a:srgbClr val="433F3F"/>
                </a:solidFill>
                <a:latin typeface="Arial" panose="020B0604020202020204" pitchFamily="34" charset="0"/>
                <a:cs typeface="Arial" panose="020B0604020202020204" pitchFamily="34" charset="0"/>
              </a:rPr>
              <a:t>EGFR</a:t>
            </a:r>
            <a:r>
              <a:rPr lang="en-US" sz="1400">
                <a:solidFill>
                  <a:srgbClr val="433F3F"/>
                </a:solidFill>
                <a:latin typeface="Arial" panose="020B0604020202020204" pitchFamily="34" charset="0"/>
                <a:cs typeface="Arial" panose="020B0604020202020204" pitchFamily="34" charset="0"/>
              </a:rPr>
              <a:t> mutations or </a:t>
            </a:r>
            <a:r>
              <a:rPr lang="en-US" sz="1400" i="1">
                <a:solidFill>
                  <a:srgbClr val="433F3F"/>
                </a:solidFill>
                <a:latin typeface="Arial" panose="020B0604020202020204" pitchFamily="34" charset="0"/>
                <a:cs typeface="Arial" panose="020B0604020202020204" pitchFamily="34" charset="0"/>
              </a:rPr>
              <a:t>ALK </a:t>
            </a:r>
            <a:r>
              <a:rPr lang="en-US" sz="1400">
                <a:solidFill>
                  <a:srgbClr val="433F3F"/>
                </a:solidFill>
                <a:latin typeface="Arial" panose="020B0604020202020204" pitchFamily="34" charset="0"/>
                <a:cs typeface="Arial" panose="020B0604020202020204" pitchFamily="34" charset="0"/>
              </a:rPr>
              <a:t>alterations</a:t>
            </a:r>
            <a:endParaRPr lang="en-US" sz="1400" b="1">
              <a:solidFill>
                <a:srgbClr val="433F3F"/>
              </a:solidFill>
              <a:latin typeface="Arial" panose="020B0604020202020204" pitchFamily="34" charset="0"/>
              <a:cs typeface="Arial" panose="020B0604020202020204" pitchFamily="34" charset="0"/>
            </a:endParaRPr>
          </a:p>
          <a:p>
            <a:pPr algn="ctr" defTabSz="860125" eaLnBrk="0" hangingPunct="0">
              <a:spcBef>
                <a:spcPts val="300"/>
              </a:spcBef>
              <a:buClr>
                <a:prstClr val="white"/>
              </a:buClr>
              <a:defRPr/>
            </a:pPr>
            <a:r>
              <a:rPr lang="en-US" sz="1400" b="1">
                <a:solidFill>
                  <a:srgbClr val="433F3F"/>
                </a:solidFill>
                <a:latin typeface="Arial" panose="020B0604020202020204" pitchFamily="34" charset="0"/>
                <a:cs typeface="Arial" panose="020B0604020202020204" pitchFamily="34" charset="0"/>
              </a:rPr>
              <a:t>Stratified by</a:t>
            </a:r>
          </a:p>
          <a:p>
            <a:pPr algn="ctr" defTabSz="860125" eaLnBrk="0" hangingPunct="0">
              <a:spcBef>
                <a:spcPts val="300"/>
              </a:spcBef>
              <a:buClr>
                <a:srgbClr val="595454"/>
              </a:buClr>
              <a:defRPr/>
            </a:pPr>
            <a:r>
              <a:rPr lang="en-US" sz="1400" b="1">
                <a:solidFill>
                  <a:srgbClr val="433F3F"/>
                </a:solidFill>
                <a:latin typeface="Arial" panose="020B0604020202020204" pitchFamily="34" charset="0"/>
                <a:cs typeface="Arial" panose="020B0604020202020204" pitchFamily="34" charset="0"/>
              </a:rPr>
              <a:t>Stage (IB–II vs IIIA), </a:t>
            </a:r>
            <a:br>
              <a:rPr lang="en-US" sz="1400" b="1">
                <a:solidFill>
                  <a:srgbClr val="433F3F"/>
                </a:solidFill>
                <a:latin typeface="Arial" panose="020B0604020202020204" pitchFamily="34" charset="0"/>
                <a:cs typeface="Arial" panose="020B0604020202020204" pitchFamily="34" charset="0"/>
              </a:rPr>
            </a:br>
            <a:r>
              <a:rPr lang="en-US" sz="1400" b="1">
                <a:solidFill>
                  <a:srgbClr val="433F3F"/>
                </a:solidFill>
                <a:latin typeface="Arial" panose="020B0604020202020204" pitchFamily="34" charset="0"/>
                <a:cs typeface="Arial" panose="020B0604020202020204" pitchFamily="34" charset="0"/>
              </a:rPr>
              <a:t>tumor PD-L1</a:t>
            </a:r>
            <a:r>
              <a:rPr lang="en-US" sz="1400" b="1" baseline="30000">
                <a:solidFill>
                  <a:srgbClr val="433F3F"/>
                </a:solidFill>
                <a:latin typeface="Arial" panose="020B0604020202020204" pitchFamily="34" charset="0"/>
                <a:cs typeface="Arial" panose="020B0604020202020204" pitchFamily="34" charset="0"/>
              </a:rPr>
              <a:t>b </a:t>
            </a:r>
            <a:r>
              <a:rPr lang="en-US" sz="1400" b="1">
                <a:solidFill>
                  <a:srgbClr val="433F3F"/>
                </a:solidFill>
                <a:latin typeface="Arial" panose="020B0604020202020204" pitchFamily="34" charset="0"/>
                <a:cs typeface="Arial" panose="020B0604020202020204" pitchFamily="34" charset="0"/>
              </a:rPr>
              <a:t>(≥ 1% vs &lt; 1%</a:t>
            </a:r>
            <a:r>
              <a:rPr lang="en-US" sz="1400" b="1" baseline="30000">
                <a:solidFill>
                  <a:srgbClr val="433F3F"/>
                </a:solidFill>
                <a:latin typeface="Arial" panose="020B0604020202020204" pitchFamily="34" charset="0"/>
                <a:cs typeface="Arial" panose="020B0604020202020204" pitchFamily="34" charset="0"/>
              </a:rPr>
              <a:t>c</a:t>
            </a:r>
            <a:r>
              <a:rPr lang="en-US" sz="1400" b="1">
                <a:solidFill>
                  <a:srgbClr val="433F3F"/>
                </a:solidFill>
                <a:latin typeface="Arial" panose="020B0604020202020204" pitchFamily="34" charset="0"/>
                <a:cs typeface="Arial" panose="020B0604020202020204" pitchFamily="34" charset="0"/>
              </a:rPr>
              <a:t>), </a:t>
            </a:r>
            <a:br>
              <a:rPr lang="en-US" sz="1400" b="1">
                <a:solidFill>
                  <a:srgbClr val="433F3F"/>
                </a:solidFill>
                <a:latin typeface="Arial" panose="020B0604020202020204" pitchFamily="34" charset="0"/>
                <a:cs typeface="Arial" panose="020B0604020202020204" pitchFamily="34" charset="0"/>
              </a:rPr>
            </a:br>
            <a:r>
              <a:rPr lang="en-US" sz="1400" b="1">
                <a:solidFill>
                  <a:srgbClr val="433F3F"/>
                </a:solidFill>
                <a:latin typeface="Arial" panose="020B0604020202020204" pitchFamily="34" charset="0"/>
                <a:cs typeface="Arial" panose="020B0604020202020204" pitchFamily="34" charset="0"/>
              </a:rPr>
              <a:t>and sex</a:t>
            </a:r>
          </a:p>
        </p:txBody>
      </p:sp>
      <p:sp>
        <p:nvSpPr>
          <p:cNvPr id="33" name="Rectangle 32">
            <a:extLst>
              <a:ext uri="{FF2B5EF4-FFF2-40B4-BE49-F238E27FC236}">
                <a16:creationId xmlns:a16="http://schemas.microsoft.com/office/drawing/2014/main" id="{32522425-D3AE-EAB5-EE95-40522B839C91}"/>
              </a:ext>
            </a:extLst>
          </p:cNvPr>
          <p:cNvSpPr/>
          <p:nvPr/>
        </p:nvSpPr>
        <p:spPr bwMode="auto">
          <a:xfrm>
            <a:off x="4599070" y="2828919"/>
            <a:ext cx="2832181" cy="556223"/>
          </a:xfrm>
          <a:prstGeom prst="rect">
            <a:avLst/>
          </a:prstGeom>
          <a:solidFill>
            <a:srgbClr val="A6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774">
              <a:spcBef>
                <a:spcPts val="300"/>
              </a:spcBef>
              <a:defRPr/>
            </a:pPr>
            <a:r>
              <a:rPr lang="en-US" sz="1100" b="1">
                <a:solidFill>
                  <a:srgbClr val="FFFFFF"/>
                </a:solidFill>
                <a:latin typeface="Arial" panose="020B0604020202020204" pitchFamily="34" charset="0"/>
                <a:cs typeface="Arial" panose="020B0604020202020204" pitchFamily="34" charset="0"/>
              </a:rPr>
              <a:t>Chemo</a:t>
            </a:r>
            <a:r>
              <a:rPr lang="en-US" sz="1100" baseline="30000">
                <a:solidFill>
                  <a:srgbClr val="FFFFFF"/>
                </a:solidFill>
                <a:latin typeface="Arial" panose="020B0604020202020204" pitchFamily="34" charset="0"/>
                <a:cs typeface="Arial" panose="020B0604020202020204" pitchFamily="34" charset="0"/>
              </a:rPr>
              <a:t>e</a:t>
            </a:r>
            <a:r>
              <a:rPr lang="en-US" sz="1100">
                <a:solidFill>
                  <a:srgbClr val="FFFFFF"/>
                </a:solidFill>
                <a:latin typeface="Arial" panose="020B0604020202020204" pitchFamily="34" charset="0"/>
                <a:cs typeface="Arial" panose="020B0604020202020204" pitchFamily="34" charset="0"/>
              </a:rPr>
              <a:t> </a:t>
            </a:r>
            <a:r>
              <a:rPr lang="en-US" sz="1100" b="1">
                <a:solidFill>
                  <a:srgbClr val="FFFFFF"/>
                </a:solidFill>
                <a:latin typeface="Arial" panose="020B0604020202020204" pitchFamily="34" charset="0"/>
                <a:cs typeface="Arial" panose="020B0604020202020204" pitchFamily="34" charset="0"/>
              </a:rPr>
              <a:t>Q3W (3 cycles)</a:t>
            </a:r>
          </a:p>
        </p:txBody>
      </p:sp>
      <p:sp>
        <p:nvSpPr>
          <p:cNvPr id="57" name="Rectangle 56">
            <a:extLst>
              <a:ext uri="{FF2B5EF4-FFF2-40B4-BE49-F238E27FC236}">
                <a16:creationId xmlns:a16="http://schemas.microsoft.com/office/drawing/2014/main" id="{6AD2B6A9-2271-288E-FF07-0AF936377605}"/>
              </a:ext>
            </a:extLst>
          </p:cNvPr>
          <p:cNvSpPr/>
          <p:nvPr/>
        </p:nvSpPr>
        <p:spPr bwMode="auto">
          <a:xfrm>
            <a:off x="4590631" y="3677505"/>
            <a:ext cx="2898648" cy="914400"/>
          </a:xfrm>
          <a:prstGeom prst="rect">
            <a:avLst/>
          </a:prstGeom>
          <a:solidFill>
            <a:srgbClr val="BA4422"/>
          </a:solidFill>
          <a:ln w="19050" cap="flat" cmpd="sng" algn="ctr">
            <a:noFill/>
            <a:prstDash val="solid"/>
            <a:round/>
            <a:headEnd type="none" w="sm" len="sm"/>
            <a:tailEnd type="none" w="sm" len="sm"/>
          </a:ln>
          <a:effectLst/>
        </p:spPr>
        <p:txBody>
          <a:bodyPr vert="horz" wrap="square" lIns="182880" tIns="182880" rIns="182880" bIns="182880" numCol="1" rtlCol="0" anchor="ctr" anchorCtr="0" compatLnSpc="1">
            <a:prstTxWarp prst="textNoShape">
              <a:avLst/>
            </a:prstTxWarp>
            <a:normAutofit fontScale="77500" lnSpcReduction="20000"/>
          </a:bodyPr>
          <a:lstStyle/>
          <a:p>
            <a:pPr algn="ctr" defTabSz="622082">
              <a:lnSpc>
                <a:spcPct val="90000"/>
              </a:lnSpc>
              <a:spcAft>
                <a:spcPct val="35000"/>
              </a:spcAft>
              <a:defRPr/>
            </a:pPr>
            <a:r>
              <a:rPr lang="en-US" sz="1600" b="1">
                <a:solidFill>
                  <a:srgbClr val="FFFFFF"/>
                </a:solidFill>
                <a:latin typeface="Arial" panose="020B0604020202020204" pitchFamily="34" charset="0"/>
                <a:cs typeface="Arial" panose="020B0604020202020204" pitchFamily="34" charset="0"/>
              </a:rPr>
              <a:t>NIVO 3 mg/kg Q2W (3 cycles) </a:t>
            </a:r>
          </a:p>
          <a:p>
            <a:pPr algn="ctr" defTabSz="622082">
              <a:lnSpc>
                <a:spcPct val="90000"/>
              </a:lnSpc>
              <a:spcAft>
                <a:spcPct val="35000"/>
              </a:spcAft>
              <a:defRPr/>
            </a:pPr>
            <a:r>
              <a:rPr lang="en-US" sz="1600" b="1">
                <a:solidFill>
                  <a:srgbClr val="FFFFFF"/>
                </a:solidFill>
                <a:latin typeface="Arial" panose="020B0604020202020204" pitchFamily="34" charset="0"/>
                <a:cs typeface="Arial" panose="020B0604020202020204" pitchFamily="34" charset="0"/>
              </a:rPr>
              <a:t>+ IPI 1 mg/kg (cycle 1 only)</a:t>
            </a:r>
            <a:r>
              <a:rPr lang="en-US" sz="1600" b="1" baseline="30000">
                <a:solidFill>
                  <a:srgbClr val="FFFFFF"/>
                </a:solidFill>
                <a:latin typeface="Arial" panose="020B0604020202020204" pitchFamily="34" charset="0"/>
                <a:cs typeface="Arial" panose="020B0604020202020204" pitchFamily="34" charset="0"/>
              </a:rPr>
              <a:t>f</a:t>
            </a:r>
          </a:p>
          <a:p>
            <a:pPr algn="ctr" defTabSz="622082">
              <a:lnSpc>
                <a:spcPct val="90000"/>
              </a:lnSpc>
              <a:spcAft>
                <a:spcPct val="35000"/>
              </a:spcAft>
              <a:defRPr/>
            </a:pPr>
            <a:r>
              <a:rPr lang="en-US" sz="1600" b="1">
                <a:solidFill>
                  <a:srgbClr val="FFFFFF"/>
                </a:solidFill>
                <a:latin typeface="Arial" panose="020B0604020202020204" pitchFamily="34" charset="0"/>
                <a:cs typeface="Arial" panose="020B0604020202020204" pitchFamily="34" charset="0"/>
              </a:rPr>
              <a:t>(n = 113)</a:t>
            </a:r>
          </a:p>
        </p:txBody>
      </p:sp>
      <p:sp>
        <p:nvSpPr>
          <p:cNvPr id="10" name="TextBox 9">
            <a:extLst>
              <a:ext uri="{FF2B5EF4-FFF2-40B4-BE49-F238E27FC236}">
                <a16:creationId xmlns:a16="http://schemas.microsoft.com/office/drawing/2014/main" id="{14C67734-868A-36C9-4542-B0144790178D}"/>
              </a:ext>
            </a:extLst>
          </p:cNvPr>
          <p:cNvSpPr txBox="1"/>
          <p:nvPr/>
        </p:nvSpPr>
        <p:spPr>
          <a:xfrm>
            <a:off x="4483937" y="4569217"/>
            <a:ext cx="3062443" cy="307777"/>
          </a:xfrm>
          <a:prstGeom prst="rect">
            <a:avLst/>
          </a:prstGeom>
          <a:noFill/>
          <a:ln w="28575">
            <a:noFill/>
          </a:ln>
        </p:spPr>
        <p:txBody>
          <a:bodyPr wrap="square" rtlCol="0">
            <a:spAutoFit/>
          </a:bodyPr>
          <a:lstStyle/>
          <a:p>
            <a:pPr algn="ctr" defTabSz="1218774">
              <a:defRPr/>
            </a:pPr>
            <a:r>
              <a:rPr lang="en-US" sz="1400" b="1">
                <a:solidFill>
                  <a:srgbClr val="433F3F"/>
                </a:solidFill>
                <a:latin typeface="Arial" panose="020B0604020202020204" pitchFamily="34" charset="0"/>
                <a:cs typeface="Arial" panose="020B0604020202020204" pitchFamily="34" charset="0"/>
              </a:rPr>
              <a:t>Exploratory analysis population</a:t>
            </a:r>
            <a:r>
              <a:rPr lang="en-US" sz="1400" b="1" baseline="30000">
                <a:solidFill>
                  <a:srgbClr val="433F3F"/>
                </a:solidFill>
                <a:latin typeface="Arial" panose="020B0604020202020204" pitchFamily="34" charset="0"/>
                <a:cs typeface="Arial" panose="020B0604020202020204" pitchFamily="34" charset="0"/>
              </a:rPr>
              <a:t>g</a:t>
            </a:r>
            <a:endParaRPr lang="en-US" sz="1400" b="1" strike="sngStrike">
              <a:solidFill>
                <a:srgbClr val="433F3F"/>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2D770131-2588-64FD-A2EB-BEE5B0738C2F}"/>
              </a:ext>
            </a:extLst>
          </p:cNvPr>
          <p:cNvSpPr/>
          <p:nvPr/>
        </p:nvSpPr>
        <p:spPr bwMode="auto">
          <a:xfrm>
            <a:off x="4590631" y="2671164"/>
            <a:ext cx="2898648" cy="914400"/>
          </a:xfrm>
          <a:prstGeom prst="rect">
            <a:avLst/>
          </a:prstGeom>
          <a:solidFill>
            <a:srgbClr val="A69F9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8774">
              <a:spcBef>
                <a:spcPts val="300"/>
              </a:spcBef>
              <a:defRPr/>
            </a:pPr>
            <a:r>
              <a:rPr lang="en-US" sz="1600" b="1">
                <a:solidFill>
                  <a:srgbClr val="FFFFFF"/>
                </a:solidFill>
                <a:latin typeface="Arial" panose="020B0604020202020204" pitchFamily="34" charset="0"/>
                <a:cs typeface="Arial" panose="020B0604020202020204" pitchFamily="34" charset="0"/>
              </a:rPr>
              <a:t>Chemo</a:t>
            </a:r>
            <a:r>
              <a:rPr lang="en-US" sz="1600" baseline="30000">
                <a:solidFill>
                  <a:srgbClr val="FFFFFF"/>
                </a:solidFill>
                <a:latin typeface="Arial" panose="020B0604020202020204" pitchFamily="34" charset="0"/>
                <a:cs typeface="Arial" panose="020B0604020202020204" pitchFamily="34" charset="0"/>
              </a:rPr>
              <a:t>e</a:t>
            </a:r>
            <a:r>
              <a:rPr lang="en-US" sz="1600">
                <a:solidFill>
                  <a:srgbClr val="FFFFFF"/>
                </a:solidFill>
                <a:latin typeface="Arial" panose="020B0604020202020204" pitchFamily="34" charset="0"/>
                <a:cs typeface="Arial" panose="020B0604020202020204" pitchFamily="34" charset="0"/>
              </a:rPr>
              <a:t> </a:t>
            </a:r>
            <a:r>
              <a:rPr lang="en-US" sz="1600" b="1">
                <a:solidFill>
                  <a:srgbClr val="FFFFFF"/>
                </a:solidFill>
                <a:latin typeface="Arial" panose="020B0604020202020204" pitchFamily="34" charset="0"/>
                <a:cs typeface="Arial" panose="020B0604020202020204" pitchFamily="34" charset="0"/>
              </a:rPr>
              <a:t>Q3W (3 cycles)</a:t>
            </a:r>
          </a:p>
          <a:p>
            <a:pPr algn="ctr" defTabSz="1218774">
              <a:spcBef>
                <a:spcPts val="300"/>
              </a:spcBef>
              <a:defRPr/>
            </a:pPr>
            <a:r>
              <a:rPr lang="en-US" sz="1600" b="1">
                <a:solidFill>
                  <a:srgbClr val="FFFFFF"/>
                </a:solidFill>
                <a:latin typeface="Arial" panose="020B0604020202020204" pitchFamily="34" charset="0"/>
                <a:cs typeface="Arial" panose="020B0604020202020204" pitchFamily="34" charset="0"/>
              </a:rPr>
              <a:t>(n = 108)</a:t>
            </a:r>
          </a:p>
        </p:txBody>
      </p:sp>
      <p:sp>
        <p:nvSpPr>
          <p:cNvPr id="4" name="TextBox 3">
            <a:extLst>
              <a:ext uri="{FF2B5EF4-FFF2-40B4-BE49-F238E27FC236}">
                <a16:creationId xmlns:a16="http://schemas.microsoft.com/office/drawing/2014/main" id="{B0859B96-7213-72BE-4035-80CDC79C5F1D}"/>
              </a:ext>
            </a:extLst>
          </p:cNvPr>
          <p:cNvSpPr txBox="1"/>
          <p:nvPr/>
        </p:nvSpPr>
        <p:spPr>
          <a:xfrm>
            <a:off x="4590632" y="1783165"/>
            <a:ext cx="2897893" cy="777136"/>
          </a:xfrm>
          <a:prstGeom prst="rect">
            <a:avLst/>
          </a:prstGeom>
          <a:solidFill>
            <a:schemeClr val="accent1"/>
          </a:solidFill>
          <a:ln>
            <a:noFill/>
          </a:ln>
        </p:spPr>
        <p:txBody>
          <a:bodyPr wrap="square" lIns="182880" tIns="0" rIns="274320" bIns="0" anchor="ctr">
            <a:spAutoFit/>
          </a:bodyPr>
          <a:lstStyle/>
          <a:p>
            <a:pPr algn="ctr" defTabSz="622082">
              <a:spcBef>
                <a:spcPts val="300"/>
              </a:spcBef>
              <a:defRPr/>
            </a:pPr>
            <a:r>
              <a:rPr lang="en-US" sz="1600" b="1">
                <a:solidFill>
                  <a:srgbClr val="FFFFFF"/>
                </a:solidFill>
                <a:latin typeface="Arial" panose="020B0604020202020204" pitchFamily="34" charset="0"/>
                <a:cs typeface="Arial" panose="020B0604020202020204" pitchFamily="34" charset="0"/>
              </a:rPr>
              <a:t>NIVO 360 mg Q3W (3 cycles)</a:t>
            </a:r>
          </a:p>
          <a:p>
            <a:pPr algn="ctr" defTabSz="622082">
              <a:spcBef>
                <a:spcPts val="300"/>
              </a:spcBef>
              <a:defRPr/>
            </a:pPr>
            <a:r>
              <a:rPr lang="en-US" sz="1600" b="1">
                <a:solidFill>
                  <a:srgbClr val="FFFFFF"/>
                </a:solidFill>
                <a:latin typeface="Arial" panose="020B0604020202020204" pitchFamily="34" charset="0"/>
                <a:cs typeface="Arial" panose="020B0604020202020204" pitchFamily="34" charset="0"/>
              </a:rPr>
              <a:t>+ chemo</a:t>
            </a:r>
            <a:r>
              <a:rPr lang="en-US" sz="1600" b="1" baseline="30000">
                <a:solidFill>
                  <a:srgbClr val="FFFFFF"/>
                </a:solidFill>
                <a:latin typeface="Arial" panose="020B0604020202020204" pitchFamily="34" charset="0"/>
                <a:cs typeface="Arial" panose="020B0604020202020204" pitchFamily="34" charset="0"/>
              </a:rPr>
              <a:t>d</a:t>
            </a:r>
            <a:r>
              <a:rPr lang="en-US" sz="1600" b="1">
                <a:solidFill>
                  <a:srgbClr val="FFFFFF"/>
                </a:solidFill>
                <a:latin typeface="Arial" panose="020B0604020202020204" pitchFamily="34" charset="0"/>
                <a:cs typeface="Arial" panose="020B0604020202020204" pitchFamily="34" charset="0"/>
              </a:rPr>
              <a:t> Q3W (3 cycles)</a:t>
            </a:r>
          </a:p>
        </p:txBody>
      </p:sp>
      <p:sp>
        <p:nvSpPr>
          <p:cNvPr id="43" name="Rectangle 42">
            <a:extLst>
              <a:ext uri="{FF2B5EF4-FFF2-40B4-BE49-F238E27FC236}">
                <a16:creationId xmlns:a16="http://schemas.microsoft.com/office/drawing/2014/main" id="{B9219712-CE86-94E3-C01D-EEAD7086EC67}"/>
              </a:ext>
            </a:extLst>
          </p:cNvPr>
          <p:cNvSpPr/>
          <p:nvPr/>
        </p:nvSpPr>
        <p:spPr>
          <a:xfrm>
            <a:off x="4507058" y="2594145"/>
            <a:ext cx="3064847" cy="2315848"/>
          </a:xfrm>
          <a:prstGeom prst="rect">
            <a:avLst/>
          </a:prstGeom>
          <a:noFill/>
          <a:ln w="57150">
            <a:solidFill>
              <a:srgbClr val="3F466D"/>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218774">
              <a:defRPr/>
            </a:pPr>
            <a:endParaRPr lang="en-US" sz="2399">
              <a:solidFill>
                <a:srgbClr val="FFFFFF"/>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B89A589-231B-1B53-DB91-2BF0A9EB7C70}"/>
              </a:ext>
            </a:extLst>
          </p:cNvPr>
          <p:cNvSpPr/>
          <p:nvPr/>
        </p:nvSpPr>
        <p:spPr bwMode="auto">
          <a:xfrm>
            <a:off x="8550651" y="2407485"/>
            <a:ext cx="1097663" cy="1782616"/>
          </a:xfrm>
          <a:prstGeom prst="rect">
            <a:avLst/>
          </a:prstGeom>
          <a:solidFill>
            <a:schemeClr val="bg1"/>
          </a:solidFill>
          <a:ln w="28575" cap="flat" cmpd="sng" algn="ctr">
            <a:solidFill>
              <a:schemeClr val="tx1"/>
            </a:solidFill>
            <a:prstDash val="solid"/>
            <a:round/>
            <a:headEnd type="none" w="sm" len="sm"/>
            <a:tailEnd type="none" w="sm" len="sm"/>
          </a:ln>
          <a:effectLst/>
        </p:spPr>
        <p:txBody>
          <a:bodyPr vert="horz" wrap="square" lIns="34283" tIns="34283" rIns="34283" bIns="34283" numCol="1" rtlCol="0" anchor="ctr" anchorCtr="0" compatLnSpc="1">
            <a:prstTxWarp prst="textNoShape">
              <a:avLst/>
            </a:prstTxWarp>
            <a:noAutofit/>
          </a:bodyPr>
          <a:lstStyle/>
          <a:p>
            <a:pPr algn="ctr" defTabSz="622082">
              <a:spcBef>
                <a:spcPts val="300"/>
              </a:spcBef>
              <a:defRPr/>
            </a:pPr>
            <a:r>
              <a:rPr lang="en-US" sz="1400">
                <a:solidFill>
                  <a:srgbClr val="433F3F"/>
                </a:solidFill>
                <a:latin typeface="Arial" panose="020B0604020202020204" pitchFamily="34" charset="0"/>
                <a:cs typeface="Arial" panose="020B0604020202020204" pitchFamily="34" charset="0"/>
              </a:rPr>
              <a:t>Surgery </a:t>
            </a:r>
            <a:br>
              <a:rPr lang="en-US" sz="1400">
                <a:solidFill>
                  <a:srgbClr val="433F3F"/>
                </a:solidFill>
                <a:latin typeface="Arial" panose="020B0604020202020204" pitchFamily="34" charset="0"/>
                <a:cs typeface="Arial" panose="020B0604020202020204" pitchFamily="34" charset="0"/>
              </a:rPr>
            </a:br>
            <a:r>
              <a:rPr lang="en-US" sz="1400">
                <a:solidFill>
                  <a:srgbClr val="433F3F"/>
                </a:solidFill>
                <a:latin typeface="Arial" panose="020B0604020202020204" pitchFamily="34" charset="0"/>
                <a:cs typeface="Arial" panose="020B0604020202020204" pitchFamily="34" charset="0"/>
              </a:rPr>
              <a:t>(within </a:t>
            </a:r>
            <a:br>
              <a:rPr lang="en-US" sz="1400">
                <a:solidFill>
                  <a:srgbClr val="433F3F"/>
                </a:solidFill>
                <a:latin typeface="Arial" panose="020B0604020202020204" pitchFamily="34" charset="0"/>
                <a:cs typeface="Arial" panose="020B0604020202020204" pitchFamily="34" charset="0"/>
              </a:rPr>
            </a:br>
            <a:r>
              <a:rPr lang="en-US" sz="1400">
                <a:solidFill>
                  <a:srgbClr val="433F3F"/>
                </a:solidFill>
                <a:latin typeface="Arial" panose="020B0604020202020204" pitchFamily="34" charset="0"/>
                <a:cs typeface="Arial" panose="020B0604020202020204" pitchFamily="34" charset="0"/>
              </a:rPr>
              <a:t>6 weeks</a:t>
            </a:r>
            <a:br>
              <a:rPr lang="en-US" sz="1400">
                <a:solidFill>
                  <a:srgbClr val="433F3F"/>
                </a:solidFill>
                <a:latin typeface="Arial" panose="020B0604020202020204" pitchFamily="34" charset="0"/>
                <a:cs typeface="Arial" panose="020B0604020202020204" pitchFamily="34" charset="0"/>
              </a:rPr>
            </a:br>
            <a:r>
              <a:rPr lang="en-US" sz="1400">
                <a:solidFill>
                  <a:srgbClr val="433F3F"/>
                </a:solidFill>
                <a:latin typeface="Arial" panose="020B0604020202020204" pitchFamily="34" charset="0"/>
                <a:cs typeface="Arial" panose="020B0604020202020204" pitchFamily="34" charset="0"/>
              </a:rPr>
              <a:t>post-treatment) </a:t>
            </a:r>
            <a:br>
              <a:rPr lang="en-US" sz="1400">
                <a:solidFill>
                  <a:srgbClr val="433F3F"/>
                </a:solidFill>
                <a:latin typeface="Arial" panose="020B0604020202020204" pitchFamily="34" charset="0"/>
                <a:cs typeface="Arial" panose="020B0604020202020204" pitchFamily="34" charset="0"/>
              </a:rPr>
            </a:br>
            <a:endParaRPr lang="en-US" sz="1400" baseline="30000">
              <a:solidFill>
                <a:srgbClr val="433F3F"/>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6A16F60-0FCC-AC7B-B8D5-4D9C16DFE6AA}"/>
              </a:ext>
            </a:extLst>
          </p:cNvPr>
          <p:cNvSpPr/>
          <p:nvPr/>
        </p:nvSpPr>
        <p:spPr bwMode="auto">
          <a:xfrm>
            <a:off x="10068139" y="2407485"/>
            <a:ext cx="1097663" cy="1782616"/>
          </a:xfrm>
          <a:prstGeom prst="rect">
            <a:avLst/>
          </a:prstGeom>
          <a:solidFill>
            <a:schemeClr val="bg1"/>
          </a:solidFill>
          <a:ln w="28575" cap="flat" cmpd="sng" algn="ctr">
            <a:solidFill>
              <a:schemeClr val="tx1"/>
            </a:solidFill>
            <a:prstDash val="solid"/>
            <a:round/>
            <a:headEnd type="none" w="sm" len="sm"/>
            <a:tailEnd type="none" w="sm" len="sm"/>
          </a:ln>
          <a:effectLst/>
        </p:spPr>
        <p:txBody>
          <a:bodyPr vert="horz" wrap="square" lIns="34283" tIns="34283" rIns="34283" bIns="34283" numCol="1" rtlCol="0" anchor="ctr" anchorCtr="0" compatLnSpc="1">
            <a:prstTxWarp prst="textNoShape">
              <a:avLst/>
            </a:prstTxWarp>
            <a:noAutofit/>
          </a:bodyPr>
          <a:lstStyle/>
          <a:p>
            <a:pPr algn="ctr" defTabSz="622082">
              <a:spcBef>
                <a:spcPts val="300"/>
              </a:spcBef>
              <a:defRPr/>
            </a:pPr>
            <a:r>
              <a:rPr lang="en-US" sz="1400">
                <a:solidFill>
                  <a:srgbClr val="433F3F"/>
                </a:solidFill>
                <a:latin typeface="Arial" panose="020B0604020202020204" pitchFamily="34" charset="0"/>
                <a:cs typeface="Arial" panose="020B0604020202020204" pitchFamily="34" charset="0"/>
              </a:rPr>
              <a:t>Optional adjuvant chemo ± RT</a:t>
            </a:r>
            <a:endParaRPr lang="en-US" sz="1400" baseline="30000">
              <a:solidFill>
                <a:srgbClr val="433F3F"/>
              </a:solidFill>
              <a:latin typeface="Arial" panose="020B0604020202020204" pitchFamily="34" charset="0"/>
              <a:cs typeface="Arial" panose="020B0604020202020204" pitchFamily="34" charset="0"/>
            </a:endParaRPr>
          </a:p>
        </p:txBody>
      </p:sp>
      <p:cxnSp>
        <p:nvCxnSpPr>
          <p:cNvPr id="14" name="Straight Arrow Connector 13">
            <a:extLst>
              <a:ext uri="{FF2B5EF4-FFF2-40B4-BE49-F238E27FC236}">
                <a16:creationId xmlns:a16="http://schemas.microsoft.com/office/drawing/2014/main" id="{9C49C6B9-E140-EEFF-E89C-8A5FD495CCE3}"/>
              </a:ext>
            </a:extLst>
          </p:cNvPr>
          <p:cNvCxnSpPr>
            <a:cxnSpLocks/>
          </p:cNvCxnSpPr>
          <p:nvPr/>
        </p:nvCxnSpPr>
        <p:spPr>
          <a:xfrm>
            <a:off x="9730769" y="3301813"/>
            <a:ext cx="287273" cy="0"/>
          </a:xfrm>
          <a:prstGeom prst="straightConnector1">
            <a:avLst/>
          </a:prstGeom>
          <a:ln w="3492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985665B5-7ACA-EC2D-D847-D0583CFF83D3}"/>
              </a:ext>
            </a:extLst>
          </p:cNvPr>
          <p:cNvCxnSpPr>
            <a:cxnSpLocks/>
          </p:cNvCxnSpPr>
          <p:nvPr/>
        </p:nvCxnSpPr>
        <p:spPr>
          <a:xfrm>
            <a:off x="11255593" y="3301813"/>
            <a:ext cx="731331" cy="0"/>
          </a:xfrm>
          <a:prstGeom prst="straightConnector1">
            <a:avLst/>
          </a:prstGeom>
          <a:ln w="3492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22E6AA58-B230-0552-628D-200C9A09FE83}"/>
              </a:ext>
            </a:extLst>
          </p:cNvPr>
          <p:cNvCxnSpPr>
            <a:cxnSpLocks/>
          </p:cNvCxnSpPr>
          <p:nvPr/>
        </p:nvCxnSpPr>
        <p:spPr>
          <a:xfrm>
            <a:off x="7748235" y="3301813"/>
            <a:ext cx="731331" cy="0"/>
          </a:xfrm>
          <a:prstGeom prst="straightConnector1">
            <a:avLst/>
          </a:prstGeom>
          <a:ln w="3492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138A0EBE-ED31-068D-E847-1D69F32A61E7}"/>
              </a:ext>
            </a:extLst>
          </p:cNvPr>
          <p:cNvSpPr txBox="1"/>
          <p:nvPr/>
        </p:nvSpPr>
        <p:spPr>
          <a:xfrm>
            <a:off x="7658667" y="2859968"/>
            <a:ext cx="929151" cy="424707"/>
          </a:xfrm>
          <a:prstGeom prst="rect">
            <a:avLst/>
          </a:prstGeom>
          <a:noFill/>
        </p:spPr>
        <p:txBody>
          <a:bodyPr wrap="square" lIns="91416" tIns="45708" rIns="91416" bIns="45708" rtlCol="0" anchor="t">
            <a:spAutoFit/>
          </a:bodyPr>
          <a:lstStyle/>
          <a:p>
            <a:pPr algn="ctr" defTabSz="622082">
              <a:lnSpc>
                <a:spcPct val="90000"/>
              </a:lnSpc>
              <a:spcAft>
                <a:spcPct val="35000"/>
              </a:spcAft>
              <a:defRPr/>
            </a:pPr>
            <a:r>
              <a:rPr lang="en-US" sz="1200">
                <a:solidFill>
                  <a:srgbClr val="433F3F"/>
                </a:solidFill>
                <a:latin typeface="Arial" panose="020B0604020202020204" pitchFamily="34" charset="0"/>
                <a:cs typeface="Arial" panose="020B0604020202020204" pitchFamily="34" charset="0"/>
              </a:rPr>
              <a:t>Radiologic </a:t>
            </a:r>
            <a:br>
              <a:rPr lang="en-US" sz="1200">
                <a:solidFill>
                  <a:srgbClr val="433F3F"/>
                </a:solidFill>
                <a:latin typeface="Arial" panose="020B0604020202020204" pitchFamily="34" charset="0"/>
                <a:cs typeface="Arial" panose="020B0604020202020204" pitchFamily="34" charset="0"/>
              </a:rPr>
            </a:br>
            <a:r>
              <a:rPr lang="en-US" sz="1200">
                <a:solidFill>
                  <a:srgbClr val="433F3F"/>
                </a:solidFill>
                <a:latin typeface="Arial" panose="020B0604020202020204" pitchFamily="34" charset="0"/>
                <a:cs typeface="Arial" panose="020B0604020202020204" pitchFamily="34" charset="0"/>
              </a:rPr>
              <a:t>restaging</a:t>
            </a:r>
          </a:p>
        </p:txBody>
      </p:sp>
      <p:sp>
        <p:nvSpPr>
          <p:cNvPr id="18" name="TextBox 17">
            <a:extLst>
              <a:ext uri="{FF2B5EF4-FFF2-40B4-BE49-F238E27FC236}">
                <a16:creationId xmlns:a16="http://schemas.microsoft.com/office/drawing/2014/main" id="{94FE42E9-E233-3ABE-49C8-7E0052DD377F}"/>
              </a:ext>
            </a:extLst>
          </p:cNvPr>
          <p:cNvSpPr txBox="1"/>
          <p:nvPr/>
        </p:nvSpPr>
        <p:spPr>
          <a:xfrm>
            <a:off x="11154544" y="3026527"/>
            <a:ext cx="878453" cy="258508"/>
          </a:xfrm>
          <a:prstGeom prst="rect">
            <a:avLst/>
          </a:prstGeom>
          <a:noFill/>
        </p:spPr>
        <p:txBody>
          <a:bodyPr wrap="square" lIns="91416" tIns="45708" rIns="91416" bIns="45708" rtlCol="0" anchor="t">
            <a:spAutoFit/>
          </a:bodyPr>
          <a:lstStyle/>
          <a:p>
            <a:pPr algn="ctr" defTabSz="622082">
              <a:lnSpc>
                <a:spcPct val="90000"/>
              </a:lnSpc>
              <a:spcAft>
                <a:spcPct val="35000"/>
              </a:spcAft>
              <a:defRPr/>
            </a:pPr>
            <a:r>
              <a:rPr lang="en-US" sz="1200">
                <a:solidFill>
                  <a:srgbClr val="433F3F"/>
                </a:solidFill>
                <a:latin typeface="Arial" panose="020B0604020202020204" pitchFamily="34" charset="0"/>
                <a:cs typeface="Arial" panose="020B0604020202020204" pitchFamily="34" charset="0"/>
              </a:rPr>
              <a:t>Follow-up</a:t>
            </a:r>
          </a:p>
        </p:txBody>
      </p:sp>
      <p:sp>
        <p:nvSpPr>
          <p:cNvPr id="3" name="Rectangle 2">
            <a:extLst>
              <a:ext uri="{FF2B5EF4-FFF2-40B4-BE49-F238E27FC236}">
                <a16:creationId xmlns:a16="http://schemas.microsoft.com/office/drawing/2014/main" id="{BFF8B17C-C6A6-8B53-6F46-A39E05D26D49}"/>
              </a:ext>
            </a:extLst>
          </p:cNvPr>
          <p:cNvSpPr/>
          <p:nvPr/>
        </p:nvSpPr>
        <p:spPr>
          <a:xfrm>
            <a:off x="8658769" y="5479144"/>
            <a:ext cx="2898681" cy="819914"/>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lIns="0" tIns="0" rIns="0" bIns="0" numCol="1" anchor="t">
            <a:noAutofit/>
          </a:bodyPr>
          <a:lstStyle/>
          <a:p>
            <a:pPr marL="228525" indent="-228525" defTabSz="457041" eaLnBrk="0" fontAlgn="base" hangingPunct="0">
              <a:spcBef>
                <a:spcPts val="300"/>
              </a:spcBef>
              <a:buClr>
                <a:schemeClr val="accent2"/>
              </a:buClr>
              <a:buFont typeface="Arial" panose="020B0604020202020204" pitchFamily="34" charset="0"/>
              <a:buChar char="•"/>
              <a:defRPr/>
            </a:pPr>
            <a:r>
              <a:rPr lang="it-IT" sz="1400">
                <a:solidFill>
                  <a:schemeClr val="tx1"/>
                </a:solidFill>
                <a:latin typeface="Arial" panose="020B0604020202020204" pitchFamily="34" charset="0"/>
                <a:cs typeface="Arial" panose="020B0604020202020204" pitchFamily="34" charset="0"/>
              </a:rPr>
              <a:t>EFS, </a:t>
            </a:r>
            <a:r>
              <a:rPr lang="it-IT" sz="1400" err="1">
                <a:solidFill>
                  <a:schemeClr val="tx1"/>
                </a:solidFill>
                <a:latin typeface="Arial" panose="020B0604020202020204" pitchFamily="34" charset="0"/>
                <a:cs typeface="Arial" panose="020B0604020202020204" pitchFamily="34" charset="0"/>
              </a:rPr>
              <a:t>pCR</a:t>
            </a:r>
            <a:r>
              <a:rPr lang="it-IT" sz="1400">
                <a:solidFill>
                  <a:schemeClr val="tx1"/>
                </a:solidFill>
                <a:latin typeface="Arial" panose="020B0604020202020204" pitchFamily="34" charset="0"/>
                <a:cs typeface="Arial" panose="020B0604020202020204" pitchFamily="34" charset="0"/>
              </a:rPr>
              <a:t>, and MPR by 4-gene </a:t>
            </a:r>
            <a:r>
              <a:rPr lang="it-IT" sz="1400" err="1">
                <a:solidFill>
                  <a:schemeClr val="tx1"/>
                </a:solidFill>
                <a:latin typeface="Arial" panose="020B0604020202020204" pitchFamily="34" charset="0"/>
                <a:cs typeface="Arial" panose="020B0604020202020204" pitchFamily="34" charset="0"/>
              </a:rPr>
              <a:t>inflammatory</a:t>
            </a:r>
            <a:r>
              <a:rPr lang="it-IT" sz="1400">
                <a:solidFill>
                  <a:schemeClr val="tx1"/>
                </a:solidFill>
                <a:latin typeface="Arial" panose="020B0604020202020204" pitchFamily="34" charset="0"/>
                <a:cs typeface="Arial" panose="020B0604020202020204" pitchFamily="34" charset="0"/>
              </a:rPr>
              <a:t> signature score</a:t>
            </a:r>
            <a:endParaRPr lang="en-US" sz="1400">
              <a:solidFill>
                <a:schemeClr val="tx1"/>
              </a:solidFill>
              <a:latin typeface="Arial" panose="020B0604020202020204" pitchFamily="34" charset="0"/>
              <a:cs typeface="Arial" panose="020B0604020202020204" pitchFamily="34" charset="0"/>
            </a:endParaRPr>
          </a:p>
        </p:txBody>
      </p:sp>
      <p:sp>
        <p:nvSpPr>
          <p:cNvPr id="12" name="Title 11">
            <a:extLst>
              <a:ext uri="{FF2B5EF4-FFF2-40B4-BE49-F238E27FC236}">
                <a16:creationId xmlns:a16="http://schemas.microsoft.com/office/drawing/2014/main" id="{4C3D3F69-562B-8E53-6A09-B142E8BC3A0B}"/>
              </a:ext>
            </a:extLst>
          </p:cNvPr>
          <p:cNvSpPr>
            <a:spLocks noGrp="1"/>
          </p:cNvSpPr>
          <p:nvPr>
            <p:ph type="title"/>
          </p:nvPr>
        </p:nvSpPr>
        <p:spPr>
          <a:xfrm>
            <a:off x="838200" y="365125"/>
            <a:ext cx="10515600" cy="1325563"/>
          </a:xfrm>
        </p:spPr>
        <p:txBody>
          <a:bodyPr>
            <a:noAutofit/>
          </a:bodyPr>
          <a:lstStyle/>
          <a:p>
            <a:r>
              <a:rPr lang="en-US" dirty="0" err="1"/>
              <a:t>CheckMate</a:t>
            </a:r>
            <a:r>
              <a:rPr lang="en-US" dirty="0"/>
              <a:t> 816: Neoadjuvant </a:t>
            </a:r>
            <a:r>
              <a:rPr lang="en-US" dirty="0" err="1"/>
              <a:t>Nivo</a:t>
            </a:r>
            <a:r>
              <a:rPr lang="en-US" dirty="0"/>
              <a:t>/Ipi vs CT in </a:t>
            </a:r>
            <a:br>
              <a:rPr lang="en-US" dirty="0"/>
            </a:br>
            <a:r>
              <a:rPr lang="en-US" dirty="0"/>
              <a:t>Early-Stage NSCLC</a:t>
            </a:r>
          </a:p>
        </p:txBody>
      </p:sp>
      <p:sp>
        <p:nvSpPr>
          <p:cNvPr id="7" name="Oval 6">
            <a:extLst>
              <a:ext uri="{FF2B5EF4-FFF2-40B4-BE49-F238E27FC236}">
                <a16:creationId xmlns:a16="http://schemas.microsoft.com/office/drawing/2014/main" id="{27C5BDE9-24A8-3918-09EF-0CF91DC4A588}"/>
              </a:ext>
            </a:extLst>
          </p:cNvPr>
          <p:cNvSpPr/>
          <p:nvPr/>
        </p:nvSpPr>
        <p:spPr bwMode="auto">
          <a:xfrm>
            <a:off x="3426193" y="3385411"/>
            <a:ext cx="457081" cy="455221"/>
          </a:xfrm>
          <a:prstGeom prst="ellipse">
            <a:avLst/>
          </a:prstGeom>
          <a:solidFill>
            <a:schemeClr val="tx1">
              <a:lumMod val="60000"/>
              <a:lumOff val="40000"/>
            </a:schemeClr>
          </a:solidFill>
          <a:ln>
            <a:noFill/>
            <a:headEnd type="none" w="med" len="med"/>
            <a:tailEnd type="none" w="med" len="med"/>
          </a:ln>
          <a:effectLst/>
          <a:scene3d>
            <a:camera prst="orthographicFront">
              <a:rot lat="0" lon="0" rev="0"/>
            </a:camera>
            <a:lightRig rig="threePt" dir="t">
              <a:rot lat="0" lon="0" rev="1200000"/>
            </a:lightRig>
          </a:scene3d>
          <a:sp3d/>
        </p:spPr>
        <p:txBody>
          <a:bodyPr wrap="none" anchor="ctr">
            <a:noAutofit/>
          </a:bodyPr>
          <a:lstStyle/>
          <a:p>
            <a:pPr algn="ctr" defTabSz="914080">
              <a:spcBef>
                <a:spcPts val="300"/>
              </a:spcBef>
              <a:defRPr/>
            </a:pPr>
            <a:r>
              <a:rPr lang="en-US" sz="1200" b="1">
                <a:solidFill>
                  <a:srgbClr val="FFFFFF"/>
                </a:solidFill>
                <a:latin typeface="Arial" panose="020B0604020202020204" pitchFamily="34" charset="0"/>
                <a:cs typeface="Arial" panose="020B0604020202020204" pitchFamily="34" charset="0"/>
              </a:rPr>
              <a:t>R</a:t>
            </a:r>
          </a:p>
        </p:txBody>
      </p:sp>
      <p:sp>
        <p:nvSpPr>
          <p:cNvPr id="9" name="Left Brace 8">
            <a:extLst>
              <a:ext uri="{FF2B5EF4-FFF2-40B4-BE49-F238E27FC236}">
                <a16:creationId xmlns:a16="http://schemas.microsoft.com/office/drawing/2014/main" id="{FAF3405D-3E0F-5BAE-88B2-E16F94CF1A14}"/>
              </a:ext>
            </a:extLst>
          </p:cNvPr>
          <p:cNvSpPr/>
          <p:nvPr/>
        </p:nvSpPr>
        <p:spPr>
          <a:xfrm>
            <a:off x="3889153" y="3125998"/>
            <a:ext cx="528113" cy="995729"/>
          </a:xfrm>
          <a:prstGeom prst="leftBrace">
            <a:avLst>
              <a:gd name="adj1" fmla="val 0"/>
              <a:gd name="adj2" fmla="val 48223"/>
            </a:avLst>
          </a:prstGeom>
          <a:ln w="28575">
            <a:solidFill>
              <a:schemeClr val="tx1">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1218591"/>
            <a:endParaRPr lang="en-GB" sz="2399">
              <a:solidFill>
                <a:srgbClr val="595454"/>
              </a:solidFill>
              <a:latin typeface="Arial" panose="020B0604020202020204" pitchFamily="34" charset="0"/>
              <a:cs typeface="Arial" panose="020B0604020202020204" pitchFamily="34" charset="0"/>
            </a:endParaRPr>
          </a:p>
        </p:txBody>
      </p:sp>
      <p:sp>
        <p:nvSpPr>
          <p:cNvPr id="29" name="Footer Placeholder 28">
            <a:extLst>
              <a:ext uri="{FF2B5EF4-FFF2-40B4-BE49-F238E27FC236}">
                <a16:creationId xmlns:a16="http://schemas.microsoft.com/office/drawing/2014/main" id="{14DD0640-3C79-407C-D6D6-7078EA39FA15}"/>
              </a:ext>
            </a:extLst>
          </p:cNvPr>
          <p:cNvSpPr>
            <a:spLocks noGrp="1"/>
          </p:cNvSpPr>
          <p:nvPr>
            <p:ph type="ftr" sz="quarter" idx="10"/>
          </p:nvPr>
        </p:nvSpPr>
        <p:spPr>
          <a:xfrm>
            <a:off x="1416735" y="6414466"/>
            <a:ext cx="10651322" cy="390369"/>
          </a:xfrm>
        </p:spPr>
        <p:txBody>
          <a:bodyPr/>
          <a:lstStyle/>
          <a:p>
            <a:r>
              <a:rPr lang="en-US" sz="850" dirty="0"/>
              <a:t>AJCC, American Joint Committee on Cancer; ALK, anaplastic lymphoma kinase; BICR, blinded independent central review; BIPR, blinded independent pathologic review; CT, chemotherapy; ECOG, Eastern Cooperative Oncology Group; EFS, event-free survival; EGFR, epidermal growth factor receptor; IPI, ipilimumab; kg, kilogram; MPR, major pathologic response; NIVO, nivolumab; NSCLC, non–small cell lung cancer; OS, overall survival; </a:t>
            </a:r>
            <a:r>
              <a:rPr lang="en-US" sz="850" dirty="0" err="1"/>
              <a:t>pCR</a:t>
            </a:r>
            <a:r>
              <a:rPr lang="en-US" sz="850" dirty="0"/>
              <a:t>, pathologic complete response; PD-L1, programmed death-ligand 1; Q2W, every 2 weeks; Q3W, every 3 weeks; RT, radiation therapy; TTDM, time to distant metastasis.</a:t>
            </a:r>
            <a:br>
              <a:rPr lang="en-US" sz="850" dirty="0"/>
            </a:br>
            <a:r>
              <a:rPr lang="en-US" sz="850" dirty="0"/>
              <a:t>Awad MM, et al. ESMO 2023. Abstract 12610.​</a:t>
            </a:r>
          </a:p>
        </p:txBody>
      </p:sp>
    </p:spTree>
    <p:extLst>
      <p:ext uri="{BB962C8B-B14F-4D97-AF65-F5344CB8AC3E}">
        <p14:creationId xmlns:p14="http://schemas.microsoft.com/office/powerpoint/2010/main" val="20014563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3C71ED-3694-E60D-4D95-3A42F1166E36}"/>
              </a:ext>
            </a:extLst>
          </p:cNvPr>
          <p:cNvSpPr>
            <a:spLocks noGrp="1"/>
          </p:cNvSpPr>
          <p:nvPr>
            <p:ph type="title"/>
          </p:nvPr>
        </p:nvSpPr>
        <p:spPr>
          <a:xfrm>
            <a:off x="838200" y="365125"/>
            <a:ext cx="10515600" cy="1325563"/>
          </a:xfrm>
        </p:spPr>
        <p:txBody>
          <a:bodyPr>
            <a:normAutofit/>
          </a:bodyPr>
          <a:lstStyle/>
          <a:p>
            <a:r>
              <a:rPr lang="en-US"/>
              <a:t>CM816 </a:t>
            </a:r>
            <a:r>
              <a:rPr lang="en-US" err="1"/>
              <a:t>EFS</a:t>
            </a:r>
            <a:r>
              <a:rPr lang="en-US" baseline="30000" err="1"/>
              <a:t>a</a:t>
            </a:r>
            <a:r>
              <a:rPr lang="en-US"/>
              <a:t> With Neoadjuvant </a:t>
            </a:r>
            <a:br>
              <a:rPr lang="en-US"/>
            </a:br>
            <a:r>
              <a:rPr lang="en-US"/>
              <a:t>NIVO + IPI vs Chemo</a:t>
            </a:r>
          </a:p>
        </p:txBody>
      </p:sp>
      <p:sp>
        <p:nvSpPr>
          <p:cNvPr id="16" name="Footer Placeholder 15">
            <a:extLst>
              <a:ext uri="{FF2B5EF4-FFF2-40B4-BE49-F238E27FC236}">
                <a16:creationId xmlns:a16="http://schemas.microsoft.com/office/drawing/2014/main" id="{CA8B6A31-14C4-7DA9-19DC-5765E8158555}"/>
              </a:ext>
            </a:extLst>
          </p:cNvPr>
          <p:cNvSpPr>
            <a:spLocks noGrp="1"/>
          </p:cNvSpPr>
          <p:nvPr>
            <p:ph type="ftr" sz="quarter" idx="10"/>
          </p:nvPr>
        </p:nvSpPr>
        <p:spPr>
          <a:xfrm>
            <a:off x="1416735" y="6054437"/>
            <a:ext cx="9354046" cy="803564"/>
          </a:xfrm>
        </p:spPr>
        <p:txBody>
          <a:bodyPr/>
          <a:lstStyle/>
          <a:p>
            <a:r>
              <a:rPr lang="en-US" dirty="0"/>
              <a:t>CI, confidence interval; EFS, event-free survival; HR, hazard ratio; IPI, ipilimumab; </a:t>
            </a:r>
            <a:r>
              <a:rPr lang="en-US" dirty="0" err="1"/>
              <a:t>mo</a:t>
            </a:r>
            <a:r>
              <a:rPr lang="en-US" dirty="0"/>
              <a:t>, months; MPR, major pathologic response; NI, nivolumab plus ipilimumab; NIVO, nivolumab; NR, not reached; </a:t>
            </a:r>
            <a:r>
              <a:rPr lang="en-US" dirty="0" err="1"/>
              <a:t>pCR</a:t>
            </a:r>
            <a:r>
              <a:rPr lang="en-US" dirty="0"/>
              <a:t>, pathologic complete response.</a:t>
            </a:r>
            <a:br>
              <a:rPr lang="en-US" dirty="0"/>
            </a:br>
            <a:r>
              <a:rPr lang="en-US" dirty="0"/>
              <a:t>Awad MM, et al. ESMO 2023. Abstract 12610.​</a:t>
            </a:r>
          </a:p>
        </p:txBody>
      </p:sp>
      <p:sp>
        <p:nvSpPr>
          <p:cNvPr id="4" name="TextBox 3">
            <a:extLst>
              <a:ext uri="{FF2B5EF4-FFF2-40B4-BE49-F238E27FC236}">
                <a16:creationId xmlns:a16="http://schemas.microsoft.com/office/drawing/2014/main" id="{24175DB3-6FE1-9BD7-5B0A-B42905BB0B3F}"/>
              </a:ext>
            </a:extLst>
          </p:cNvPr>
          <p:cNvSpPr txBox="1"/>
          <p:nvPr/>
        </p:nvSpPr>
        <p:spPr>
          <a:xfrm>
            <a:off x="9288379" y="2880971"/>
            <a:ext cx="2411364" cy="2644679"/>
          </a:xfrm>
          <a:prstGeom prst="rect">
            <a:avLst/>
          </a:prstGeom>
          <a:solidFill>
            <a:schemeClr val="accent1"/>
          </a:solidFill>
          <a:ln>
            <a:noFill/>
          </a:ln>
        </p:spPr>
        <p:txBody>
          <a:bodyPr wrap="square" lIns="182880" tIns="182880" rIns="182880" bIns="182880" rtlCol="0">
            <a:spAutoFit/>
          </a:bodyPr>
          <a:lstStyle>
            <a:defPPr>
              <a:defRPr lang="en-US"/>
            </a:defPPr>
            <a:lvl1pPr>
              <a:defRPr>
                <a:solidFill>
                  <a:schemeClr val="bg1"/>
                </a:solidFill>
                <a:latin typeface="Arial" panose="020B0604020202020204" pitchFamily="34" charset="0"/>
              </a:defRPr>
            </a:lvl1pPr>
          </a:lstStyle>
          <a:p>
            <a:r>
              <a:rPr lang="en-US"/>
              <a:t>NI: 29 (26%) cancelled surgery: 74% definitive surgery</a:t>
            </a:r>
          </a:p>
          <a:p>
            <a:r>
              <a:rPr lang="en-US"/>
              <a:t>Chemo: 21 (19%) cancelled surgery: 76% definitive surgery</a:t>
            </a:r>
          </a:p>
        </p:txBody>
      </p:sp>
      <p:pic>
        <p:nvPicPr>
          <p:cNvPr id="674" name="Picture 673">
            <a:extLst>
              <a:ext uri="{FF2B5EF4-FFF2-40B4-BE49-F238E27FC236}">
                <a16:creationId xmlns:a16="http://schemas.microsoft.com/office/drawing/2014/main" id="{86C4F9FD-6D2A-1EDC-D293-5F99C93215EE}"/>
              </a:ext>
            </a:extLst>
          </p:cNvPr>
          <p:cNvPicPr>
            <a:picLocks noChangeAspect="1"/>
          </p:cNvPicPr>
          <p:nvPr/>
        </p:nvPicPr>
        <p:blipFill>
          <a:blip r:embed="rId3"/>
          <a:stretch>
            <a:fillRect/>
          </a:stretch>
        </p:blipFill>
        <p:spPr>
          <a:xfrm>
            <a:off x="486879" y="1690688"/>
            <a:ext cx="8673924" cy="3988966"/>
          </a:xfrm>
          <a:prstGeom prst="rect">
            <a:avLst/>
          </a:prstGeom>
        </p:spPr>
      </p:pic>
    </p:spTree>
    <p:extLst>
      <p:ext uri="{BB962C8B-B14F-4D97-AF65-F5344CB8AC3E}">
        <p14:creationId xmlns:p14="http://schemas.microsoft.com/office/powerpoint/2010/main" val="4048658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1FB10-451F-3857-CDD8-27DEDF2C4C9F}"/>
              </a:ext>
            </a:extLst>
          </p:cNvPr>
          <p:cNvSpPr>
            <a:spLocks noGrp="1"/>
          </p:cNvSpPr>
          <p:nvPr>
            <p:ph type="ctrTitle"/>
          </p:nvPr>
        </p:nvSpPr>
        <p:spPr/>
        <p:txBody>
          <a:bodyPr>
            <a:normAutofit/>
          </a:bodyPr>
          <a:lstStyle/>
          <a:p>
            <a:r>
              <a:rPr lang="en-US"/>
              <a:t>Neoadjuvant Treatment:</a:t>
            </a:r>
            <a:br>
              <a:rPr lang="en-US"/>
            </a:br>
            <a:r>
              <a:rPr lang="en-US"/>
              <a:t> Neoadjuvant Alone</a:t>
            </a:r>
            <a:br>
              <a:rPr lang="en-US"/>
            </a:br>
            <a:endParaRPr lang="en-US"/>
          </a:p>
        </p:txBody>
      </p:sp>
      <p:sp>
        <p:nvSpPr>
          <p:cNvPr id="3" name="Rectangle 1">
            <a:extLst>
              <a:ext uri="{FF2B5EF4-FFF2-40B4-BE49-F238E27FC236}">
                <a16:creationId xmlns:a16="http://schemas.microsoft.com/office/drawing/2014/main" id="{08F590B4-417D-9DDD-E3AC-B839CB041C84}"/>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6" name="Subtitle 5">
            <a:extLst>
              <a:ext uri="{FF2B5EF4-FFF2-40B4-BE49-F238E27FC236}">
                <a16:creationId xmlns:a16="http://schemas.microsoft.com/office/drawing/2014/main" id="{D4DB2101-EC5E-ECC5-4EEC-D159789E1A5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345564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A33A9A-A430-CDE7-8134-EBB7FC38129C}"/>
              </a:ext>
            </a:extLst>
          </p:cNvPr>
          <p:cNvSpPr>
            <a:spLocks noGrp="1"/>
          </p:cNvSpPr>
          <p:nvPr>
            <p:ph type="title"/>
          </p:nvPr>
        </p:nvSpPr>
        <p:spPr>
          <a:xfrm>
            <a:off x="838200" y="365125"/>
            <a:ext cx="10515600" cy="1325563"/>
          </a:xfrm>
        </p:spPr>
        <p:txBody>
          <a:bodyPr>
            <a:normAutofit/>
          </a:bodyPr>
          <a:lstStyle/>
          <a:p>
            <a:r>
              <a:rPr lang="en-US"/>
              <a:t>CM816 OS With Neoadjuvant NIVO + IPI vs Chemo</a:t>
            </a:r>
          </a:p>
        </p:txBody>
      </p:sp>
      <p:sp>
        <p:nvSpPr>
          <p:cNvPr id="1123" name="Footer Placeholder 1122">
            <a:extLst>
              <a:ext uri="{FF2B5EF4-FFF2-40B4-BE49-F238E27FC236}">
                <a16:creationId xmlns:a16="http://schemas.microsoft.com/office/drawing/2014/main" id="{BDD25CB9-9F3F-AA1B-90E2-5539CB7D5CFC}"/>
              </a:ext>
            </a:extLst>
          </p:cNvPr>
          <p:cNvSpPr>
            <a:spLocks noGrp="1"/>
          </p:cNvSpPr>
          <p:nvPr>
            <p:ph type="ftr" sz="quarter" idx="10"/>
          </p:nvPr>
        </p:nvSpPr>
        <p:spPr>
          <a:xfrm>
            <a:off x="1416735" y="6054437"/>
            <a:ext cx="10651322" cy="803564"/>
          </a:xfrm>
        </p:spPr>
        <p:txBody>
          <a:bodyPr/>
          <a:lstStyle/>
          <a:p>
            <a:pPr fontAlgn="base"/>
            <a:r>
              <a:rPr lang="en-US"/>
              <a:t>CI, confidence interval; HR, hazard ratio; IPI, ipilimumab; </a:t>
            </a:r>
            <a:r>
              <a:rPr lang="en-US" err="1"/>
              <a:t>mo</a:t>
            </a:r>
            <a:r>
              <a:rPr lang="en-US"/>
              <a:t>, months; NIVO, nivolumab; NR, not reached; OS, overall survival.​</a:t>
            </a:r>
          </a:p>
          <a:p>
            <a:pPr fontAlgn="base"/>
            <a:r>
              <a:rPr lang="en-US"/>
              <a:t>Awad MM, et al. ESMO 2023. Abstract 12610.​</a:t>
            </a:r>
          </a:p>
        </p:txBody>
      </p:sp>
      <p:pic>
        <p:nvPicPr>
          <p:cNvPr id="1122" name="Picture 1121">
            <a:extLst>
              <a:ext uri="{FF2B5EF4-FFF2-40B4-BE49-F238E27FC236}">
                <a16:creationId xmlns:a16="http://schemas.microsoft.com/office/drawing/2014/main" id="{18A2FEDC-09A4-3B67-79C2-514EC1DAC6FD}"/>
              </a:ext>
            </a:extLst>
          </p:cNvPr>
          <p:cNvPicPr>
            <a:picLocks noChangeAspect="1"/>
          </p:cNvPicPr>
          <p:nvPr/>
        </p:nvPicPr>
        <p:blipFill>
          <a:blip r:embed="rId3"/>
          <a:stretch>
            <a:fillRect/>
          </a:stretch>
        </p:blipFill>
        <p:spPr>
          <a:xfrm>
            <a:off x="1674795" y="1589571"/>
            <a:ext cx="8557661" cy="4464866"/>
          </a:xfrm>
          <a:prstGeom prst="rect">
            <a:avLst/>
          </a:prstGeom>
        </p:spPr>
      </p:pic>
    </p:spTree>
    <p:extLst>
      <p:ext uri="{BB962C8B-B14F-4D97-AF65-F5344CB8AC3E}">
        <p14:creationId xmlns:p14="http://schemas.microsoft.com/office/powerpoint/2010/main" val="12720687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13A65E9-54BD-B04A-C4E2-25D9C801E45D}"/>
              </a:ext>
            </a:extLst>
          </p:cNvPr>
          <p:cNvSpPr>
            <a:spLocks noGrp="1"/>
          </p:cNvSpPr>
          <p:nvPr>
            <p:ph type="title"/>
          </p:nvPr>
        </p:nvSpPr>
        <p:spPr>
          <a:xfrm>
            <a:off x="838200" y="365125"/>
            <a:ext cx="10515600" cy="1325563"/>
          </a:xfrm>
        </p:spPr>
        <p:txBody>
          <a:bodyPr>
            <a:normAutofit fontScale="90000"/>
          </a:bodyPr>
          <a:lstStyle/>
          <a:p>
            <a:r>
              <a:rPr lang="en-US" dirty="0"/>
              <a:t>CM816: Baseline 4-Gene Inflammatory Signature </a:t>
            </a:r>
            <a:r>
              <a:rPr lang="en-US" dirty="0" err="1"/>
              <a:t>Score</a:t>
            </a:r>
            <a:r>
              <a:rPr lang="en-US" baseline="30000" dirty="0" err="1"/>
              <a:t>a</a:t>
            </a:r>
            <a:r>
              <a:rPr lang="en-US" dirty="0"/>
              <a:t> and </a:t>
            </a:r>
            <a:r>
              <a:rPr lang="en-US" dirty="0" err="1"/>
              <a:t>EFS</a:t>
            </a:r>
            <a:r>
              <a:rPr lang="en-US" baseline="30000" dirty="0" err="1"/>
              <a:t>b</a:t>
            </a:r>
            <a:r>
              <a:rPr lang="en-US" dirty="0"/>
              <a:t> </a:t>
            </a:r>
            <a:br>
              <a:rPr lang="en-US" dirty="0"/>
            </a:br>
            <a:r>
              <a:rPr lang="en-US" sz="3100" dirty="0"/>
              <a:t>Maybe we can choose who will benefit from the CTLA4 additional therapy? </a:t>
            </a:r>
            <a:endParaRPr lang="en-US" dirty="0"/>
          </a:p>
        </p:txBody>
      </p:sp>
      <p:sp>
        <p:nvSpPr>
          <p:cNvPr id="621" name="Footer Placeholder 620">
            <a:extLst>
              <a:ext uri="{FF2B5EF4-FFF2-40B4-BE49-F238E27FC236}">
                <a16:creationId xmlns:a16="http://schemas.microsoft.com/office/drawing/2014/main" id="{05B1E396-8B8B-4C29-853B-7163732A6848}"/>
              </a:ext>
            </a:extLst>
          </p:cNvPr>
          <p:cNvSpPr>
            <a:spLocks noGrp="1"/>
          </p:cNvSpPr>
          <p:nvPr>
            <p:ph type="ftr" sz="quarter" idx="10"/>
          </p:nvPr>
        </p:nvSpPr>
        <p:spPr>
          <a:xfrm>
            <a:off x="1416735" y="6054437"/>
            <a:ext cx="10651322" cy="803564"/>
          </a:xfrm>
        </p:spPr>
        <p:txBody>
          <a:bodyPr/>
          <a:lstStyle/>
          <a:p>
            <a:r>
              <a:rPr lang="en-US" sz="900" dirty="0"/>
              <a:t>Minimum/median follow-up: 37.1/49.2 months.
</a:t>
            </a:r>
            <a:r>
              <a:rPr lang="en-US" sz="900" baseline="30000" dirty="0"/>
              <a:t>a</a:t>
            </a:r>
            <a:r>
              <a:rPr lang="en-US" sz="900" dirty="0"/>
              <a:t>4-gene inflammatory signature scores were grouped as high or low relative to the median z-score across the dataset. </a:t>
            </a:r>
            <a:r>
              <a:rPr lang="en-US" sz="900" baseline="30000" dirty="0" err="1"/>
              <a:t>b</a:t>
            </a:r>
            <a:r>
              <a:rPr lang="en-US" sz="900" dirty="0" err="1"/>
              <a:t>Time</a:t>
            </a:r>
            <a:r>
              <a:rPr lang="en-US" sz="900" dirty="0"/>
              <a:t> from randomization to any disease progression precluding surgery, disease progression/recurrence after surgery, progression in patients without surgery, or death due to any cause per BICR. Patients who received subsequent therapy were censored at the last evaluable tumor assessment on or prior to the date of subsequent therapy. c-f95% CI: c54–92; d34–75; e28–67; f25–68. </a:t>
            </a:r>
          </a:p>
          <a:p>
            <a:pPr fontAlgn="base"/>
            <a:r>
              <a:rPr lang="en-US" sz="900" dirty="0"/>
              <a:t>CI, confidence interval; CTLA-4, cytotoxic T-lymphocyte–associated protein 4; EFS, event-free survival; HR, hazard ratio; IPI, ipilimumab; NIVO, nivolumab; NR, not reached. ​</a:t>
            </a:r>
          </a:p>
          <a:p>
            <a:pPr fontAlgn="base"/>
            <a:r>
              <a:rPr lang="en-US" sz="900" dirty="0"/>
              <a:t>Awad MM, et al. ESMO 2023. Abstract 12610.</a:t>
            </a:r>
          </a:p>
          <a:p>
            <a:endParaRPr lang="en-US" sz="900" dirty="0"/>
          </a:p>
        </p:txBody>
      </p:sp>
      <p:sp>
        <p:nvSpPr>
          <p:cNvPr id="2" name="TextBox 1">
            <a:extLst>
              <a:ext uri="{FF2B5EF4-FFF2-40B4-BE49-F238E27FC236}">
                <a16:creationId xmlns:a16="http://schemas.microsoft.com/office/drawing/2014/main" id="{EC79F7E8-FCAD-8A75-F294-BA03BA385467}"/>
              </a:ext>
            </a:extLst>
          </p:cNvPr>
          <p:cNvSpPr txBox="1"/>
          <p:nvPr/>
        </p:nvSpPr>
        <p:spPr>
          <a:xfrm>
            <a:off x="2825168" y="1690688"/>
            <a:ext cx="1293944" cy="369332"/>
          </a:xfrm>
          <a:prstGeom prst="rect">
            <a:avLst/>
          </a:prstGeom>
          <a:noFill/>
        </p:spPr>
        <p:txBody>
          <a:bodyPr wrap="none" rtlCol="0">
            <a:spAutoFit/>
          </a:bodyPr>
          <a:lstStyle/>
          <a:p>
            <a:pPr algn="ctr" defTabSz="1219110">
              <a:defRPr/>
            </a:pPr>
            <a:r>
              <a:rPr lang="en-US" b="1">
                <a:solidFill>
                  <a:srgbClr val="433F3F"/>
                </a:solidFill>
                <a:latin typeface="Arial" panose="020B0604020202020204" pitchFamily="34" charset="0"/>
                <a:cs typeface="Arial" panose="020B0604020202020204" pitchFamily="34" charset="0"/>
              </a:rPr>
              <a:t>NIVO + IPI</a:t>
            </a:r>
          </a:p>
        </p:txBody>
      </p:sp>
      <p:sp>
        <p:nvSpPr>
          <p:cNvPr id="4" name="TextBox 3">
            <a:extLst>
              <a:ext uri="{FF2B5EF4-FFF2-40B4-BE49-F238E27FC236}">
                <a16:creationId xmlns:a16="http://schemas.microsoft.com/office/drawing/2014/main" id="{E6482DF9-F841-ECED-7015-415F062F4604}"/>
              </a:ext>
            </a:extLst>
          </p:cNvPr>
          <p:cNvSpPr txBox="1"/>
          <p:nvPr/>
        </p:nvSpPr>
        <p:spPr>
          <a:xfrm>
            <a:off x="8668429" y="1721466"/>
            <a:ext cx="878767" cy="338554"/>
          </a:xfrm>
          <a:prstGeom prst="rect">
            <a:avLst/>
          </a:prstGeom>
          <a:noFill/>
        </p:spPr>
        <p:txBody>
          <a:bodyPr wrap="none" rtlCol="0">
            <a:spAutoFit/>
          </a:bodyPr>
          <a:lstStyle/>
          <a:p>
            <a:pPr algn="ctr" defTabSz="1219110">
              <a:defRPr/>
            </a:pPr>
            <a:r>
              <a:rPr lang="en-US" sz="1600" b="1">
                <a:solidFill>
                  <a:srgbClr val="433F3F"/>
                </a:solidFill>
                <a:latin typeface="Arial" panose="020B0604020202020204" pitchFamily="34" charset="0"/>
                <a:cs typeface="Arial" panose="020B0604020202020204" pitchFamily="34" charset="0"/>
              </a:rPr>
              <a:t>Chemo</a:t>
            </a:r>
          </a:p>
        </p:txBody>
      </p:sp>
      <p:pic>
        <p:nvPicPr>
          <p:cNvPr id="470" name="Picture 469">
            <a:extLst>
              <a:ext uri="{FF2B5EF4-FFF2-40B4-BE49-F238E27FC236}">
                <a16:creationId xmlns:a16="http://schemas.microsoft.com/office/drawing/2014/main" id="{DC7ADB30-1E67-E707-E310-09C95A1E2D44}"/>
              </a:ext>
            </a:extLst>
          </p:cNvPr>
          <p:cNvPicPr>
            <a:picLocks noChangeAspect="1"/>
          </p:cNvPicPr>
          <p:nvPr/>
        </p:nvPicPr>
        <p:blipFill>
          <a:blip r:embed="rId3"/>
          <a:stretch>
            <a:fillRect/>
          </a:stretch>
        </p:blipFill>
        <p:spPr>
          <a:xfrm>
            <a:off x="672053" y="1980267"/>
            <a:ext cx="5257800" cy="4033227"/>
          </a:xfrm>
          <a:prstGeom prst="rect">
            <a:avLst/>
          </a:prstGeom>
        </p:spPr>
      </p:pic>
      <p:pic>
        <p:nvPicPr>
          <p:cNvPr id="620" name="Picture 619">
            <a:extLst>
              <a:ext uri="{FF2B5EF4-FFF2-40B4-BE49-F238E27FC236}">
                <a16:creationId xmlns:a16="http://schemas.microsoft.com/office/drawing/2014/main" id="{2E5D3165-A0C0-D329-BDCE-F82EEAB28586}"/>
              </a:ext>
            </a:extLst>
          </p:cNvPr>
          <p:cNvPicPr>
            <a:picLocks noChangeAspect="1"/>
          </p:cNvPicPr>
          <p:nvPr/>
        </p:nvPicPr>
        <p:blipFill>
          <a:blip r:embed="rId4"/>
          <a:stretch>
            <a:fillRect/>
          </a:stretch>
        </p:blipFill>
        <p:spPr>
          <a:xfrm>
            <a:off x="6262147" y="2317306"/>
            <a:ext cx="5257800" cy="3696188"/>
          </a:xfrm>
          <a:prstGeom prst="rect">
            <a:avLst/>
          </a:prstGeom>
        </p:spPr>
      </p:pic>
    </p:spTree>
    <p:extLst>
      <p:ext uri="{BB962C8B-B14F-4D97-AF65-F5344CB8AC3E}">
        <p14:creationId xmlns:p14="http://schemas.microsoft.com/office/powerpoint/2010/main" val="7232101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383E4-6010-B5D4-A7D8-36D2AD607E74}"/>
              </a:ext>
            </a:extLst>
          </p:cNvPr>
          <p:cNvSpPr>
            <a:spLocks noGrp="1"/>
          </p:cNvSpPr>
          <p:nvPr>
            <p:ph type="title"/>
          </p:nvPr>
        </p:nvSpPr>
        <p:spPr/>
        <p:txBody>
          <a:bodyPr>
            <a:normAutofit/>
          </a:bodyPr>
          <a:lstStyle/>
          <a:p>
            <a:r>
              <a:rPr lang="en-US">
                <a:latin typeface="Arial" panose="020B0604020202020204" pitchFamily="34" charset="0"/>
                <a:cs typeface="Arial" panose="020B0604020202020204" pitchFamily="34" charset="0"/>
              </a:rPr>
              <a:t>What Can We Add to PD-(L)1?</a:t>
            </a:r>
          </a:p>
        </p:txBody>
      </p:sp>
      <p:sp>
        <p:nvSpPr>
          <p:cNvPr id="3" name="Content Placeholder 2">
            <a:extLst>
              <a:ext uri="{FF2B5EF4-FFF2-40B4-BE49-F238E27FC236}">
                <a16:creationId xmlns:a16="http://schemas.microsoft.com/office/drawing/2014/main" id="{9F631F77-C821-7EFA-5213-D614B64D4705}"/>
              </a:ext>
            </a:extLst>
          </p:cNvPr>
          <p:cNvSpPr>
            <a:spLocks noGrp="1"/>
          </p:cNvSpPr>
          <p:nvPr>
            <p:ph idx="1"/>
          </p:nvPr>
        </p:nvSpPr>
        <p:spPr/>
        <p:txBody>
          <a:bodyPr/>
          <a:lstStyle/>
          <a:p>
            <a:r>
              <a:rPr lang="en-US" dirty="0">
                <a:solidFill>
                  <a:srgbClr val="002557"/>
                </a:solidFill>
              </a:rPr>
              <a:t>Other immune modulatory</a:t>
            </a:r>
            <a:endParaRPr lang="en-US" dirty="0"/>
          </a:p>
        </p:txBody>
      </p:sp>
    </p:spTree>
    <p:extLst>
      <p:ext uri="{BB962C8B-B14F-4D97-AF65-F5344CB8AC3E}">
        <p14:creationId xmlns:p14="http://schemas.microsoft.com/office/powerpoint/2010/main" val="12211803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1C17D-A5EA-244B-A1BC-150292E23A31}"/>
              </a:ext>
            </a:extLst>
          </p:cNvPr>
          <p:cNvSpPr>
            <a:spLocks noGrp="1"/>
          </p:cNvSpPr>
          <p:nvPr>
            <p:ph type="title"/>
          </p:nvPr>
        </p:nvSpPr>
        <p:spPr>
          <a:xfrm>
            <a:off x="838200" y="365125"/>
            <a:ext cx="10515600" cy="1325563"/>
          </a:xfrm>
          <a:solidFill>
            <a:schemeClr val="bg1"/>
          </a:solidFill>
        </p:spPr>
        <p:txBody>
          <a:bodyPr vert="horz" lIns="0" tIns="0" rIns="0" bIns="0" rtlCol="0" anchor="ctr">
            <a:noAutofit/>
          </a:bodyPr>
          <a:lstStyle/>
          <a:p>
            <a:r>
              <a:rPr lang="en-GB" sz="3200" err="1"/>
              <a:t>NeoCOAST</a:t>
            </a:r>
            <a:r>
              <a:rPr lang="en-GB" sz="3200"/>
              <a:t> Platform Study: Neoadjuvant Durva + Novel ICI Agents in Resectable NSCLC (Ph2)</a:t>
            </a:r>
            <a:endParaRPr lang="en-US" sz="3200"/>
          </a:p>
        </p:txBody>
      </p:sp>
      <p:sp>
        <p:nvSpPr>
          <p:cNvPr id="11" name="Footer Placeholder 10">
            <a:extLst>
              <a:ext uri="{FF2B5EF4-FFF2-40B4-BE49-F238E27FC236}">
                <a16:creationId xmlns:a16="http://schemas.microsoft.com/office/drawing/2014/main" id="{C8B9BB74-91B5-783C-2445-20541BC9CDB6}"/>
              </a:ext>
            </a:extLst>
          </p:cNvPr>
          <p:cNvSpPr>
            <a:spLocks noGrp="1"/>
          </p:cNvSpPr>
          <p:nvPr>
            <p:ph type="ftr" sz="quarter" idx="10"/>
          </p:nvPr>
        </p:nvSpPr>
        <p:spPr>
          <a:xfrm>
            <a:off x="1416735" y="6054437"/>
            <a:ext cx="10651322" cy="803564"/>
          </a:xfrm>
        </p:spPr>
        <p:txBody>
          <a:bodyPr/>
          <a:lstStyle/>
          <a:p>
            <a:r>
              <a:rPr lang="en-US"/>
              <a:t>A2AR, adenosine A2A receptor; AMP, adenosine monophosphate; ATP, adenosine triphosphate; ASO, antisense oligonucleotide; CD, cluster of differentiation; DC, dendritic cell; </a:t>
            </a:r>
            <a:br>
              <a:rPr lang="en-US"/>
            </a:br>
            <a:r>
              <a:rPr lang="en-US"/>
              <a:t>HLA-E, major histocompatibility complex E; MDSC, myeloid-derived suppressor cell; NK, natural killer; NKG2A, NK group 2 member A; PD-1, programmed cell death-1; </a:t>
            </a:r>
            <a:br>
              <a:rPr lang="en-US"/>
            </a:br>
            <a:r>
              <a:rPr lang="en-US"/>
              <a:t>PD-L1, programmed cell death ligand-1; STAT3, signal transducer and activator of transcription 3; TAM, tumor-associated macrophage; Treg, T regulatory cell.</a:t>
            </a:r>
          </a:p>
          <a:p>
            <a:r>
              <a:rPr lang="en-US"/>
              <a:t>Cascone T, et al, </a:t>
            </a:r>
            <a:r>
              <a:rPr lang="en-US" i="1"/>
              <a:t>Cancer </a:t>
            </a:r>
            <a:r>
              <a:rPr lang="en-US" i="1" err="1"/>
              <a:t>Discov</a:t>
            </a:r>
            <a:r>
              <a:rPr lang="en-US" i="1"/>
              <a:t>. </a:t>
            </a:r>
            <a:r>
              <a:rPr lang="en-US"/>
              <a:t>202313(11):2394-2411.</a:t>
            </a:r>
          </a:p>
        </p:txBody>
      </p:sp>
      <p:sp>
        <p:nvSpPr>
          <p:cNvPr id="23" name="TextBox 22">
            <a:extLst>
              <a:ext uri="{FF2B5EF4-FFF2-40B4-BE49-F238E27FC236}">
                <a16:creationId xmlns:a16="http://schemas.microsoft.com/office/drawing/2014/main" id="{974784E1-7983-4718-9CCC-781D52AACCA1}"/>
              </a:ext>
            </a:extLst>
          </p:cNvPr>
          <p:cNvSpPr txBox="1"/>
          <p:nvPr/>
        </p:nvSpPr>
        <p:spPr>
          <a:xfrm>
            <a:off x="44388" y="1690688"/>
            <a:ext cx="3668988" cy="307777"/>
          </a:xfrm>
          <a:prstGeom prst="rect">
            <a:avLst/>
          </a:prstGeom>
          <a:noFill/>
        </p:spPr>
        <p:txBody>
          <a:bodyPr wrap="square" rtlCol="0">
            <a:spAutoFit/>
          </a:bodyPr>
          <a:lstStyle/>
          <a:p>
            <a:pPr algn="ctr"/>
            <a:r>
              <a:rPr lang="en-US" sz="1400" b="1">
                <a:latin typeface="Arial" panose="020B0604020202020204" pitchFamily="34" charset="0"/>
                <a:cs typeface="Arial" panose="020B0604020202020204" pitchFamily="34" charset="0"/>
              </a:rPr>
              <a:t>Oleclumab (anti-CD73)</a:t>
            </a:r>
          </a:p>
        </p:txBody>
      </p:sp>
      <p:sp>
        <p:nvSpPr>
          <p:cNvPr id="24" name="TextBox 23">
            <a:extLst>
              <a:ext uri="{FF2B5EF4-FFF2-40B4-BE49-F238E27FC236}">
                <a16:creationId xmlns:a16="http://schemas.microsoft.com/office/drawing/2014/main" id="{34966E86-7A13-49E2-9AFD-39D08EF52A24}"/>
              </a:ext>
            </a:extLst>
          </p:cNvPr>
          <p:cNvSpPr txBox="1"/>
          <p:nvPr/>
        </p:nvSpPr>
        <p:spPr>
          <a:xfrm>
            <a:off x="3833306" y="1690688"/>
            <a:ext cx="4111416" cy="307777"/>
          </a:xfrm>
          <a:prstGeom prst="rect">
            <a:avLst/>
          </a:prstGeom>
          <a:noFill/>
        </p:spPr>
        <p:txBody>
          <a:bodyPr wrap="square" rtlCol="0">
            <a:spAutoFit/>
          </a:bodyPr>
          <a:lstStyle/>
          <a:p>
            <a:pPr algn="ctr"/>
            <a:r>
              <a:rPr lang="en-US" sz="1400" b="1">
                <a:latin typeface="Arial" panose="020B0604020202020204" pitchFamily="34" charset="0"/>
                <a:cs typeface="Arial" panose="020B0604020202020204" pitchFamily="34" charset="0"/>
              </a:rPr>
              <a:t>Monalizumab (anti-NKG2A)</a:t>
            </a:r>
          </a:p>
        </p:txBody>
      </p:sp>
      <p:pic>
        <p:nvPicPr>
          <p:cNvPr id="18" name="Picture 17" descr="Bubble chart&#10;&#10;Description automatically generated with medium confidence">
            <a:extLst>
              <a:ext uri="{FF2B5EF4-FFF2-40B4-BE49-F238E27FC236}">
                <a16:creationId xmlns:a16="http://schemas.microsoft.com/office/drawing/2014/main" id="{42E455FB-B713-40F2-932F-B557F7A037E7}"/>
              </a:ext>
            </a:extLst>
          </p:cNvPr>
          <p:cNvPicPr>
            <a:picLocks noChangeAspect="1"/>
          </p:cNvPicPr>
          <p:nvPr/>
        </p:nvPicPr>
        <p:blipFill rotWithShape="1">
          <a:blip r:embed="rId3">
            <a:clrChange>
              <a:clrFrom>
                <a:srgbClr val="FFFFFF"/>
              </a:clrFrom>
              <a:clrTo>
                <a:srgbClr val="FFFFFF">
                  <a:alpha val="0"/>
                </a:srgbClr>
              </a:clrTo>
            </a:clrChange>
          </a:blip>
          <a:srcRect l="33900" t="14699" r="5092" b="9218"/>
          <a:stretch/>
        </p:blipFill>
        <p:spPr>
          <a:xfrm>
            <a:off x="3723477" y="2365123"/>
            <a:ext cx="4257128" cy="2986355"/>
          </a:xfrm>
          <a:prstGeom prst="rect">
            <a:avLst/>
          </a:prstGeom>
        </p:spPr>
      </p:pic>
      <p:pic>
        <p:nvPicPr>
          <p:cNvPr id="35" name="Picture 34" descr="Diagram&#10;&#10;Description automatically generated">
            <a:extLst>
              <a:ext uri="{FF2B5EF4-FFF2-40B4-BE49-F238E27FC236}">
                <a16:creationId xmlns:a16="http://schemas.microsoft.com/office/drawing/2014/main" id="{95A9CB7D-7EEA-4F9E-B382-FCFB48D178AA}"/>
              </a:ext>
            </a:extLst>
          </p:cNvPr>
          <p:cNvPicPr>
            <a:picLocks noChangeAspect="1"/>
          </p:cNvPicPr>
          <p:nvPr/>
        </p:nvPicPr>
        <p:blipFill rotWithShape="1">
          <a:blip r:embed="rId4"/>
          <a:srcRect l="5740" t="4579" r="32720" b="6371"/>
          <a:stretch/>
        </p:blipFill>
        <p:spPr>
          <a:xfrm>
            <a:off x="44393" y="2365123"/>
            <a:ext cx="3668988" cy="2986355"/>
          </a:xfrm>
          <a:prstGeom prst="rect">
            <a:avLst/>
          </a:prstGeom>
        </p:spPr>
      </p:pic>
      <p:grpSp>
        <p:nvGrpSpPr>
          <p:cNvPr id="4" name="Group 3">
            <a:extLst>
              <a:ext uri="{FF2B5EF4-FFF2-40B4-BE49-F238E27FC236}">
                <a16:creationId xmlns:a16="http://schemas.microsoft.com/office/drawing/2014/main" id="{3644AB95-604A-45B4-A99F-EBF4D3C77A08}"/>
              </a:ext>
            </a:extLst>
          </p:cNvPr>
          <p:cNvGrpSpPr/>
          <p:nvPr/>
        </p:nvGrpSpPr>
        <p:grpSpPr>
          <a:xfrm>
            <a:off x="7980606" y="2505935"/>
            <a:ext cx="4211394" cy="2917665"/>
            <a:chOff x="7978227" y="2743070"/>
            <a:chExt cx="4211395" cy="2917665"/>
          </a:xfrm>
        </p:grpSpPr>
        <p:grpSp>
          <p:nvGrpSpPr>
            <p:cNvPr id="2" name="Group 1">
              <a:extLst>
                <a:ext uri="{FF2B5EF4-FFF2-40B4-BE49-F238E27FC236}">
                  <a16:creationId xmlns:a16="http://schemas.microsoft.com/office/drawing/2014/main" id="{81B45049-3A83-4732-B1B3-0160B18EBDCA}"/>
                </a:ext>
              </a:extLst>
            </p:cNvPr>
            <p:cNvGrpSpPr/>
            <p:nvPr/>
          </p:nvGrpSpPr>
          <p:grpSpPr>
            <a:xfrm>
              <a:off x="7978227" y="2743070"/>
              <a:ext cx="4211395" cy="2917665"/>
              <a:chOff x="7978227" y="2743070"/>
              <a:chExt cx="4211395" cy="2917665"/>
            </a:xfrm>
          </p:grpSpPr>
          <p:grpSp>
            <p:nvGrpSpPr>
              <p:cNvPr id="39" name="Group 38">
                <a:extLst>
                  <a:ext uri="{FF2B5EF4-FFF2-40B4-BE49-F238E27FC236}">
                    <a16:creationId xmlns:a16="http://schemas.microsoft.com/office/drawing/2014/main" id="{3D541100-8F67-4738-AA5F-E6523CF07FA0}"/>
                  </a:ext>
                </a:extLst>
              </p:cNvPr>
              <p:cNvGrpSpPr/>
              <p:nvPr/>
            </p:nvGrpSpPr>
            <p:grpSpPr>
              <a:xfrm>
                <a:off x="7978227" y="2743070"/>
                <a:ext cx="4211395" cy="2917665"/>
                <a:chOff x="7962900" y="2743070"/>
                <a:chExt cx="4229103" cy="2917665"/>
              </a:xfrm>
            </p:grpSpPr>
            <p:pic>
              <p:nvPicPr>
                <p:cNvPr id="27" name="Picture 26">
                  <a:extLst>
                    <a:ext uri="{FF2B5EF4-FFF2-40B4-BE49-F238E27FC236}">
                      <a16:creationId xmlns:a16="http://schemas.microsoft.com/office/drawing/2014/main" id="{A2D8F068-A58A-4345-B541-E2AC8D834974}"/>
                    </a:ext>
                  </a:extLst>
                </p:cNvPr>
                <p:cNvPicPr>
                  <a:picLocks noChangeAspect="1"/>
                </p:cNvPicPr>
                <p:nvPr/>
              </p:nvPicPr>
              <p:blipFill>
                <a:blip r:embed="rId5"/>
                <a:stretch>
                  <a:fillRect/>
                </a:stretch>
              </p:blipFill>
              <p:spPr>
                <a:xfrm>
                  <a:off x="7988322" y="2743070"/>
                  <a:ext cx="4203681" cy="2917665"/>
                </a:xfrm>
                <a:prstGeom prst="rect">
                  <a:avLst/>
                </a:prstGeom>
              </p:spPr>
            </p:pic>
            <p:sp>
              <p:nvSpPr>
                <p:cNvPr id="36" name="Rectangle 35">
                  <a:extLst>
                    <a:ext uri="{FF2B5EF4-FFF2-40B4-BE49-F238E27FC236}">
                      <a16:creationId xmlns:a16="http://schemas.microsoft.com/office/drawing/2014/main" id="{BBF0AC5F-D5AE-41B1-A452-A98507EAC3DE}"/>
                    </a:ext>
                  </a:extLst>
                </p:cNvPr>
                <p:cNvSpPr/>
                <p:nvPr/>
              </p:nvSpPr>
              <p:spPr>
                <a:xfrm>
                  <a:off x="7962900" y="3854450"/>
                  <a:ext cx="361950" cy="736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latin typeface="Arial" panose="020B0604020202020204" pitchFamily="34" charset="0"/>
                  </a:endParaRPr>
                </a:p>
              </p:txBody>
            </p:sp>
          </p:grpSp>
          <p:sp>
            <p:nvSpPr>
              <p:cNvPr id="29" name="TextBox 28">
                <a:extLst>
                  <a:ext uri="{FF2B5EF4-FFF2-40B4-BE49-F238E27FC236}">
                    <a16:creationId xmlns:a16="http://schemas.microsoft.com/office/drawing/2014/main" id="{7E8A29F4-A033-4F5F-921E-508264372A4C}"/>
                  </a:ext>
                </a:extLst>
              </p:cNvPr>
              <p:cNvSpPr txBox="1"/>
              <p:nvPr/>
            </p:nvSpPr>
            <p:spPr>
              <a:xfrm rot="16200000">
                <a:off x="7581643" y="4090405"/>
                <a:ext cx="1075936" cy="264688"/>
              </a:xfrm>
              <a:prstGeom prst="rect">
                <a:avLst/>
              </a:prstGeom>
              <a:solidFill>
                <a:schemeClr val="accent3">
                  <a:lumMod val="20000"/>
                  <a:lumOff val="80000"/>
                </a:schemeClr>
              </a:solidFill>
            </p:spPr>
            <p:txBody>
              <a:bodyPr wrap="none" tIns="18288" bIns="45720" rtlCol="0" anchor="ctr" anchorCtr="0">
                <a:spAutoFit/>
              </a:bodyPr>
              <a:lstStyle/>
              <a:p>
                <a:r>
                  <a:rPr lang="en-US" sz="1300">
                    <a:latin typeface="Arial" panose="020B0604020202020204" pitchFamily="34" charset="0"/>
                  </a:rPr>
                  <a:t>Danvatirsen</a:t>
                </a:r>
              </a:p>
            </p:txBody>
          </p:sp>
        </p:grpSp>
        <p:sp>
          <p:nvSpPr>
            <p:cNvPr id="30" name="Curved Right Arrow 17">
              <a:extLst>
                <a:ext uri="{FF2B5EF4-FFF2-40B4-BE49-F238E27FC236}">
                  <a16:creationId xmlns:a16="http://schemas.microsoft.com/office/drawing/2014/main" id="{6C02B819-28C9-458D-8291-21039AF7FB39}"/>
                </a:ext>
              </a:extLst>
            </p:cNvPr>
            <p:cNvSpPr/>
            <p:nvPr/>
          </p:nvSpPr>
          <p:spPr>
            <a:xfrm>
              <a:off x="8295211" y="4000011"/>
              <a:ext cx="134722" cy="445478"/>
            </a:xfrm>
            <a:prstGeom prst="curvedRightArrow">
              <a:avLst/>
            </a:prstGeom>
            <a:solidFill>
              <a:schemeClr val="accent1"/>
            </a:solidFill>
            <a:ln>
              <a:solidFill>
                <a:srgbClr val="1C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anose="020B0604020202020204" pitchFamily="34" charset="0"/>
              </a:endParaRPr>
            </a:p>
          </p:txBody>
        </p:sp>
      </p:grpSp>
      <p:cxnSp>
        <p:nvCxnSpPr>
          <p:cNvPr id="41" name="Straight Connector 40">
            <a:extLst>
              <a:ext uri="{FF2B5EF4-FFF2-40B4-BE49-F238E27FC236}">
                <a16:creationId xmlns:a16="http://schemas.microsoft.com/office/drawing/2014/main" id="{E8C16D70-F75B-4C46-A48E-B5756358AD51}"/>
              </a:ext>
            </a:extLst>
          </p:cNvPr>
          <p:cNvCxnSpPr/>
          <p:nvPr/>
        </p:nvCxnSpPr>
        <p:spPr>
          <a:xfrm>
            <a:off x="3773343" y="1536102"/>
            <a:ext cx="0" cy="4356453"/>
          </a:xfrm>
          <a:prstGeom prst="line">
            <a:avLst/>
          </a:prstGeom>
          <a:ln w="12700"/>
        </p:spPr>
        <p:style>
          <a:lnRef idx="1">
            <a:schemeClr val="accent4"/>
          </a:lnRef>
          <a:fillRef idx="0">
            <a:schemeClr val="accent4"/>
          </a:fillRef>
          <a:effectRef idx="0">
            <a:schemeClr val="accent4"/>
          </a:effectRef>
          <a:fontRef idx="minor">
            <a:schemeClr val="tx1"/>
          </a:fontRef>
        </p:style>
      </p:cxnSp>
      <p:cxnSp>
        <p:nvCxnSpPr>
          <p:cNvPr id="42" name="Straight Connector 41">
            <a:extLst>
              <a:ext uri="{FF2B5EF4-FFF2-40B4-BE49-F238E27FC236}">
                <a16:creationId xmlns:a16="http://schemas.microsoft.com/office/drawing/2014/main" id="{1240885B-1492-467F-890B-33FEA35A3568}"/>
              </a:ext>
            </a:extLst>
          </p:cNvPr>
          <p:cNvCxnSpPr/>
          <p:nvPr/>
        </p:nvCxnSpPr>
        <p:spPr>
          <a:xfrm>
            <a:off x="7962663" y="1536102"/>
            <a:ext cx="0" cy="4356453"/>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10" name="TextBox 9">
            <a:extLst>
              <a:ext uri="{FF2B5EF4-FFF2-40B4-BE49-F238E27FC236}">
                <a16:creationId xmlns:a16="http://schemas.microsoft.com/office/drawing/2014/main" id="{EEB5F953-1FB9-63AA-327E-0093A9A9CC0D}"/>
              </a:ext>
            </a:extLst>
          </p:cNvPr>
          <p:cNvSpPr txBox="1"/>
          <p:nvPr/>
        </p:nvSpPr>
        <p:spPr>
          <a:xfrm>
            <a:off x="8010670" y="1690688"/>
            <a:ext cx="4111416" cy="307777"/>
          </a:xfrm>
          <a:prstGeom prst="rect">
            <a:avLst/>
          </a:prstGeom>
          <a:noFill/>
        </p:spPr>
        <p:txBody>
          <a:bodyPr wrap="square" rtlCol="0">
            <a:spAutoFit/>
          </a:bodyPr>
          <a:lstStyle/>
          <a:p>
            <a:pPr algn="ctr"/>
            <a:r>
              <a:rPr lang="en-US" sz="1400" b="1" err="1">
                <a:latin typeface="Arial" panose="020B0604020202020204" pitchFamily="34" charset="0"/>
                <a:cs typeface="Arial" panose="020B0604020202020204" pitchFamily="34" charset="0"/>
              </a:rPr>
              <a:t>Danvatirsen</a:t>
            </a:r>
            <a:r>
              <a:rPr lang="en-US" sz="1400" b="1">
                <a:latin typeface="Arial" panose="020B0604020202020204" pitchFamily="34" charset="0"/>
                <a:cs typeface="Arial" panose="020B0604020202020204" pitchFamily="34" charset="0"/>
              </a:rPr>
              <a:t> (anti-STAT3 ASO)</a:t>
            </a:r>
          </a:p>
        </p:txBody>
      </p:sp>
    </p:spTree>
    <p:extLst>
      <p:ext uri="{BB962C8B-B14F-4D97-AF65-F5344CB8AC3E}">
        <p14:creationId xmlns:p14="http://schemas.microsoft.com/office/powerpoint/2010/main" val="23917151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21CE3B-155B-49D0-95AF-DC79843F1A00}"/>
              </a:ext>
            </a:extLst>
          </p:cNvPr>
          <p:cNvSpPr>
            <a:spLocks noGrp="1"/>
          </p:cNvSpPr>
          <p:nvPr>
            <p:ph type="title"/>
          </p:nvPr>
        </p:nvSpPr>
        <p:spPr>
          <a:xfrm>
            <a:off x="838200" y="365125"/>
            <a:ext cx="10515600" cy="1325563"/>
          </a:xfrm>
        </p:spPr>
        <p:txBody>
          <a:bodyPr>
            <a:normAutofit fontScale="90000"/>
          </a:bodyPr>
          <a:lstStyle/>
          <a:p>
            <a:r>
              <a:rPr lang="en-GB" err="1"/>
              <a:t>NeoCOAST</a:t>
            </a:r>
            <a:r>
              <a:rPr lang="en-GB"/>
              <a:t>: Neoadjuvant durvalumab +/– novel agents in </a:t>
            </a:r>
            <a:r>
              <a:rPr lang="en-GB" err="1"/>
              <a:t>resectable</a:t>
            </a:r>
            <a:r>
              <a:rPr lang="en-GB"/>
              <a:t>, early-stage (I [&gt;2cm] to IIIA) NSCLC</a:t>
            </a:r>
          </a:p>
        </p:txBody>
      </p:sp>
      <p:sp>
        <p:nvSpPr>
          <p:cNvPr id="130" name="Slide Number Placeholder 1">
            <a:extLst>
              <a:ext uri="{FF2B5EF4-FFF2-40B4-BE49-F238E27FC236}">
                <a16:creationId xmlns:a16="http://schemas.microsoft.com/office/drawing/2014/main" id="{F4609C7C-83AF-4CE3-B8DB-567B7B9AA1CF}"/>
              </a:ext>
            </a:extLst>
          </p:cNvPr>
          <p:cNvSpPr txBox="1">
            <a:spLocks/>
          </p:cNvSpPr>
          <p:nvPr/>
        </p:nvSpPr>
        <p:spPr>
          <a:xfrm>
            <a:off x="11125861" y="5275851"/>
            <a:ext cx="288252" cy="283325"/>
          </a:xfrm>
          <a:prstGeom prst="rect">
            <a:avLst/>
          </a:prstGeom>
        </p:spPr>
        <p:txBody>
          <a:bodyPr vert="horz" lIns="121920" tIns="60960" rIns="121920" bIns="60960" rtlCol="0" anchor="b"/>
          <a:lstStyle>
            <a:defPPr>
              <a:defRPr lang="en-US"/>
            </a:defPPr>
            <a:lvl1pPr marL="0" algn="r" defTabSz="4572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defRPr/>
            </a:pPr>
            <a:endParaRPr lang="en-GB" sz="800">
              <a:solidFill>
                <a:prstClr val="black"/>
              </a:solidFill>
            </a:endParaRPr>
          </a:p>
        </p:txBody>
      </p:sp>
      <p:sp>
        <p:nvSpPr>
          <p:cNvPr id="86" name="Rectangle 85">
            <a:extLst>
              <a:ext uri="{FF2B5EF4-FFF2-40B4-BE49-F238E27FC236}">
                <a16:creationId xmlns:a16="http://schemas.microsoft.com/office/drawing/2014/main" id="{EB2C6FA4-1CEC-4968-B052-74D1392E840A}"/>
              </a:ext>
            </a:extLst>
          </p:cNvPr>
          <p:cNvSpPr/>
          <p:nvPr/>
        </p:nvSpPr>
        <p:spPr>
          <a:xfrm>
            <a:off x="3032676" y="1687693"/>
            <a:ext cx="1551345" cy="310003"/>
          </a:xfrm>
          <a:prstGeom prst="rect">
            <a:avLst/>
          </a:prstGeom>
          <a:noFill/>
          <a:ln w="12700" cap="flat" cmpd="sng" algn="ctr">
            <a:noFill/>
            <a:prstDash val="solid"/>
            <a:miter lim="800000"/>
          </a:ln>
          <a:effectLst/>
        </p:spPr>
        <p:txBody>
          <a:bodyPr rtlCol="0" anchor="ctr"/>
          <a:lstStyle/>
          <a:p>
            <a:pPr algn="ctr" defTabSz="1219170">
              <a:defRPr/>
            </a:pPr>
            <a:endParaRPr lang="en-GB" sz="1067" kern="0">
              <a:solidFill>
                <a:sysClr val="windowText" lastClr="000000"/>
              </a:solidFill>
              <a:latin typeface="Arial" panose="020B0604020202020204" pitchFamily="34" charset="0"/>
              <a:cs typeface="Arial" panose="020B0604020202020204" pitchFamily="34" charset="0"/>
            </a:endParaRPr>
          </a:p>
        </p:txBody>
      </p:sp>
      <p:graphicFrame>
        <p:nvGraphicFramePr>
          <p:cNvPr id="81" name="Table 80">
            <a:extLst>
              <a:ext uri="{FF2B5EF4-FFF2-40B4-BE49-F238E27FC236}">
                <a16:creationId xmlns:a16="http://schemas.microsoft.com/office/drawing/2014/main" id="{E19E388E-C365-4B82-935F-D60559506323}"/>
              </a:ext>
            </a:extLst>
          </p:cNvPr>
          <p:cNvGraphicFramePr>
            <a:graphicFrameLocks noGrp="1"/>
          </p:cNvGraphicFramePr>
          <p:nvPr>
            <p:extLst>
              <p:ext uri="{D42A27DB-BD31-4B8C-83A1-F6EECF244321}">
                <p14:modId xmlns:p14="http://schemas.microsoft.com/office/powerpoint/2010/main" val="1076414525"/>
              </p:ext>
            </p:extLst>
          </p:nvPr>
        </p:nvGraphicFramePr>
        <p:xfrm>
          <a:off x="7552393" y="1760982"/>
          <a:ext cx="4191856" cy="2239911"/>
        </p:xfrm>
        <a:graphic>
          <a:graphicData uri="http://schemas.openxmlformats.org/drawingml/2006/table">
            <a:tbl>
              <a:tblPr firstRow="1" firstCol="1" bandRow="1">
                <a:tableStyleId>{3B4B98B0-60AC-42C2-AFA5-B58CD77FA1E5}</a:tableStyleId>
              </a:tblPr>
              <a:tblGrid>
                <a:gridCol w="787204">
                  <a:extLst>
                    <a:ext uri="{9D8B030D-6E8A-4147-A177-3AD203B41FA5}">
                      <a16:colId xmlns:a16="http://schemas.microsoft.com/office/drawing/2014/main" val="8059744"/>
                    </a:ext>
                  </a:extLst>
                </a:gridCol>
                <a:gridCol w="851163">
                  <a:extLst>
                    <a:ext uri="{9D8B030D-6E8A-4147-A177-3AD203B41FA5}">
                      <a16:colId xmlns:a16="http://schemas.microsoft.com/office/drawing/2014/main" val="1231966172"/>
                    </a:ext>
                  </a:extLst>
                </a:gridCol>
                <a:gridCol w="851163">
                  <a:extLst>
                    <a:ext uri="{9D8B030D-6E8A-4147-A177-3AD203B41FA5}">
                      <a16:colId xmlns:a16="http://schemas.microsoft.com/office/drawing/2014/main" val="3995294263"/>
                    </a:ext>
                  </a:extLst>
                </a:gridCol>
                <a:gridCol w="851163">
                  <a:extLst>
                    <a:ext uri="{9D8B030D-6E8A-4147-A177-3AD203B41FA5}">
                      <a16:colId xmlns:a16="http://schemas.microsoft.com/office/drawing/2014/main" val="1811303531"/>
                    </a:ext>
                  </a:extLst>
                </a:gridCol>
                <a:gridCol w="851163">
                  <a:extLst>
                    <a:ext uri="{9D8B030D-6E8A-4147-A177-3AD203B41FA5}">
                      <a16:colId xmlns:a16="http://schemas.microsoft.com/office/drawing/2014/main" val="2962092248"/>
                    </a:ext>
                  </a:extLst>
                </a:gridCol>
              </a:tblGrid>
              <a:tr h="374509">
                <a:tc>
                  <a:txBody>
                    <a:bodyPr/>
                    <a:lstStyle/>
                    <a:p>
                      <a:pPr marL="0" marR="0" algn="ctr">
                        <a:lnSpc>
                          <a:spcPct val="107000"/>
                        </a:lnSpc>
                        <a:spcBef>
                          <a:spcPts val="0"/>
                        </a:spcBef>
                        <a:spcAft>
                          <a:spcPts val="0"/>
                        </a:spcAft>
                      </a:pPr>
                      <a:r>
                        <a:rPr lang="en-US" sz="1000" b="0" i="0">
                          <a:effectLst/>
                          <a:latin typeface="Arial" panose="020B0604020202020204" pitchFamily="34" charset="0"/>
                        </a:rPr>
                        <a:t> </a:t>
                      </a:r>
                      <a:endParaRPr lang="en-US" sz="1000" b="0" i="0">
                        <a:effectLst/>
                        <a:latin typeface="Arial" panose="020B0604020202020204" pitchFamily="34" charset="0"/>
                        <a:ea typeface="Calibri" panose="020F0502020204030204" pitchFamily="34" charset="0"/>
                        <a:cs typeface="Arial" panose="020B0604020202020204" pitchFamily="34" charset="0"/>
                      </a:endParaRPr>
                    </a:p>
                  </a:txBody>
                  <a:tcPr marT="0" marB="0" anchor="ctr"/>
                </a:tc>
                <a:tc>
                  <a:txBody>
                    <a:bodyPr/>
                    <a:lstStyle/>
                    <a:p>
                      <a:pPr marL="0" marR="0" algn="ctr">
                        <a:lnSpc>
                          <a:spcPct val="107000"/>
                        </a:lnSpc>
                        <a:spcBef>
                          <a:spcPts val="0"/>
                        </a:spcBef>
                        <a:spcAft>
                          <a:spcPts val="0"/>
                        </a:spcAft>
                      </a:pPr>
                      <a:r>
                        <a:rPr lang="en-US" sz="1000" b="0" i="0">
                          <a:effectLst/>
                          <a:latin typeface="Arial" panose="020B0604020202020204" pitchFamily="34" charset="0"/>
                        </a:rPr>
                        <a:t>Durva</a:t>
                      </a:r>
                    </a:p>
                    <a:p>
                      <a:pPr marL="0" marR="0" algn="ctr">
                        <a:lnSpc>
                          <a:spcPct val="107000"/>
                        </a:lnSpc>
                        <a:spcBef>
                          <a:spcPts val="0"/>
                        </a:spcBef>
                        <a:spcAft>
                          <a:spcPts val="0"/>
                        </a:spcAft>
                      </a:pPr>
                      <a:r>
                        <a:rPr lang="en-US" sz="1000" b="0" i="0">
                          <a:effectLst/>
                          <a:latin typeface="Arial" panose="020B0604020202020204" pitchFamily="34" charset="0"/>
                          <a:ea typeface="Calibri" panose="020F0502020204030204" pitchFamily="34" charset="0"/>
                          <a:cs typeface="Arial" panose="020B0604020202020204" pitchFamily="34" charset="0"/>
                        </a:rPr>
                        <a:t>(n=27)</a:t>
                      </a:r>
                    </a:p>
                  </a:txBody>
                  <a:tcPr marT="0" marB="0" anchor="ctr"/>
                </a:tc>
                <a:tc>
                  <a:txBody>
                    <a:bodyPr/>
                    <a:lstStyle/>
                    <a:p>
                      <a:pPr marL="0" marR="0" algn="ctr">
                        <a:lnSpc>
                          <a:spcPct val="107000"/>
                        </a:lnSpc>
                        <a:spcBef>
                          <a:spcPts val="0"/>
                        </a:spcBef>
                        <a:spcAft>
                          <a:spcPts val="0"/>
                        </a:spcAft>
                      </a:pPr>
                      <a:r>
                        <a:rPr lang="en-US" sz="1000" b="0" i="0">
                          <a:effectLst/>
                          <a:latin typeface="Arial" panose="020B0604020202020204" pitchFamily="34" charset="0"/>
                        </a:rPr>
                        <a:t>Durva + Ole</a:t>
                      </a:r>
                    </a:p>
                    <a:p>
                      <a:pPr marL="0" marR="0" algn="ctr">
                        <a:lnSpc>
                          <a:spcPct val="107000"/>
                        </a:lnSpc>
                        <a:spcBef>
                          <a:spcPts val="0"/>
                        </a:spcBef>
                        <a:spcAft>
                          <a:spcPts val="0"/>
                        </a:spcAft>
                      </a:pPr>
                      <a:r>
                        <a:rPr lang="en-US" sz="1000" b="0" i="0">
                          <a:effectLst/>
                          <a:latin typeface="Arial" panose="020B0604020202020204" pitchFamily="34" charset="0"/>
                          <a:ea typeface="Calibri" panose="020F0502020204030204" pitchFamily="34" charset="0"/>
                          <a:cs typeface="Arial" panose="020B0604020202020204" pitchFamily="34" charset="0"/>
                        </a:rPr>
                        <a:t>(n=21)</a:t>
                      </a:r>
                    </a:p>
                  </a:txBody>
                  <a:tcPr marL="48000" marR="0" marT="0" marB="0" anchor="ctr"/>
                </a:tc>
                <a:tc>
                  <a:txBody>
                    <a:bodyPr/>
                    <a:lstStyle/>
                    <a:p>
                      <a:pPr marL="0" marR="0" algn="ctr">
                        <a:lnSpc>
                          <a:spcPct val="107000"/>
                        </a:lnSpc>
                        <a:spcBef>
                          <a:spcPts val="0"/>
                        </a:spcBef>
                        <a:spcAft>
                          <a:spcPts val="0"/>
                        </a:spcAft>
                      </a:pPr>
                      <a:r>
                        <a:rPr lang="en-US" sz="1000" b="0" i="0">
                          <a:effectLst/>
                          <a:latin typeface="Arial" panose="020B0604020202020204" pitchFamily="34" charset="0"/>
                        </a:rPr>
                        <a:t>Durva + Mona</a:t>
                      </a:r>
                      <a:br>
                        <a:rPr lang="en-US" sz="1000" b="0" i="0">
                          <a:effectLst/>
                          <a:latin typeface="Arial" panose="020B0604020202020204" pitchFamily="34" charset="0"/>
                        </a:rPr>
                      </a:br>
                      <a:r>
                        <a:rPr lang="en-US" sz="1000" b="0" i="0">
                          <a:effectLst/>
                          <a:latin typeface="Arial" panose="020B0604020202020204" pitchFamily="34" charset="0"/>
                        </a:rPr>
                        <a:t>(n=20)</a:t>
                      </a:r>
                      <a:endParaRPr lang="en-US" sz="1000" b="0" i="0">
                        <a:effectLst/>
                        <a:latin typeface="Arial" panose="020B0604020202020204" pitchFamily="34" charset="0"/>
                        <a:ea typeface="Calibri" panose="020F0502020204030204" pitchFamily="34" charset="0"/>
                        <a:cs typeface="Arial" panose="020B0604020202020204" pitchFamily="34" charset="0"/>
                      </a:endParaRPr>
                    </a:p>
                  </a:txBody>
                  <a:tcPr marL="48000" marR="48000" marT="0" marB="0" anchor="ctr"/>
                </a:tc>
                <a:tc>
                  <a:txBody>
                    <a:bodyPr/>
                    <a:lstStyle/>
                    <a:p>
                      <a:pPr marL="0" marR="0" algn="ctr">
                        <a:lnSpc>
                          <a:spcPct val="107000"/>
                        </a:lnSpc>
                        <a:spcBef>
                          <a:spcPts val="0"/>
                        </a:spcBef>
                        <a:spcAft>
                          <a:spcPts val="0"/>
                        </a:spcAft>
                      </a:pPr>
                      <a:r>
                        <a:rPr lang="en-US" sz="1000" b="0" i="0">
                          <a:effectLst/>
                          <a:latin typeface="Arial" panose="020B0604020202020204" pitchFamily="34" charset="0"/>
                        </a:rPr>
                        <a:t>Durva + Danva</a:t>
                      </a:r>
                    </a:p>
                    <a:p>
                      <a:pPr marL="0" marR="0" algn="ctr">
                        <a:lnSpc>
                          <a:spcPct val="107000"/>
                        </a:lnSpc>
                        <a:spcBef>
                          <a:spcPts val="0"/>
                        </a:spcBef>
                        <a:spcAft>
                          <a:spcPts val="0"/>
                        </a:spcAft>
                      </a:pPr>
                      <a:r>
                        <a:rPr lang="en-US" sz="1000" b="0" i="0">
                          <a:effectLst/>
                          <a:latin typeface="Arial" panose="020B0604020202020204" pitchFamily="34" charset="0"/>
                          <a:ea typeface="Calibri" panose="020F0502020204030204" pitchFamily="34" charset="0"/>
                          <a:cs typeface="Arial" panose="020B0604020202020204" pitchFamily="34" charset="0"/>
                        </a:rPr>
                        <a:t>(n=16)</a:t>
                      </a:r>
                    </a:p>
                  </a:txBody>
                  <a:tcPr marL="0" marR="0" marT="0" marB="0" anchor="ctr"/>
                </a:tc>
                <a:extLst>
                  <a:ext uri="{0D108BD9-81ED-4DB2-BD59-A6C34878D82A}">
                    <a16:rowId xmlns:a16="http://schemas.microsoft.com/office/drawing/2014/main" val="1488908024"/>
                  </a:ext>
                </a:extLst>
              </a:tr>
              <a:tr h="374509">
                <a:tc>
                  <a:txBody>
                    <a:bodyPr/>
                    <a:lstStyle/>
                    <a:p>
                      <a:pPr marL="0" marR="0" algn="l">
                        <a:lnSpc>
                          <a:spcPct val="107000"/>
                        </a:lnSpc>
                        <a:spcBef>
                          <a:spcPts val="0"/>
                        </a:spcBef>
                        <a:spcAft>
                          <a:spcPts val="0"/>
                        </a:spcAft>
                      </a:pPr>
                      <a:r>
                        <a:rPr lang="en-US" sz="1200" b="0" i="0">
                          <a:effectLst/>
                          <a:latin typeface="Arial" panose="020B0604020202020204" pitchFamily="34" charset="0"/>
                        </a:rPr>
                        <a:t>Overall MPR </a:t>
                      </a:r>
                      <a:br>
                        <a:rPr lang="en-US" sz="1200" b="0" i="0">
                          <a:effectLst/>
                          <a:latin typeface="Arial" panose="020B0604020202020204" pitchFamily="34" charset="0"/>
                        </a:rPr>
                      </a:br>
                      <a:r>
                        <a:rPr lang="en-US" sz="1200" b="0" i="0">
                          <a:effectLst/>
                          <a:latin typeface="Arial" panose="020B0604020202020204" pitchFamily="34" charset="0"/>
                        </a:rPr>
                        <a:t>(n/N, %)</a:t>
                      </a:r>
                      <a:endParaRPr lang="en-US" sz="1200" b="0" i="0">
                        <a:effectLst/>
                        <a:latin typeface="Arial" panose="020B0604020202020204" pitchFamily="34" charset="0"/>
                        <a:ea typeface="Calibri" panose="020F0502020204030204" pitchFamily="34" charset="0"/>
                        <a:cs typeface="Arial" panose="020B0604020202020204" pitchFamily="34" charset="0"/>
                      </a:endParaRPr>
                    </a:p>
                  </a:txBody>
                  <a:tcPr marL="48000" marR="48000" marT="0" marB="0" anchor="ctr"/>
                </a:tc>
                <a:tc>
                  <a:txBody>
                    <a:bodyPr/>
                    <a:lstStyle/>
                    <a:p>
                      <a:pPr marL="0" marR="0" algn="ctr">
                        <a:lnSpc>
                          <a:spcPct val="107000"/>
                        </a:lnSpc>
                        <a:spcBef>
                          <a:spcPts val="0"/>
                        </a:spcBef>
                        <a:spcAft>
                          <a:spcPts val="0"/>
                        </a:spcAft>
                      </a:pPr>
                      <a:r>
                        <a:rPr lang="en-US" sz="1200" b="0" i="0">
                          <a:effectLst/>
                          <a:latin typeface="Arial" panose="020B0604020202020204" pitchFamily="34" charset="0"/>
                        </a:rPr>
                        <a:t>3/27 (11%)</a:t>
                      </a:r>
                      <a:endParaRPr lang="en-US" sz="1200" b="0" i="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rtl="0">
                        <a:lnSpc>
                          <a:spcPct val="107000"/>
                        </a:lnSpc>
                        <a:spcBef>
                          <a:spcPts val="0"/>
                        </a:spcBef>
                        <a:spcAft>
                          <a:spcPts val="0"/>
                        </a:spcAft>
                        <a:buClr>
                          <a:srgbClr val="000000"/>
                        </a:buClr>
                        <a:buFont typeface="Arial"/>
                      </a:pPr>
                      <a:r>
                        <a:rPr lang="en-US" sz="1200" b="0" i="0" u="none" strike="noStrike" cap="none">
                          <a:solidFill>
                            <a:schemeClr val="tx1"/>
                          </a:solidFill>
                          <a:effectLst/>
                          <a:latin typeface="Arial" panose="020B0604020202020204" pitchFamily="34" charset="0"/>
                          <a:ea typeface="+mn-ea"/>
                          <a:cs typeface="+mn-cs"/>
                          <a:sym typeface="Arial"/>
                        </a:rPr>
                        <a:t>4/21 (19%)</a:t>
                      </a:r>
                    </a:p>
                  </a:txBody>
                  <a:tcPr marL="0" marR="0" marT="0" marB="0" anchor="ctr"/>
                </a:tc>
                <a:tc>
                  <a:txBody>
                    <a:bodyPr/>
                    <a:lstStyle/>
                    <a:p>
                      <a:pPr marL="0" marR="0" algn="ctr" rtl="0">
                        <a:lnSpc>
                          <a:spcPct val="107000"/>
                        </a:lnSpc>
                        <a:spcBef>
                          <a:spcPts val="0"/>
                        </a:spcBef>
                        <a:spcAft>
                          <a:spcPts val="0"/>
                        </a:spcAft>
                        <a:buClr>
                          <a:srgbClr val="000000"/>
                        </a:buClr>
                        <a:buFont typeface="Arial"/>
                      </a:pPr>
                      <a:r>
                        <a:rPr lang="en-US" sz="1200" b="0" i="0" u="none" strike="noStrike" cap="none">
                          <a:solidFill>
                            <a:schemeClr val="tx1"/>
                          </a:solidFill>
                          <a:effectLst/>
                          <a:latin typeface="Arial" panose="020B0604020202020204" pitchFamily="34" charset="0"/>
                          <a:ea typeface="+mn-ea"/>
                          <a:cs typeface="+mn-cs"/>
                          <a:sym typeface="Arial"/>
                        </a:rPr>
                        <a:t>6/20 (30%)</a:t>
                      </a:r>
                    </a:p>
                  </a:txBody>
                  <a:tcPr marL="0" marR="0" marT="0" marB="0" anchor="ctr"/>
                </a:tc>
                <a:tc>
                  <a:txBody>
                    <a:bodyPr/>
                    <a:lstStyle/>
                    <a:p>
                      <a:pPr marL="0" marR="0" algn="ctr" rtl="0">
                        <a:lnSpc>
                          <a:spcPct val="107000"/>
                        </a:lnSpc>
                        <a:spcBef>
                          <a:spcPts val="0"/>
                        </a:spcBef>
                        <a:spcAft>
                          <a:spcPts val="0"/>
                        </a:spcAft>
                        <a:buClr>
                          <a:srgbClr val="000000"/>
                        </a:buClr>
                        <a:buFont typeface="Arial"/>
                      </a:pPr>
                      <a:r>
                        <a:rPr lang="en-US" sz="1200" b="0" i="0" u="none" strike="noStrike" cap="none">
                          <a:solidFill>
                            <a:schemeClr val="tx1"/>
                          </a:solidFill>
                          <a:effectLst/>
                          <a:latin typeface="Arial" panose="020B0604020202020204" pitchFamily="34" charset="0"/>
                          <a:ea typeface="+mn-ea"/>
                          <a:cs typeface="+mn-cs"/>
                          <a:sym typeface="Arial"/>
                        </a:rPr>
                        <a:t>5/16 (31%)</a:t>
                      </a:r>
                    </a:p>
                  </a:txBody>
                  <a:tcPr marL="0" marR="0" marT="0" marB="0" anchor="ctr"/>
                </a:tc>
                <a:extLst>
                  <a:ext uri="{0D108BD9-81ED-4DB2-BD59-A6C34878D82A}">
                    <a16:rowId xmlns:a16="http://schemas.microsoft.com/office/drawing/2014/main" val="2250224430"/>
                  </a:ext>
                </a:extLst>
              </a:tr>
              <a:tr h="396540">
                <a:tc>
                  <a:txBody>
                    <a:bodyPr/>
                    <a:lstStyle/>
                    <a:p>
                      <a:pPr algn="l"/>
                      <a:r>
                        <a:rPr lang="en-US" sz="1000" b="0" i="0">
                          <a:latin typeface="Arial" panose="020B0604020202020204" pitchFamily="34" charset="0"/>
                        </a:rPr>
                        <a:t>PD-L1+</a:t>
                      </a:r>
                      <a:endParaRPr lang="en-US" sz="1000" b="0" i="0">
                        <a:latin typeface="Arial" panose="020B0604020202020204" pitchFamily="34" charset="0"/>
                        <a:cs typeface="Arial" panose="020B0604020202020204" pitchFamily="34" charset="0"/>
                      </a:endParaRPr>
                    </a:p>
                  </a:txBody>
                  <a:tcPr marL="48000" marR="48000" marT="60960" marB="6096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1050" b="0" i="0">
                          <a:effectLst/>
                          <a:latin typeface="Arial" panose="020B0604020202020204" pitchFamily="34" charset="0"/>
                        </a:rPr>
                        <a:t>0/6 (0%)</a:t>
                      </a:r>
                      <a:endParaRPr lang="en-US" sz="1050" b="0" i="0">
                        <a:effectLst/>
                        <a:latin typeface="Arial" panose="020B0604020202020204" pitchFamily="34" charset="0"/>
                        <a:ea typeface="Calibri" panose="020F0502020204030204" pitchFamily="34" charset="0"/>
                        <a:cs typeface="Arial" panose="020B0604020202020204" pitchFamily="34" charset="0"/>
                      </a:endParaRPr>
                    </a:p>
                  </a:txBody>
                  <a:tcPr marT="0" marB="0" anchor="ctr"/>
                </a:tc>
                <a:tc>
                  <a:txBody>
                    <a:bodyPr/>
                    <a:lstStyle/>
                    <a:p>
                      <a:pPr marL="0" marR="0" algn="ctr" rtl="0">
                        <a:lnSpc>
                          <a:spcPct val="107000"/>
                        </a:lnSpc>
                        <a:spcBef>
                          <a:spcPts val="0"/>
                        </a:spcBef>
                        <a:spcAft>
                          <a:spcPts val="0"/>
                        </a:spcAft>
                        <a:buClr>
                          <a:srgbClr val="000000"/>
                        </a:buClr>
                        <a:buFont typeface="Arial"/>
                      </a:pPr>
                      <a:r>
                        <a:rPr lang="en-US" sz="1050" b="0" i="0" u="none" strike="noStrike" cap="none">
                          <a:solidFill>
                            <a:schemeClr val="tx1"/>
                          </a:solidFill>
                          <a:effectLst/>
                          <a:latin typeface="Arial" panose="020B0604020202020204" pitchFamily="34" charset="0"/>
                          <a:ea typeface="+mn-ea"/>
                          <a:cs typeface="+mn-cs"/>
                          <a:sym typeface="Arial"/>
                        </a:rPr>
                        <a:t>2/5 (40%)</a:t>
                      </a:r>
                    </a:p>
                  </a:txBody>
                  <a:tcPr marL="0" marR="0" marT="0" marB="0" anchor="ctr"/>
                </a:tc>
                <a:tc>
                  <a:txBody>
                    <a:bodyPr/>
                    <a:lstStyle/>
                    <a:p>
                      <a:pPr marL="0" marR="0" algn="ctr" rtl="0">
                        <a:lnSpc>
                          <a:spcPct val="107000"/>
                        </a:lnSpc>
                        <a:spcBef>
                          <a:spcPts val="0"/>
                        </a:spcBef>
                        <a:spcAft>
                          <a:spcPts val="0"/>
                        </a:spcAft>
                        <a:buClr>
                          <a:srgbClr val="000000"/>
                        </a:buClr>
                        <a:buFont typeface="Arial"/>
                      </a:pPr>
                      <a:r>
                        <a:rPr lang="en-US" sz="1050" b="0" i="0" u="none" strike="noStrike" cap="none">
                          <a:solidFill>
                            <a:schemeClr val="tx1"/>
                          </a:solidFill>
                          <a:effectLst/>
                          <a:latin typeface="Arial" panose="020B0604020202020204" pitchFamily="34" charset="0"/>
                          <a:ea typeface="+mn-ea"/>
                          <a:cs typeface="+mn-cs"/>
                          <a:sym typeface="Arial"/>
                        </a:rPr>
                        <a:t>3/6 (50%)</a:t>
                      </a:r>
                    </a:p>
                  </a:txBody>
                  <a:tcPr marL="0" marR="0" marT="0" marB="0" anchor="ctr"/>
                </a:tc>
                <a:tc>
                  <a:txBody>
                    <a:bodyPr/>
                    <a:lstStyle/>
                    <a:p>
                      <a:pPr marL="0" marR="0" algn="ctr" rtl="0">
                        <a:lnSpc>
                          <a:spcPct val="107000"/>
                        </a:lnSpc>
                        <a:spcBef>
                          <a:spcPts val="0"/>
                        </a:spcBef>
                        <a:spcAft>
                          <a:spcPts val="0"/>
                        </a:spcAft>
                        <a:buClr>
                          <a:srgbClr val="000000"/>
                        </a:buClr>
                        <a:buFont typeface="Arial"/>
                      </a:pPr>
                      <a:r>
                        <a:rPr lang="en-US" sz="1050" b="0" i="0" u="none" strike="noStrike" cap="none">
                          <a:solidFill>
                            <a:schemeClr val="tx1"/>
                          </a:solidFill>
                          <a:effectLst/>
                          <a:latin typeface="Arial" panose="020B0604020202020204" pitchFamily="34" charset="0"/>
                          <a:ea typeface="+mn-ea"/>
                          <a:cs typeface="+mn-cs"/>
                          <a:sym typeface="Arial"/>
                        </a:rPr>
                        <a:t>0/2 (0%)</a:t>
                      </a:r>
                    </a:p>
                  </a:txBody>
                  <a:tcPr marT="0" marB="0" anchor="ctr"/>
                </a:tc>
                <a:extLst>
                  <a:ext uri="{0D108BD9-81ED-4DB2-BD59-A6C34878D82A}">
                    <a16:rowId xmlns:a16="http://schemas.microsoft.com/office/drawing/2014/main" val="2977027492"/>
                  </a:ext>
                </a:extLst>
              </a:tr>
              <a:tr h="396540">
                <a:tc>
                  <a:txBody>
                    <a:bodyPr/>
                    <a:lstStyle/>
                    <a:p>
                      <a:pPr algn="l"/>
                      <a:r>
                        <a:rPr lang="en-US" sz="1000" b="0" i="0">
                          <a:latin typeface="Arial" panose="020B0604020202020204" pitchFamily="34" charset="0"/>
                        </a:rPr>
                        <a:t>PD-L1–</a:t>
                      </a:r>
                      <a:endParaRPr lang="en-US" sz="1000" b="0" i="0">
                        <a:latin typeface="Arial" panose="020B0604020202020204" pitchFamily="34" charset="0"/>
                        <a:cs typeface="Arial" panose="020B0604020202020204" pitchFamily="34" charset="0"/>
                      </a:endParaRPr>
                    </a:p>
                  </a:txBody>
                  <a:tcPr marL="48000" marR="48000" marT="60960" marB="6096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1050" b="0" i="0">
                          <a:effectLst/>
                          <a:latin typeface="Arial" panose="020B0604020202020204" pitchFamily="34" charset="0"/>
                        </a:rPr>
                        <a:t>0/3 (0%)</a:t>
                      </a:r>
                      <a:endParaRPr lang="en-US" sz="1050" b="0" i="0">
                        <a:effectLst/>
                        <a:latin typeface="Arial" panose="020B0604020202020204" pitchFamily="34" charset="0"/>
                        <a:ea typeface="Calibri" panose="020F0502020204030204" pitchFamily="34" charset="0"/>
                        <a:cs typeface="Arial" panose="020B0604020202020204" pitchFamily="34" charset="0"/>
                      </a:endParaRPr>
                    </a:p>
                  </a:txBody>
                  <a:tcPr marT="0" marB="0" anchor="ctr"/>
                </a:tc>
                <a:tc>
                  <a:txBody>
                    <a:bodyPr/>
                    <a:lstStyle/>
                    <a:p>
                      <a:pPr marL="0" marR="0" algn="ctr" rtl="0">
                        <a:lnSpc>
                          <a:spcPct val="107000"/>
                        </a:lnSpc>
                        <a:spcBef>
                          <a:spcPts val="0"/>
                        </a:spcBef>
                        <a:spcAft>
                          <a:spcPts val="0"/>
                        </a:spcAft>
                        <a:buClr>
                          <a:srgbClr val="000000"/>
                        </a:buClr>
                        <a:buFont typeface="Arial"/>
                      </a:pPr>
                      <a:r>
                        <a:rPr lang="en-US" sz="1050" b="0" i="0" u="none" strike="noStrike" cap="none">
                          <a:solidFill>
                            <a:schemeClr val="tx1"/>
                          </a:solidFill>
                          <a:effectLst/>
                          <a:latin typeface="Arial" panose="020B0604020202020204" pitchFamily="34" charset="0"/>
                          <a:ea typeface="+mn-ea"/>
                          <a:cs typeface="+mn-cs"/>
                          <a:sym typeface="Arial"/>
                        </a:rPr>
                        <a:t>1/6 (16.7%)</a:t>
                      </a:r>
                    </a:p>
                  </a:txBody>
                  <a:tcPr marT="0" marB="0" anchor="ctr"/>
                </a:tc>
                <a:tc>
                  <a:txBody>
                    <a:bodyPr/>
                    <a:lstStyle/>
                    <a:p>
                      <a:pPr marL="0" marR="0" algn="ctr" rtl="0">
                        <a:lnSpc>
                          <a:spcPct val="107000"/>
                        </a:lnSpc>
                        <a:spcBef>
                          <a:spcPts val="0"/>
                        </a:spcBef>
                        <a:spcAft>
                          <a:spcPts val="0"/>
                        </a:spcAft>
                        <a:buClr>
                          <a:srgbClr val="000000"/>
                        </a:buClr>
                        <a:buFont typeface="Arial"/>
                      </a:pPr>
                      <a:r>
                        <a:rPr lang="en-US" sz="1050" b="0" i="0" u="none" strike="noStrike" cap="none">
                          <a:solidFill>
                            <a:schemeClr val="tx1"/>
                          </a:solidFill>
                          <a:effectLst/>
                          <a:latin typeface="Arial" panose="020B0604020202020204" pitchFamily="34" charset="0"/>
                          <a:ea typeface="+mn-ea"/>
                          <a:cs typeface="+mn-cs"/>
                          <a:sym typeface="Arial"/>
                        </a:rPr>
                        <a:t>0/2 (0%)</a:t>
                      </a:r>
                    </a:p>
                  </a:txBody>
                  <a:tcPr marT="0" marB="0" anchor="ctr"/>
                </a:tc>
                <a:tc>
                  <a:txBody>
                    <a:bodyPr/>
                    <a:lstStyle/>
                    <a:p>
                      <a:pPr marL="0" marR="0" algn="ctr" rtl="0">
                        <a:lnSpc>
                          <a:spcPct val="107000"/>
                        </a:lnSpc>
                        <a:spcBef>
                          <a:spcPts val="0"/>
                        </a:spcBef>
                        <a:spcAft>
                          <a:spcPts val="0"/>
                        </a:spcAft>
                        <a:buClr>
                          <a:srgbClr val="000000"/>
                        </a:buClr>
                        <a:buFont typeface="Arial"/>
                      </a:pPr>
                      <a:r>
                        <a:rPr lang="en-US" sz="1050" b="0" i="0" u="none" strike="noStrike" cap="none">
                          <a:solidFill>
                            <a:schemeClr val="tx1"/>
                          </a:solidFill>
                          <a:effectLst/>
                          <a:latin typeface="Arial" panose="020B0604020202020204" pitchFamily="34" charset="0"/>
                          <a:ea typeface="+mn-ea"/>
                          <a:cs typeface="+mn-cs"/>
                          <a:sym typeface="Arial"/>
                        </a:rPr>
                        <a:t>0/5 (0%)</a:t>
                      </a:r>
                    </a:p>
                  </a:txBody>
                  <a:tcPr marT="0" marB="0" anchor="ctr"/>
                </a:tc>
                <a:extLst>
                  <a:ext uri="{0D108BD9-81ED-4DB2-BD59-A6C34878D82A}">
                    <a16:rowId xmlns:a16="http://schemas.microsoft.com/office/drawing/2014/main" val="1674124094"/>
                  </a:ext>
                </a:extLst>
              </a:tr>
              <a:tr h="396540">
                <a:tc>
                  <a:txBody>
                    <a:bodyPr/>
                    <a:lstStyle/>
                    <a:p>
                      <a:pPr algn="l"/>
                      <a:r>
                        <a:rPr lang="en-US" sz="1000" b="0" i="0">
                          <a:latin typeface="Arial" panose="020B0604020202020204" pitchFamily="34" charset="0"/>
                        </a:rPr>
                        <a:t>PD-L1 NE</a:t>
                      </a:r>
                      <a:endParaRPr lang="en-US" sz="1000" b="0" i="0">
                        <a:latin typeface="Arial" panose="020B0604020202020204" pitchFamily="34" charset="0"/>
                        <a:cs typeface="Arial" panose="020B0604020202020204" pitchFamily="34" charset="0"/>
                      </a:endParaRPr>
                    </a:p>
                  </a:txBody>
                  <a:tcPr marL="48000" marR="48000" marT="60960" marB="6096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1050" b="0" i="0">
                          <a:effectLst/>
                          <a:latin typeface="Arial" panose="020B0604020202020204" pitchFamily="34" charset="0"/>
                        </a:rPr>
                        <a:t>3/18 (17%)</a:t>
                      </a:r>
                      <a:endParaRPr lang="en-US" sz="1050" b="0" i="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rtl="0">
                        <a:lnSpc>
                          <a:spcPct val="107000"/>
                        </a:lnSpc>
                        <a:spcBef>
                          <a:spcPts val="0"/>
                        </a:spcBef>
                        <a:spcAft>
                          <a:spcPts val="0"/>
                        </a:spcAft>
                        <a:buClr>
                          <a:srgbClr val="000000"/>
                        </a:buClr>
                        <a:buFont typeface="Arial"/>
                      </a:pPr>
                      <a:r>
                        <a:rPr lang="en-US" sz="1050" b="0" i="0" u="none" strike="noStrike" cap="none">
                          <a:solidFill>
                            <a:schemeClr val="tx1"/>
                          </a:solidFill>
                          <a:effectLst/>
                          <a:latin typeface="Arial" panose="020B0604020202020204" pitchFamily="34" charset="0"/>
                          <a:ea typeface="+mn-ea"/>
                          <a:cs typeface="+mn-cs"/>
                          <a:sym typeface="Arial"/>
                        </a:rPr>
                        <a:t>1/10 (10%)</a:t>
                      </a:r>
                    </a:p>
                  </a:txBody>
                  <a:tcPr marL="0" marR="0" marT="0" marB="0" anchor="ctr"/>
                </a:tc>
                <a:tc>
                  <a:txBody>
                    <a:bodyPr/>
                    <a:lstStyle/>
                    <a:p>
                      <a:pPr marL="0" marR="0" algn="ctr" rtl="0">
                        <a:lnSpc>
                          <a:spcPct val="107000"/>
                        </a:lnSpc>
                        <a:spcBef>
                          <a:spcPts val="0"/>
                        </a:spcBef>
                        <a:spcAft>
                          <a:spcPts val="0"/>
                        </a:spcAft>
                        <a:buClr>
                          <a:srgbClr val="000000"/>
                        </a:buClr>
                        <a:buFont typeface="Arial"/>
                      </a:pPr>
                      <a:r>
                        <a:rPr lang="en-US" sz="1050" b="0" i="0" u="none" strike="noStrike" cap="none">
                          <a:solidFill>
                            <a:schemeClr val="tx1"/>
                          </a:solidFill>
                          <a:effectLst/>
                          <a:latin typeface="Arial" panose="020B0604020202020204" pitchFamily="34" charset="0"/>
                          <a:ea typeface="+mn-ea"/>
                          <a:cs typeface="+mn-cs"/>
                          <a:sym typeface="Arial"/>
                        </a:rPr>
                        <a:t>3/12 (25%)</a:t>
                      </a:r>
                    </a:p>
                  </a:txBody>
                  <a:tcPr marL="0" marR="0" marT="0" marB="0" anchor="ctr"/>
                </a:tc>
                <a:tc>
                  <a:txBody>
                    <a:bodyPr/>
                    <a:lstStyle/>
                    <a:p>
                      <a:pPr marL="0" marR="0" algn="ctr" rtl="0">
                        <a:lnSpc>
                          <a:spcPct val="107000"/>
                        </a:lnSpc>
                        <a:spcBef>
                          <a:spcPts val="0"/>
                        </a:spcBef>
                        <a:spcAft>
                          <a:spcPts val="0"/>
                        </a:spcAft>
                        <a:buClr>
                          <a:srgbClr val="000000"/>
                        </a:buClr>
                        <a:buFont typeface="Arial"/>
                      </a:pPr>
                      <a:r>
                        <a:rPr lang="en-US" sz="1050" b="0" i="0" u="none" strike="noStrike" cap="none">
                          <a:solidFill>
                            <a:schemeClr val="tx1"/>
                          </a:solidFill>
                          <a:effectLst/>
                          <a:latin typeface="Arial" panose="020B0604020202020204" pitchFamily="34" charset="0"/>
                          <a:ea typeface="+mn-ea"/>
                          <a:cs typeface="+mn-cs"/>
                          <a:sym typeface="Arial"/>
                        </a:rPr>
                        <a:t>5/9 (56%)</a:t>
                      </a:r>
                    </a:p>
                  </a:txBody>
                  <a:tcPr marL="0" marR="0" marT="0" marB="0" anchor="ctr"/>
                </a:tc>
                <a:extLst>
                  <a:ext uri="{0D108BD9-81ED-4DB2-BD59-A6C34878D82A}">
                    <a16:rowId xmlns:a16="http://schemas.microsoft.com/office/drawing/2014/main" val="114923020"/>
                  </a:ext>
                </a:extLst>
              </a:tr>
            </a:tbl>
          </a:graphicData>
        </a:graphic>
      </p:graphicFrame>
      <p:grpSp>
        <p:nvGrpSpPr>
          <p:cNvPr id="43" name="Group 42">
            <a:extLst>
              <a:ext uri="{FF2B5EF4-FFF2-40B4-BE49-F238E27FC236}">
                <a16:creationId xmlns:a16="http://schemas.microsoft.com/office/drawing/2014/main" id="{86680839-DFD5-43A3-9C3E-4B7BC0D67871}"/>
              </a:ext>
            </a:extLst>
          </p:cNvPr>
          <p:cNvGrpSpPr/>
          <p:nvPr/>
        </p:nvGrpSpPr>
        <p:grpSpPr>
          <a:xfrm>
            <a:off x="265224" y="1758270"/>
            <a:ext cx="7166022" cy="2299207"/>
            <a:chOff x="196689" y="914439"/>
            <a:chExt cx="5374519" cy="1724405"/>
          </a:xfrm>
        </p:grpSpPr>
        <p:sp>
          <p:nvSpPr>
            <p:cNvPr id="132" name="Rectangle 131">
              <a:extLst>
                <a:ext uri="{FF2B5EF4-FFF2-40B4-BE49-F238E27FC236}">
                  <a16:creationId xmlns:a16="http://schemas.microsoft.com/office/drawing/2014/main" id="{92AEDD13-F08F-445F-8332-1FE3343AECDA}"/>
                </a:ext>
              </a:extLst>
            </p:cNvPr>
            <p:cNvSpPr/>
            <p:nvPr/>
          </p:nvSpPr>
          <p:spPr>
            <a:xfrm>
              <a:off x="1011643" y="1651051"/>
              <a:ext cx="569917" cy="790116"/>
            </a:xfrm>
            <a:prstGeom prst="rect">
              <a:avLst/>
            </a:prstGeom>
            <a:noFill/>
            <a:ln w="12700" cap="flat" cmpd="sng" algn="ctr">
              <a:noFill/>
              <a:prstDash val="solid"/>
              <a:miter lim="800000"/>
            </a:ln>
            <a:effectLst/>
          </p:spPr>
          <p:txBody>
            <a:bodyPr rtlCol="0" anchor="ctr"/>
            <a:lstStyle/>
            <a:p>
              <a:pPr algn="ctr" defTabSz="609585">
                <a:defRPr/>
              </a:pPr>
              <a:r>
                <a:rPr lang="en-GB" sz="800" kern="0">
                  <a:solidFill>
                    <a:sysClr val="windowText" lastClr="000000"/>
                  </a:solidFill>
                  <a:latin typeface="Arial" panose="020B0604020202020204" pitchFamily="34" charset="0"/>
                  <a:cs typeface="Arial" panose="020B0604020202020204" pitchFamily="34" charset="0"/>
                </a:rPr>
                <a:t>Stratification by lymph node involvement</a:t>
              </a:r>
            </a:p>
            <a:p>
              <a:pPr algn="ctr" defTabSz="609585">
                <a:defRPr/>
              </a:pPr>
              <a:r>
                <a:rPr lang="en-GB" sz="800" kern="0">
                  <a:solidFill>
                    <a:sysClr val="windowText" lastClr="000000"/>
                  </a:solidFill>
                  <a:latin typeface="Arial" panose="020B0604020202020204" pitchFamily="34" charset="0"/>
                  <a:cs typeface="Arial" panose="020B0604020202020204" pitchFamily="34" charset="0"/>
                </a:rPr>
                <a:t>(Yes/No)</a:t>
              </a:r>
            </a:p>
          </p:txBody>
        </p:sp>
        <p:grpSp>
          <p:nvGrpSpPr>
            <p:cNvPr id="42" name="Group 41">
              <a:extLst>
                <a:ext uri="{FF2B5EF4-FFF2-40B4-BE49-F238E27FC236}">
                  <a16:creationId xmlns:a16="http://schemas.microsoft.com/office/drawing/2014/main" id="{86BEFCE0-DA4F-4E2A-83E8-B31BC160907D}"/>
                </a:ext>
              </a:extLst>
            </p:cNvPr>
            <p:cNvGrpSpPr/>
            <p:nvPr/>
          </p:nvGrpSpPr>
          <p:grpSpPr>
            <a:xfrm>
              <a:off x="196689" y="914439"/>
              <a:ext cx="5374519" cy="1724405"/>
              <a:chOff x="196689" y="914439"/>
              <a:chExt cx="5374519" cy="1724405"/>
            </a:xfrm>
          </p:grpSpPr>
          <p:sp>
            <p:nvSpPr>
              <p:cNvPr id="131" name="Rectangle 130">
                <a:extLst>
                  <a:ext uri="{FF2B5EF4-FFF2-40B4-BE49-F238E27FC236}">
                    <a16:creationId xmlns:a16="http://schemas.microsoft.com/office/drawing/2014/main" id="{D8D83E9A-9987-4477-A609-63383350884F}"/>
                  </a:ext>
                </a:extLst>
              </p:cNvPr>
              <p:cNvSpPr/>
              <p:nvPr/>
            </p:nvSpPr>
            <p:spPr>
              <a:xfrm>
                <a:off x="196689" y="914439"/>
                <a:ext cx="843387" cy="1724405"/>
              </a:xfrm>
              <a:prstGeom prst="rect">
                <a:avLst/>
              </a:prstGeom>
              <a:solidFill>
                <a:schemeClr val="accent1"/>
              </a:solidFill>
              <a:ln w="38100" cap="flat" cmpd="sng" algn="ctr">
                <a:noFill/>
                <a:prstDash val="solid"/>
                <a:round/>
                <a:headEnd type="none" w="med" len="med"/>
                <a:tailEnd type="none" w="med" len="med"/>
              </a:ln>
              <a:effectLst/>
            </p:spPr>
            <p:txBody>
              <a:bodyPr wrap="square" lIns="91440" tIns="48000" rIns="91440" bIns="48000" rtlCol="0" anchor="t" anchorCtr="0">
                <a:spAutoFit/>
              </a:bodyPr>
              <a:lstStyle/>
              <a:p>
                <a:pPr marL="118530" indent="-118530" defTabSz="609585">
                  <a:spcAft>
                    <a:spcPts val="267"/>
                  </a:spcAft>
                  <a:buFont typeface="Arial" panose="020B0604020202020204" pitchFamily="34" charset="0"/>
                  <a:buChar char="•"/>
                  <a:defRPr/>
                </a:pPr>
                <a:r>
                  <a:rPr lang="en-GB" sz="933" kern="0">
                    <a:solidFill>
                      <a:prstClr val="white"/>
                    </a:solidFill>
                    <a:latin typeface="Arial" panose="020B0604020202020204" pitchFamily="34" charset="0"/>
                    <a:cs typeface="Arial" panose="020B0604020202020204" pitchFamily="34" charset="0"/>
                  </a:rPr>
                  <a:t>Stage I (&gt;2cm) to IIIA NSCLC*</a:t>
                </a:r>
              </a:p>
              <a:p>
                <a:pPr marL="118530" indent="-118530" defTabSz="609585">
                  <a:spcAft>
                    <a:spcPts val="267"/>
                  </a:spcAft>
                  <a:buFont typeface="Arial" panose="020B0604020202020204" pitchFamily="34" charset="0"/>
                  <a:buChar char="•"/>
                  <a:defRPr/>
                </a:pPr>
                <a:r>
                  <a:rPr lang="en-GB" sz="933" kern="0">
                    <a:solidFill>
                      <a:prstClr val="white"/>
                    </a:solidFill>
                    <a:latin typeface="Arial" panose="020B0604020202020204" pitchFamily="34" charset="0"/>
                    <a:cs typeface="Arial" panose="020B0604020202020204" pitchFamily="34" charset="0"/>
                  </a:rPr>
                  <a:t>Fully resectable</a:t>
                </a:r>
              </a:p>
              <a:p>
                <a:pPr marL="118530" indent="-118530" defTabSz="609585">
                  <a:spcAft>
                    <a:spcPts val="267"/>
                  </a:spcAft>
                  <a:buFont typeface="Arial" panose="020B0604020202020204" pitchFamily="34" charset="0"/>
                  <a:buChar char="•"/>
                  <a:defRPr/>
                </a:pPr>
                <a:r>
                  <a:rPr lang="en-GB" sz="933" kern="0">
                    <a:solidFill>
                      <a:prstClr val="white"/>
                    </a:solidFill>
                    <a:latin typeface="Arial" panose="020B0604020202020204" pitchFamily="34" charset="0"/>
                    <a:cs typeface="Arial" panose="020B0604020202020204" pitchFamily="34" charset="0"/>
                  </a:rPr>
                  <a:t>ECOG PS 0 or 1</a:t>
                </a:r>
              </a:p>
              <a:p>
                <a:pPr marL="118530" indent="-118530" defTabSz="609585">
                  <a:spcAft>
                    <a:spcPts val="267"/>
                  </a:spcAft>
                  <a:buFont typeface="Arial" panose="020B0604020202020204" pitchFamily="34" charset="0"/>
                  <a:buChar char="•"/>
                  <a:defRPr/>
                </a:pPr>
                <a:r>
                  <a:rPr lang="en-GB" sz="933" kern="0">
                    <a:solidFill>
                      <a:prstClr val="white"/>
                    </a:solidFill>
                    <a:latin typeface="Arial" panose="020B0604020202020204" pitchFamily="34" charset="0"/>
                    <a:cs typeface="Arial" panose="020B0604020202020204" pitchFamily="34" charset="0"/>
                  </a:rPr>
                  <a:t>No prior systemic therapy</a:t>
                </a:r>
              </a:p>
              <a:p>
                <a:pPr marL="118530" indent="-118530" defTabSz="609585">
                  <a:spcAft>
                    <a:spcPts val="267"/>
                  </a:spcAft>
                  <a:buFont typeface="Arial" panose="020B0604020202020204" pitchFamily="34" charset="0"/>
                  <a:buChar char="•"/>
                  <a:defRPr/>
                </a:pPr>
                <a:r>
                  <a:rPr lang="en-GB" sz="933" kern="0">
                    <a:solidFill>
                      <a:prstClr val="white"/>
                    </a:solidFill>
                    <a:latin typeface="Arial" panose="020B0604020202020204" pitchFamily="34" charset="0"/>
                    <a:cs typeface="Arial" panose="020B0604020202020204" pitchFamily="34" charset="0"/>
                  </a:rPr>
                  <a:t>Adequate organ and marrow function</a:t>
                </a:r>
              </a:p>
              <a:p>
                <a:pPr algn="ctr" defTabSz="609585">
                  <a:defRPr/>
                </a:pPr>
                <a:r>
                  <a:rPr lang="en-GB" sz="933" kern="0">
                    <a:solidFill>
                      <a:prstClr val="white"/>
                    </a:solidFill>
                    <a:latin typeface="Arial" panose="020B0604020202020204" pitchFamily="34" charset="0"/>
                    <a:cs typeface="Arial" panose="020B0604020202020204" pitchFamily="34" charset="0"/>
                  </a:rPr>
                  <a:t>N=84</a:t>
                </a:r>
              </a:p>
            </p:txBody>
          </p:sp>
          <p:grpSp>
            <p:nvGrpSpPr>
              <p:cNvPr id="196" name="Group 195">
                <a:extLst>
                  <a:ext uri="{FF2B5EF4-FFF2-40B4-BE49-F238E27FC236}">
                    <a16:creationId xmlns:a16="http://schemas.microsoft.com/office/drawing/2014/main" id="{BEAE7426-FC76-43D1-81B1-BCC3FDFF8AA6}"/>
                  </a:ext>
                </a:extLst>
              </p:cNvPr>
              <p:cNvGrpSpPr/>
              <p:nvPr/>
            </p:nvGrpSpPr>
            <p:grpSpPr>
              <a:xfrm>
                <a:off x="1035049" y="977758"/>
                <a:ext cx="4536159" cy="1231941"/>
                <a:chOff x="2676336" y="1433862"/>
                <a:chExt cx="7359315" cy="1946043"/>
              </a:xfrm>
            </p:grpSpPr>
            <p:sp>
              <p:nvSpPr>
                <p:cNvPr id="197" name="Arrow: Pentagon 196">
                  <a:extLst>
                    <a:ext uri="{FF2B5EF4-FFF2-40B4-BE49-F238E27FC236}">
                      <a16:creationId xmlns:a16="http://schemas.microsoft.com/office/drawing/2014/main" id="{EAC4CFE0-CABC-42B1-864C-DB8D7CBA634A}"/>
                    </a:ext>
                  </a:extLst>
                </p:cNvPr>
                <p:cNvSpPr/>
                <p:nvPr/>
              </p:nvSpPr>
              <p:spPr>
                <a:xfrm>
                  <a:off x="5289322" y="1681429"/>
                  <a:ext cx="2550558" cy="324000"/>
                </a:xfrm>
                <a:prstGeom prst="homePlate">
                  <a:avLst/>
                </a:prstGeom>
                <a:solidFill>
                  <a:srgbClr val="51B747"/>
                </a:solidFill>
                <a:ln w="12700" cap="flat" cmpd="sng" algn="ctr">
                  <a:noFill/>
                  <a:prstDash val="solid"/>
                  <a:miter lim="800000"/>
                </a:ln>
                <a:effectLst/>
              </p:spPr>
              <p:txBody>
                <a:bodyPr rtlCol="0" anchor="ctr"/>
                <a:lstStyle/>
                <a:p>
                  <a:pPr algn="ctr" defTabSz="609585">
                    <a:defRPr/>
                  </a:pPr>
                  <a:r>
                    <a:rPr lang="en-GB" sz="1200" kern="0">
                      <a:solidFill>
                        <a:prstClr val="white"/>
                      </a:solidFill>
                      <a:latin typeface="Arial" panose="020B0604020202020204" pitchFamily="34" charset="0"/>
                      <a:cs typeface="Arial" panose="020B0604020202020204" pitchFamily="34" charset="0"/>
                    </a:rPr>
                    <a:t>Durva Q4W </a:t>
                  </a:r>
                </a:p>
              </p:txBody>
            </p:sp>
            <p:sp>
              <p:nvSpPr>
                <p:cNvPr id="198" name="Arrow: Pentagon 197">
                  <a:extLst>
                    <a:ext uri="{FF2B5EF4-FFF2-40B4-BE49-F238E27FC236}">
                      <a16:creationId xmlns:a16="http://schemas.microsoft.com/office/drawing/2014/main" id="{B0F920BB-F8E5-49CF-B716-CD696BB9801C}"/>
                    </a:ext>
                  </a:extLst>
                </p:cNvPr>
                <p:cNvSpPr/>
                <p:nvPr/>
              </p:nvSpPr>
              <p:spPr>
                <a:xfrm>
                  <a:off x="5298040" y="2134830"/>
                  <a:ext cx="2596451" cy="324000"/>
                </a:xfrm>
                <a:prstGeom prst="homePlate">
                  <a:avLst/>
                </a:prstGeom>
                <a:solidFill>
                  <a:srgbClr val="1CADE4"/>
                </a:solidFill>
                <a:ln w="12700" cap="flat" cmpd="sng" algn="ctr">
                  <a:noFill/>
                  <a:prstDash val="solid"/>
                  <a:miter lim="800000"/>
                </a:ln>
                <a:effectLst/>
              </p:spPr>
              <p:txBody>
                <a:bodyPr lIns="48000" rIns="48000" rtlCol="0" anchor="ctr"/>
                <a:lstStyle/>
                <a:p>
                  <a:pPr algn="ctr" defTabSz="609585">
                    <a:defRPr/>
                  </a:pPr>
                  <a:r>
                    <a:rPr lang="en-GB" sz="1200" kern="0">
                      <a:solidFill>
                        <a:prstClr val="white"/>
                      </a:solidFill>
                      <a:latin typeface="Arial" panose="020B0604020202020204" pitchFamily="34" charset="0"/>
                      <a:cs typeface="Arial" panose="020B0604020202020204" pitchFamily="34" charset="0"/>
                    </a:rPr>
                    <a:t>Durva Q4W + Ole Q2W</a:t>
                  </a:r>
                </a:p>
              </p:txBody>
            </p:sp>
            <p:sp>
              <p:nvSpPr>
                <p:cNvPr id="199" name="Arrow: Pentagon 198">
                  <a:extLst>
                    <a:ext uri="{FF2B5EF4-FFF2-40B4-BE49-F238E27FC236}">
                      <a16:creationId xmlns:a16="http://schemas.microsoft.com/office/drawing/2014/main" id="{607DCB25-F25E-425F-BD0C-55C39EA88507}"/>
                    </a:ext>
                  </a:extLst>
                </p:cNvPr>
                <p:cNvSpPr/>
                <p:nvPr/>
              </p:nvSpPr>
              <p:spPr>
                <a:xfrm>
                  <a:off x="5301682" y="2588235"/>
                  <a:ext cx="2538197" cy="324000"/>
                </a:xfrm>
                <a:prstGeom prst="homePlate">
                  <a:avLst/>
                </a:prstGeom>
                <a:solidFill>
                  <a:srgbClr val="27CED7">
                    <a:lumMod val="75000"/>
                  </a:srgbClr>
                </a:solidFill>
                <a:ln w="6350" cap="flat" cmpd="sng" algn="ctr">
                  <a:noFill/>
                  <a:prstDash val="solid"/>
                  <a:miter lim="800000"/>
                </a:ln>
                <a:effectLst/>
              </p:spPr>
              <p:txBody>
                <a:bodyPr rtlCol="0" anchor="ctr"/>
                <a:lstStyle/>
                <a:p>
                  <a:pPr algn="ctr" defTabSz="609585">
                    <a:defRPr/>
                  </a:pPr>
                  <a:r>
                    <a:rPr lang="en-GB" sz="1200" kern="0">
                      <a:solidFill>
                        <a:prstClr val="white"/>
                      </a:solidFill>
                      <a:latin typeface="Arial" panose="020B0604020202020204" pitchFamily="34" charset="0"/>
                      <a:cs typeface="Arial" panose="020B0604020202020204" pitchFamily="34" charset="0"/>
                    </a:rPr>
                    <a:t>Durva Q4W + Mona Q2W</a:t>
                  </a:r>
                </a:p>
              </p:txBody>
            </p:sp>
            <p:sp>
              <p:nvSpPr>
                <p:cNvPr id="200" name="Arrow: Pentagon 199">
                  <a:extLst>
                    <a:ext uri="{FF2B5EF4-FFF2-40B4-BE49-F238E27FC236}">
                      <a16:creationId xmlns:a16="http://schemas.microsoft.com/office/drawing/2014/main" id="{A65975BF-A9FE-4E55-91A9-F5A4530AD184}"/>
                    </a:ext>
                  </a:extLst>
                </p:cNvPr>
                <p:cNvSpPr/>
                <p:nvPr/>
              </p:nvSpPr>
              <p:spPr>
                <a:xfrm>
                  <a:off x="5308939" y="3025987"/>
                  <a:ext cx="2532227" cy="324000"/>
                </a:xfrm>
                <a:prstGeom prst="homePlate">
                  <a:avLst>
                    <a:gd name="adj" fmla="val 51597"/>
                  </a:avLst>
                </a:prstGeom>
                <a:solidFill>
                  <a:sysClr val="window" lastClr="FFFFFF">
                    <a:lumMod val="50000"/>
                  </a:sysClr>
                </a:solidFill>
                <a:ln w="6350" cap="flat" cmpd="sng" algn="ctr">
                  <a:noFill/>
                  <a:prstDash val="solid"/>
                  <a:miter lim="800000"/>
                </a:ln>
                <a:effectLst/>
              </p:spPr>
              <p:txBody>
                <a:bodyPr rtlCol="0" anchor="ctr"/>
                <a:lstStyle/>
                <a:p>
                  <a:pPr algn="ctr" defTabSz="609585">
                    <a:defRPr/>
                  </a:pPr>
                  <a:r>
                    <a:rPr lang="en-GB" sz="1200" kern="0">
                      <a:solidFill>
                        <a:prstClr val="white"/>
                      </a:solidFill>
                      <a:latin typeface="Arial" panose="020B0604020202020204" pitchFamily="34" charset="0"/>
                      <a:cs typeface="Arial" panose="020B0604020202020204" pitchFamily="34" charset="0"/>
                    </a:rPr>
                    <a:t>Durva Q4W + Danva QW</a:t>
                  </a:r>
                  <a:r>
                    <a:rPr lang="en-GB" sz="1200" kern="0" baseline="30000">
                      <a:solidFill>
                        <a:prstClr val="white"/>
                      </a:solidFill>
                      <a:latin typeface="Arial" panose="020B0604020202020204" pitchFamily="34" charset="0"/>
                      <a:cs typeface="Arial" panose="020B0604020202020204" pitchFamily="34" charset="0"/>
                    </a:rPr>
                    <a:t>†</a:t>
                  </a:r>
                </a:p>
              </p:txBody>
            </p:sp>
            <p:sp>
              <p:nvSpPr>
                <p:cNvPr id="201" name="Rectangle: Rounded Corners 200">
                  <a:extLst>
                    <a:ext uri="{FF2B5EF4-FFF2-40B4-BE49-F238E27FC236}">
                      <a16:creationId xmlns:a16="http://schemas.microsoft.com/office/drawing/2014/main" id="{250F2AFE-87B8-4E40-B31B-4B98FC8872A3}"/>
                    </a:ext>
                  </a:extLst>
                </p:cNvPr>
                <p:cNvSpPr/>
                <p:nvPr/>
              </p:nvSpPr>
              <p:spPr>
                <a:xfrm>
                  <a:off x="8252942" y="2152682"/>
                  <a:ext cx="706096" cy="718720"/>
                </a:xfrm>
                <a:prstGeom prst="roundRect">
                  <a:avLst/>
                </a:prstGeom>
                <a:solidFill>
                  <a:srgbClr val="2683C6">
                    <a:lumMod val="75000"/>
                  </a:srgbClr>
                </a:solidFill>
                <a:ln w="38100" cap="flat" cmpd="sng" algn="ctr">
                  <a:noFill/>
                  <a:prstDash val="solid"/>
                  <a:round/>
                  <a:headEnd type="none" w="med" len="med"/>
                  <a:tailEnd type="none" w="med" len="med"/>
                </a:ln>
                <a:effectLst/>
              </p:spPr>
              <p:txBody>
                <a:bodyPr lIns="0" tIns="96000" rIns="0" bIns="96000" rtlCol="0" anchor="ctr" anchorCtr="0"/>
                <a:lstStyle/>
                <a:p>
                  <a:pPr algn="ctr" defTabSz="609585">
                    <a:spcAft>
                      <a:spcPts val="800"/>
                    </a:spcAft>
                    <a:defRPr/>
                  </a:pPr>
                  <a:r>
                    <a:rPr lang="en-GB" sz="1067" kern="0">
                      <a:solidFill>
                        <a:prstClr val="white"/>
                      </a:solidFill>
                      <a:latin typeface="Arial" panose="020B0604020202020204" pitchFamily="34" charset="0"/>
                      <a:cs typeface="Arial" panose="020B0604020202020204" pitchFamily="34" charset="0"/>
                    </a:rPr>
                    <a:t>Surgery</a:t>
                  </a:r>
                </a:p>
              </p:txBody>
            </p:sp>
            <p:sp>
              <p:nvSpPr>
                <p:cNvPr id="202" name="Rectangle: Rounded Corners 201">
                  <a:extLst>
                    <a:ext uri="{FF2B5EF4-FFF2-40B4-BE49-F238E27FC236}">
                      <a16:creationId xmlns:a16="http://schemas.microsoft.com/office/drawing/2014/main" id="{57D2DD65-0E89-41CF-956A-C3E900C247FE}"/>
                    </a:ext>
                  </a:extLst>
                </p:cNvPr>
                <p:cNvSpPr/>
                <p:nvPr/>
              </p:nvSpPr>
              <p:spPr>
                <a:xfrm>
                  <a:off x="9231950" y="2128344"/>
                  <a:ext cx="688432" cy="682412"/>
                </a:xfrm>
                <a:prstGeom prst="roundRect">
                  <a:avLst/>
                </a:prstGeom>
                <a:solidFill>
                  <a:srgbClr val="2683C6">
                    <a:lumMod val="75000"/>
                  </a:srgbClr>
                </a:solidFill>
                <a:ln w="38100" cap="flat" cmpd="sng" algn="ctr">
                  <a:noFill/>
                  <a:prstDash val="solid"/>
                  <a:round/>
                  <a:headEnd type="none" w="med" len="med"/>
                  <a:tailEnd type="none" w="med" len="med"/>
                </a:ln>
                <a:effectLst/>
              </p:spPr>
              <p:txBody>
                <a:bodyPr lIns="0" tIns="96000" rIns="0" bIns="96000" rtlCol="0" anchor="ctr" anchorCtr="0"/>
                <a:lstStyle/>
                <a:p>
                  <a:pPr algn="ctr" defTabSz="609585">
                    <a:spcAft>
                      <a:spcPts val="800"/>
                    </a:spcAft>
                    <a:defRPr/>
                  </a:pPr>
                  <a:r>
                    <a:rPr lang="en-GB" sz="1067" kern="0">
                      <a:solidFill>
                        <a:prstClr val="white"/>
                      </a:solidFill>
                      <a:latin typeface="Arial" panose="020B0604020202020204" pitchFamily="34" charset="0"/>
                      <a:cs typeface="Arial" panose="020B0604020202020204" pitchFamily="34" charset="0"/>
                    </a:rPr>
                    <a:t>End of study</a:t>
                  </a:r>
                </a:p>
              </p:txBody>
            </p:sp>
            <p:sp>
              <p:nvSpPr>
                <p:cNvPr id="204" name="Rectangle 203">
                  <a:extLst>
                    <a:ext uri="{FF2B5EF4-FFF2-40B4-BE49-F238E27FC236}">
                      <a16:creationId xmlns:a16="http://schemas.microsoft.com/office/drawing/2014/main" id="{044508FD-DFB3-477C-A8E8-5E965AFEABB7}"/>
                    </a:ext>
                  </a:extLst>
                </p:cNvPr>
                <p:cNvSpPr/>
                <p:nvPr/>
              </p:nvSpPr>
              <p:spPr>
                <a:xfrm>
                  <a:off x="5301682" y="1433862"/>
                  <a:ext cx="2563156" cy="286818"/>
                </a:xfrm>
                <a:prstGeom prst="rect">
                  <a:avLst/>
                </a:prstGeom>
                <a:noFill/>
                <a:ln w="12700" cap="flat" cmpd="sng" algn="ctr">
                  <a:noFill/>
                  <a:prstDash val="solid"/>
                  <a:miter lim="800000"/>
                </a:ln>
                <a:effectLst/>
              </p:spPr>
              <p:txBody>
                <a:bodyPr rtlCol="0" anchor="ctr"/>
                <a:lstStyle/>
                <a:p>
                  <a:pPr algn="ctr" defTabSz="609585">
                    <a:defRPr/>
                  </a:pPr>
                  <a:r>
                    <a:rPr lang="en-GB" sz="1067" kern="0">
                      <a:solidFill>
                        <a:sysClr val="windowText" lastClr="000000"/>
                      </a:solidFill>
                      <a:latin typeface="Arial" panose="020B0604020202020204" pitchFamily="34" charset="0"/>
                      <a:cs typeface="Arial" panose="020B0604020202020204" pitchFamily="34" charset="0"/>
                    </a:rPr>
                    <a:t>One 28-day treatment cycle</a:t>
                  </a:r>
                </a:p>
              </p:txBody>
            </p:sp>
            <p:sp>
              <p:nvSpPr>
                <p:cNvPr id="205" name="Rectangle 204">
                  <a:extLst>
                    <a:ext uri="{FF2B5EF4-FFF2-40B4-BE49-F238E27FC236}">
                      <a16:creationId xmlns:a16="http://schemas.microsoft.com/office/drawing/2014/main" id="{872FC28D-3E76-4E68-8AD8-1E91A02C91A7}"/>
                    </a:ext>
                  </a:extLst>
                </p:cNvPr>
                <p:cNvSpPr/>
                <p:nvPr/>
              </p:nvSpPr>
              <p:spPr>
                <a:xfrm>
                  <a:off x="8118254" y="1767379"/>
                  <a:ext cx="1033606" cy="286818"/>
                </a:xfrm>
                <a:prstGeom prst="rect">
                  <a:avLst/>
                </a:prstGeom>
                <a:noFill/>
                <a:ln w="12700" cap="flat" cmpd="sng" algn="ctr">
                  <a:noFill/>
                  <a:prstDash val="solid"/>
                  <a:miter lim="800000"/>
                </a:ln>
                <a:effectLst/>
              </p:spPr>
              <p:txBody>
                <a:bodyPr rtlCol="0" anchor="ctr"/>
                <a:lstStyle/>
                <a:p>
                  <a:pPr algn="ctr" defTabSz="609585">
                    <a:defRPr/>
                  </a:pPr>
                  <a:r>
                    <a:rPr lang="en-GB" sz="1067" kern="0">
                      <a:solidFill>
                        <a:sysClr val="windowText" lastClr="000000"/>
                      </a:solidFill>
                      <a:latin typeface="Arial" panose="020B0604020202020204" pitchFamily="34" charset="0"/>
                      <a:cs typeface="Arial" panose="020B0604020202020204" pitchFamily="34" charset="0"/>
                    </a:rPr>
                    <a:t>Days </a:t>
                  </a:r>
                  <a:br>
                    <a:rPr lang="en-GB" sz="1067" kern="0">
                      <a:solidFill>
                        <a:sysClr val="windowText" lastClr="000000"/>
                      </a:solidFill>
                      <a:latin typeface="Arial" panose="020B0604020202020204" pitchFamily="34" charset="0"/>
                      <a:cs typeface="Arial" panose="020B0604020202020204" pitchFamily="34" charset="0"/>
                    </a:rPr>
                  </a:br>
                  <a:r>
                    <a:rPr lang="en-GB" sz="1067" kern="0">
                      <a:solidFill>
                        <a:sysClr val="windowText" lastClr="000000"/>
                      </a:solidFill>
                      <a:latin typeface="Arial" panose="020B0604020202020204" pitchFamily="34" charset="0"/>
                      <a:cs typeface="Arial" panose="020B0604020202020204" pitchFamily="34" charset="0"/>
                    </a:rPr>
                    <a:t>29–42</a:t>
                  </a:r>
                </a:p>
              </p:txBody>
            </p:sp>
            <p:sp>
              <p:nvSpPr>
                <p:cNvPr id="206" name="Rectangle 205">
                  <a:extLst>
                    <a:ext uri="{FF2B5EF4-FFF2-40B4-BE49-F238E27FC236}">
                      <a16:creationId xmlns:a16="http://schemas.microsoft.com/office/drawing/2014/main" id="{1BA514AA-C9A2-4258-81DE-497D87ABBCD3}"/>
                    </a:ext>
                  </a:extLst>
                </p:cNvPr>
                <p:cNvSpPr/>
                <p:nvPr/>
              </p:nvSpPr>
              <p:spPr>
                <a:xfrm>
                  <a:off x="9082013" y="1752122"/>
                  <a:ext cx="953638" cy="286818"/>
                </a:xfrm>
                <a:prstGeom prst="rect">
                  <a:avLst/>
                </a:prstGeom>
                <a:noFill/>
                <a:ln w="12700" cap="flat" cmpd="sng" algn="ctr">
                  <a:noFill/>
                  <a:prstDash val="solid"/>
                  <a:miter lim="800000"/>
                </a:ln>
                <a:effectLst/>
              </p:spPr>
              <p:txBody>
                <a:bodyPr rtlCol="0" anchor="ctr"/>
                <a:lstStyle/>
                <a:p>
                  <a:pPr algn="ctr" defTabSz="609585">
                    <a:defRPr/>
                  </a:pPr>
                  <a:r>
                    <a:rPr lang="en-GB" sz="1067" kern="0">
                      <a:solidFill>
                        <a:sysClr val="windowText" lastClr="000000"/>
                      </a:solidFill>
                      <a:latin typeface="Arial" panose="020B0604020202020204" pitchFamily="34" charset="0"/>
                      <a:cs typeface="Arial" panose="020B0604020202020204" pitchFamily="34" charset="0"/>
                    </a:rPr>
                    <a:t>Day </a:t>
                  </a:r>
                  <a:br>
                    <a:rPr lang="en-GB" sz="1067" kern="0">
                      <a:solidFill>
                        <a:sysClr val="windowText" lastClr="000000"/>
                      </a:solidFill>
                      <a:latin typeface="Arial" panose="020B0604020202020204" pitchFamily="34" charset="0"/>
                      <a:cs typeface="Arial" panose="020B0604020202020204" pitchFamily="34" charset="0"/>
                    </a:rPr>
                  </a:br>
                  <a:r>
                    <a:rPr lang="en-GB" sz="1067" kern="0">
                      <a:solidFill>
                        <a:sysClr val="windowText" lastClr="000000"/>
                      </a:solidFill>
                      <a:latin typeface="Arial" panose="020B0604020202020204" pitchFamily="34" charset="0"/>
                      <a:cs typeface="Arial" panose="020B0604020202020204" pitchFamily="34" charset="0"/>
                    </a:rPr>
                    <a:t>105</a:t>
                  </a:r>
                </a:p>
              </p:txBody>
            </p:sp>
            <p:cxnSp>
              <p:nvCxnSpPr>
                <p:cNvPr id="207" name="Straight Connector 206">
                  <a:extLst>
                    <a:ext uri="{FF2B5EF4-FFF2-40B4-BE49-F238E27FC236}">
                      <a16:creationId xmlns:a16="http://schemas.microsoft.com/office/drawing/2014/main" id="{ACD30FEF-E273-41C4-BFEE-419F02CCE67B}"/>
                    </a:ext>
                  </a:extLst>
                </p:cNvPr>
                <p:cNvCxnSpPr>
                  <a:cxnSpLocks/>
                </p:cNvCxnSpPr>
                <p:nvPr/>
              </p:nvCxnSpPr>
              <p:spPr>
                <a:xfrm flipH="1" flipV="1">
                  <a:off x="3523110" y="1823010"/>
                  <a:ext cx="2859" cy="1391679"/>
                </a:xfrm>
                <a:prstGeom prst="line">
                  <a:avLst/>
                </a:prstGeom>
                <a:noFill/>
                <a:ln w="38100" cap="flat" cmpd="sng" algn="ctr">
                  <a:solidFill>
                    <a:sysClr val="windowText" lastClr="000000"/>
                  </a:solidFill>
                  <a:prstDash val="solid"/>
                  <a:miter lim="800000"/>
                </a:ln>
                <a:effectLst/>
              </p:spPr>
            </p:cxnSp>
            <p:cxnSp>
              <p:nvCxnSpPr>
                <p:cNvPr id="208" name="Straight Connector 207">
                  <a:extLst>
                    <a:ext uri="{FF2B5EF4-FFF2-40B4-BE49-F238E27FC236}">
                      <a16:creationId xmlns:a16="http://schemas.microsoft.com/office/drawing/2014/main" id="{06A0AB93-F5CA-4F36-BBC0-B94C8F98B39C}"/>
                    </a:ext>
                  </a:extLst>
                </p:cNvPr>
                <p:cNvCxnSpPr>
                  <a:cxnSpLocks/>
                </p:cNvCxnSpPr>
                <p:nvPr/>
              </p:nvCxnSpPr>
              <p:spPr>
                <a:xfrm>
                  <a:off x="3491673" y="1819018"/>
                  <a:ext cx="1797649" cy="12414"/>
                </a:xfrm>
                <a:prstGeom prst="line">
                  <a:avLst/>
                </a:prstGeom>
                <a:noFill/>
                <a:ln w="38100" cap="flat" cmpd="sng" algn="ctr">
                  <a:solidFill>
                    <a:sysClr val="windowText" lastClr="000000"/>
                  </a:solidFill>
                  <a:prstDash val="solid"/>
                  <a:miter lim="800000"/>
                  <a:tailEnd type="triangle"/>
                </a:ln>
                <a:effectLst/>
              </p:spPr>
            </p:cxnSp>
            <p:cxnSp>
              <p:nvCxnSpPr>
                <p:cNvPr id="209" name="Straight Connector 208">
                  <a:extLst>
                    <a:ext uri="{FF2B5EF4-FFF2-40B4-BE49-F238E27FC236}">
                      <a16:creationId xmlns:a16="http://schemas.microsoft.com/office/drawing/2014/main" id="{D273C5B4-BE6F-42BB-BF8F-615324AAC6FD}"/>
                    </a:ext>
                  </a:extLst>
                </p:cNvPr>
                <p:cNvCxnSpPr>
                  <a:cxnSpLocks/>
                </p:cNvCxnSpPr>
                <p:nvPr/>
              </p:nvCxnSpPr>
              <p:spPr>
                <a:xfrm>
                  <a:off x="8978427" y="2497092"/>
                  <a:ext cx="255206" cy="0"/>
                </a:xfrm>
                <a:prstGeom prst="line">
                  <a:avLst/>
                </a:prstGeom>
                <a:noFill/>
                <a:ln w="38100" cap="flat" cmpd="sng" algn="ctr">
                  <a:solidFill>
                    <a:sysClr val="windowText" lastClr="000000"/>
                  </a:solidFill>
                  <a:prstDash val="solid"/>
                  <a:miter lim="800000"/>
                  <a:tailEnd type="triangle"/>
                </a:ln>
                <a:effectLst/>
              </p:spPr>
            </p:cxnSp>
            <p:cxnSp>
              <p:nvCxnSpPr>
                <p:cNvPr id="210" name="Straight Connector 209">
                  <a:extLst>
                    <a:ext uri="{FF2B5EF4-FFF2-40B4-BE49-F238E27FC236}">
                      <a16:creationId xmlns:a16="http://schemas.microsoft.com/office/drawing/2014/main" id="{D3A38ECF-40EF-4BE6-AAFD-466384A78BFA}"/>
                    </a:ext>
                  </a:extLst>
                </p:cNvPr>
                <p:cNvCxnSpPr>
                  <a:cxnSpLocks/>
                  <a:endCxn id="199" idx="1"/>
                </p:cNvCxnSpPr>
                <p:nvPr/>
              </p:nvCxnSpPr>
              <p:spPr>
                <a:xfrm>
                  <a:off x="3523110" y="2750235"/>
                  <a:ext cx="1778572" cy="0"/>
                </a:xfrm>
                <a:prstGeom prst="line">
                  <a:avLst/>
                </a:prstGeom>
                <a:noFill/>
                <a:ln w="38100" cap="flat" cmpd="sng" algn="ctr">
                  <a:solidFill>
                    <a:sysClr val="windowText" lastClr="000000"/>
                  </a:solidFill>
                  <a:prstDash val="solid"/>
                  <a:miter lim="800000"/>
                  <a:tailEnd type="triangle"/>
                </a:ln>
                <a:effectLst/>
              </p:spPr>
            </p:cxnSp>
            <p:cxnSp>
              <p:nvCxnSpPr>
                <p:cNvPr id="211" name="Straight Connector 210">
                  <a:extLst>
                    <a:ext uri="{FF2B5EF4-FFF2-40B4-BE49-F238E27FC236}">
                      <a16:creationId xmlns:a16="http://schemas.microsoft.com/office/drawing/2014/main" id="{667A6866-4B22-4466-A0B2-65BAFDBA9029}"/>
                    </a:ext>
                  </a:extLst>
                </p:cNvPr>
                <p:cNvCxnSpPr>
                  <a:cxnSpLocks/>
                </p:cNvCxnSpPr>
                <p:nvPr/>
              </p:nvCxnSpPr>
              <p:spPr>
                <a:xfrm flipV="1">
                  <a:off x="3491673" y="3173563"/>
                  <a:ext cx="1797649" cy="18422"/>
                </a:xfrm>
                <a:prstGeom prst="line">
                  <a:avLst/>
                </a:prstGeom>
                <a:noFill/>
                <a:ln w="38100" cap="flat" cmpd="sng" algn="ctr">
                  <a:solidFill>
                    <a:sysClr val="windowText" lastClr="000000"/>
                  </a:solidFill>
                  <a:prstDash val="solid"/>
                  <a:miter lim="800000"/>
                  <a:tailEnd type="triangle"/>
                </a:ln>
                <a:effectLst/>
              </p:spPr>
            </p:cxnSp>
            <p:cxnSp>
              <p:nvCxnSpPr>
                <p:cNvPr id="212" name="Straight Connector 211">
                  <a:extLst>
                    <a:ext uri="{FF2B5EF4-FFF2-40B4-BE49-F238E27FC236}">
                      <a16:creationId xmlns:a16="http://schemas.microsoft.com/office/drawing/2014/main" id="{8903BDEA-9C56-45EE-B240-6E393C48B58B}"/>
                    </a:ext>
                  </a:extLst>
                </p:cNvPr>
                <p:cNvCxnSpPr>
                  <a:cxnSpLocks/>
                </p:cNvCxnSpPr>
                <p:nvPr/>
              </p:nvCxnSpPr>
              <p:spPr>
                <a:xfrm>
                  <a:off x="3523110" y="2273912"/>
                  <a:ext cx="1766212" cy="0"/>
                </a:xfrm>
                <a:prstGeom prst="line">
                  <a:avLst/>
                </a:prstGeom>
                <a:noFill/>
                <a:ln w="38100" cap="flat" cmpd="sng" algn="ctr">
                  <a:solidFill>
                    <a:sysClr val="windowText" lastClr="000000"/>
                  </a:solidFill>
                  <a:prstDash val="solid"/>
                  <a:miter lim="800000"/>
                  <a:tailEnd type="triangle"/>
                </a:ln>
                <a:effectLst/>
              </p:spPr>
            </p:cxnSp>
            <p:grpSp>
              <p:nvGrpSpPr>
                <p:cNvPr id="213" name="Group 212">
                  <a:extLst>
                    <a:ext uri="{FF2B5EF4-FFF2-40B4-BE49-F238E27FC236}">
                      <a16:creationId xmlns:a16="http://schemas.microsoft.com/office/drawing/2014/main" id="{956E4766-82B9-408C-B209-D408CCF4C983}"/>
                    </a:ext>
                  </a:extLst>
                </p:cNvPr>
                <p:cNvGrpSpPr/>
                <p:nvPr/>
              </p:nvGrpSpPr>
              <p:grpSpPr>
                <a:xfrm>
                  <a:off x="7840184" y="1693075"/>
                  <a:ext cx="405700" cy="1663403"/>
                  <a:chOff x="7425526" y="1607061"/>
                  <a:chExt cx="507252" cy="3852395"/>
                </a:xfrm>
              </p:grpSpPr>
              <p:sp>
                <p:nvSpPr>
                  <p:cNvPr id="222" name="Right Brace 221">
                    <a:extLst>
                      <a:ext uri="{FF2B5EF4-FFF2-40B4-BE49-F238E27FC236}">
                        <a16:creationId xmlns:a16="http://schemas.microsoft.com/office/drawing/2014/main" id="{D6275BAD-7F1A-4FE1-A1B2-F780A11E1D6A}"/>
                      </a:ext>
                    </a:extLst>
                  </p:cNvPr>
                  <p:cNvSpPr/>
                  <p:nvPr/>
                </p:nvSpPr>
                <p:spPr>
                  <a:xfrm>
                    <a:off x="7425526" y="1607061"/>
                    <a:ext cx="247557" cy="3852395"/>
                  </a:xfrm>
                  <a:prstGeom prst="rightBrace">
                    <a:avLst>
                      <a:gd name="adj1" fmla="val 0"/>
                      <a:gd name="adj2" fmla="val 48222"/>
                    </a:avLst>
                  </a:prstGeom>
                  <a:noFill/>
                  <a:ln w="38100" cap="flat" cmpd="sng" algn="ctr">
                    <a:solidFill>
                      <a:sysClr val="windowText" lastClr="000000"/>
                    </a:solidFill>
                    <a:prstDash val="solid"/>
                    <a:miter lim="800000"/>
                  </a:ln>
                  <a:effectLst/>
                </p:spPr>
                <p:txBody>
                  <a:bodyPr rtlCol="0" anchor="ctr"/>
                  <a:lstStyle/>
                  <a:p>
                    <a:pPr algn="ctr" defTabSz="609585">
                      <a:defRPr/>
                    </a:pPr>
                    <a:endParaRPr lang="en-GB" sz="267" kern="0">
                      <a:solidFill>
                        <a:prstClr val="black"/>
                      </a:solidFill>
                      <a:latin typeface="Arial" panose="020B0604020202020204" pitchFamily="34" charset="0"/>
                      <a:cs typeface="Arial" panose="020B0604020202020204" pitchFamily="34" charset="0"/>
                    </a:endParaRPr>
                  </a:p>
                </p:txBody>
              </p:sp>
              <p:cxnSp>
                <p:nvCxnSpPr>
                  <p:cNvPr id="223" name="Straight Connector 222">
                    <a:extLst>
                      <a:ext uri="{FF2B5EF4-FFF2-40B4-BE49-F238E27FC236}">
                        <a16:creationId xmlns:a16="http://schemas.microsoft.com/office/drawing/2014/main" id="{D224A144-63FA-413D-9981-693539E23727}"/>
                      </a:ext>
                    </a:extLst>
                  </p:cNvPr>
                  <p:cNvCxnSpPr>
                    <a:cxnSpLocks/>
                  </p:cNvCxnSpPr>
                  <p:nvPr/>
                </p:nvCxnSpPr>
                <p:spPr>
                  <a:xfrm>
                    <a:off x="7562517" y="3463631"/>
                    <a:ext cx="370261" cy="0"/>
                  </a:xfrm>
                  <a:prstGeom prst="line">
                    <a:avLst/>
                  </a:prstGeom>
                  <a:noFill/>
                  <a:ln w="41275" cap="flat" cmpd="sng" algn="ctr">
                    <a:solidFill>
                      <a:sysClr val="windowText" lastClr="000000"/>
                    </a:solidFill>
                    <a:prstDash val="solid"/>
                    <a:miter lim="800000"/>
                    <a:tailEnd type="triangle"/>
                  </a:ln>
                  <a:effectLst/>
                </p:spPr>
              </p:cxnSp>
            </p:grpSp>
            <p:sp>
              <p:nvSpPr>
                <p:cNvPr id="214" name="Rectangle 213">
                  <a:extLst>
                    <a:ext uri="{FF2B5EF4-FFF2-40B4-BE49-F238E27FC236}">
                      <a16:creationId xmlns:a16="http://schemas.microsoft.com/office/drawing/2014/main" id="{512BA1AA-F9DA-437E-8027-6AA0654B545C}"/>
                    </a:ext>
                  </a:extLst>
                </p:cNvPr>
                <p:cNvSpPr/>
                <p:nvPr/>
              </p:nvSpPr>
              <p:spPr>
                <a:xfrm>
                  <a:off x="9231950" y="2922591"/>
                  <a:ext cx="688433" cy="265396"/>
                </a:xfrm>
                <a:prstGeom prst="rect">
                  <a:avLst/>
                </a:prstGeom>
                <a:noFill/>
                <a:ln w="12700" cap="flat" cmpd="sng" algn="ctr">
                  <a:noFill/>
                  <a:prstDash val="solid"/>
                  <a:miter lim="800000"/>
                </a:ln>
                <a:effectLst/>
              </p:spPr>
              <p:txBody>
                <a:bodyPr rtlCol="0" anchor="ctr"/>
                <a:lstStyle/>
                <a:p>
                  <a:pPr algn="ctr" defTabSz="609585">
                    <a:defRPr/>
                  </a:pPr>
                  <a:r>
                    <a:rPr lang="en-GB" sz="933" kern="0">
                      <a:solidFill>
                        <a:sysClr val="windowText" lastClr="000000"/>
                      </a:solidFill>
                      <a:latin typeface="Arial" panose="020B0604020202020204" pitchFamily="34" charset="0"/>
                      <a:cs typeface="Arial" panose="020B0604020202020204" pitchFamily="34" charset="0"/>
                    </a:rPr>
                    <a:t>Follow up</a:t>
                  </a:r>
                </a:p>
              </p:txBody>
            </p:sp>
            <p:sp>
              <p:nvSpPr>
                <p:cNvPr id="215" name="Arrow: Pentagon 214">
                  <a:extLst>
                    <a:ext uri="{FF2B5EF4-FFF2-40B4-BE49-F238E27FC236}">
                      <a16:creationId xmlns:a16="http://schemas.microsoft.com/office/drawing/2014/main" id="{C4CAD385-A859-44EB-AA11-8CD2209F8344}"/>
                    </a:ext>
                  </a:extLst>
                </p:cNvPr>
                <p:cNvSpPr/>
                <p:nvPr/>
              </p:nvSpPr>
              <p:spPr>
                <a:xfrm>
                  <a:off x="3631817" y="2974571"/>
                  <a:ext cx="1326504" cy="405334"/>
                </a:xfrm>
                <a:prstGeom prst="homePlate">
                  <a:avLst>
                    <a:gd name="adj" fmla="val 0"/>
                  </a:avLst>
                </a:prstGeom>
                <a:solidFill>
                  <a:sysClr val="window" lastClr="FFFFFF">
                    <a:lumMod val="50000"/>
                  </a:sysClr>
                </a:solidFill>
                <a:ln w="12700" cap="flat" cmpd="sng" algn="ctr">
                  <a:noFill/>
                  <a:prstDash val="solid"/>
                  <a:miter lim="800000"/>
                </a:ln>
                <a:effectLst/>
              </p:spPr>
              <p:txBody>
                <a:bodyPr lIns="0" tIns="62400" rIns="0" rtlCol="0" anchor="ctr"/>
                <a:lstStyle/>
                <a:p>
                  <a:pPr algn="ctr" defTabSz="609585">
                    <a:defRPr/>
                  </a:pPr>
                  <a:r>
                    <a:rPr lang="en-GB" sz="1050" kern="0">
                      <a:solidFill>
                        <a:prstClr val="white"/>
                      </a:solidFill>
                      <a:latin typeface="Arial" panose="020B0604020202020204" pitchFamily="34" charset="0"/>
                      <a:cs typeface="Arial" panose="020B0604020202020204" pitchFamily="34" charset="0"/>
                    </a:rPr>
                    <a:t>Danva </a:t>
                  </a:r>
                  <a:br>
                    <a:rPr lang="en-GB" sz="1050" kern="0">
                      <a:solidFill>
                        <a:prstClr val="white"/>
                      </a:solidFill>
                      <a:latin typeface="Arial" panose="020B0604020202020204" pitchFamily="34" charset="0"/>
                      <a:cs typeface="Arial" panose="020B0604020202020204" pitchFamily="34" charset="0"/>
                    </a:rPr>
                  </a:br>
                  <a:r>
                    <a:rPr lang="en-GB" sz="1050" kern="0">
                      <a:solidFill>
                        <a:prstClr val="white"/>
                      </a:solidFill>
                      <a:latin typeface="Arial" panose="020B0604020202020204" pitchFamily="34" charset="0"/>
                      <a:cs typeface="Arial" panose="020B0604020202020204" pitchFamily="34" charset="0"/>
                    </a:rPr>
                    <a:t>(Days 1, 3, and 5)</a:t>
                  </a:r>
                </a:p>
              </p:txBody>
            </p:sp>
            <p:sp>
              <p:nvSpPr>
                <p:cNvPr id="216" name="Rectangle 215">
                  <a:extLst>
                    <a:ext uri="{FF2B5EF4-FFF2-40B4-BE49-F238E27FC236}">
                      <a16:creationId xmlns:a16="http://schemas.microsoft.com/office/drawing/2014/main" id="{536EC94D-449F-4979-BDF6-13B169BD9B6C}"/>
                    </a:ext>
                  </a:extLst>
                </p:cNvPr>
                <p:cNvSpPr/>
                <p:nvPr/>
              </p:nvSpPr>
              <p:spPr>
                <a:xfrm>
                  <a:off x="3509392" y="2715824"/>
                  <a:ext cx="1684902" cy="286816"/>
                </a:xfrm>
                <a:prstGeom prst="rect">
                  <a:avLst/>
                </a:prstGeom>
                <a:noFill/>
                <a:ln w="12700" cap="flat" cmpd="sng" algn="ctr">
                  <a:noFill/>
                  <a:prstDash val="solid"/>
                  <a:miter lim="800000"/>
                </a:ln>
                <a:effectLst/>
              </p:spPr>
              <p:txBody>
                <a:bodyPr rtlCol="0" anchor="ctr"/>
                <a:lstStyle/>
                <a:p>
                  <a:pPr algn="ctr" defTabSz="609585">
                    <a:defRPr/>
                  </a:pPr>
                  <a:r>
                    <a:rPr lang="en-GB" sz="933" kern="0">
                      <a:solidFill>
                        <a:sysClr val="windowText" lastClr="000000"/>
                      </a:solidFill>
                      <a:latin typeface="Arial" panose="020B0604020202020204" pitchFamily="34" charset="0"/>
                      <a:cs typeface="Arial" panose="020B0604020202020204" pitchFamily="34" charset="0"/>
                    </a:rPr>
                    <a:t>7-day lead in period</a:t>
                  </a:r>
                </a:p>
              </p:txBody>
            </p:sp>
            <p:cxnSp>
              <p:nvCxnSpPr>
                <p:cNvPr id="220" name="Straight Connector 219">
                  <a:extLst>
                    <a:ext uri="{FF2B5EF4-FFF2-40B4-BE49-F238E27FC236}">
                      <a16:creationId xmlns:a16="http://schemas.microsoft.com/office/drawing/2014/main" id="{4CA19254-6ACD-46E1-B924-50FB3CD98212}"/>
                    </a:ext>
                  </a:extLst>
                </p:cNvPr>
                <p:cNvCxnSpPr>
                  <a:cxnSpLocks/>
                </p:cNvCxnSpPr>
                <p:nvPr/>
              </p:nvCxnSpPr>
              <p:spPr>
                <a:xfrm>
                  <a:off x="2676336" y="2524398"/>
                  <a:ext cx="830791" cy="0"/>
                </a:xfrm>
                <a:prstGeom prst="line">
                  <a:avLst/>
                </a:prstGeom>
                <a:noFill/>
                <a:ln w="38100" cap="flat" cmpd="sng" algn="ctr">
                  <a:solidFill>
                    <a:sysClr val="windowText" lastClr="000000"/>
                  </a:solidFill>
                  <a:prstDash val="solid"/>
                  <a:miter lim="800000"/>
                  <a:tailEnd type="none"/>
                </a:ln>
                <a:effectLst/>
              </p:spPr>
            </p:cxnSp>
          </p:grpSp>
        </p:grpSp>
        <p:sp>
          <p:nvSpPr>
            <p:cNvPr id="101" name="Oval 100">
              <a:extLst>
                <a:ext uri="{FF2B5EF4-FFF2-40B4-BE49-F238E27FC236}">
                  <a16:creationId xmlns:a16="http://schemas.microsoft.com/office/drawing/2014/main" id="{0774FB3E-C00B-4DBC-BFA9-D0A2C1C8DA7A}"/>
                </a:ext>
              </a:extLst>
            </p:cNvPr>
            <p:cNvSpPr/>
            <p:nvPr/>
          </p:nvSpPr>
          <p:spPr>
            <a:xfrm>
              <a:off x="1176814" y="1549033"/>
              <a:ext cx="228491" cy="232109"/>
            </a:xfrm>
            <a:prstGeom prst="ellipse">
              <a:avLst/>
            </a:prstGeom>
            <a:solidFill>
              <a:srgbClr val="2683C6">
                <a:lumMod val="75000"/>
              </a:srgbClr>
            </a:solidFill>
            <a:ln w="12700" cap="flat" cmpd="sng" algn="ctr">
              <a:noFill/>
              <a:prstDash val="solid"/>
              <a:miter lim="800000"/>
            </a:ln>
            <a:effectLst/>
          </p:spPr>
          <p:txBody>
            <a:bodyPr rtlCol="0" anchor="ctr"/>
            <a:lstStyle/>
            <a:p>
              <a:pPr algn="ctr" defTabSz="1219170">
                <a:defRPr/>
              </a:pPr>
              <a:r>
                <a:rPr lang="en-GB" sz="1467" kern="0">
                  <a:solidFill>
                    <a:prstClr val="white"/>
                  </a:solidFill>
                  <a:latin typeface="Arial" panose="020B0604020202020204" pitchFamily="34" charset="0"/>
                  <a:cs typeface="Arial" panose="020B0604020202020204" pitchFamily="34" charset="0"/>
                </a:rPr>
                <a:t>R</a:t>
              </a:r>
            </a:p>
          </p:txBody>
        </p:sp>
      </p:grpSp>
      <p:cxnSp>
        <p:nvCxnSpPr>
          <p:cNvPr id="5" name="Straight Connector 4">
            <a:extLst>
              <a:ext uri="{FF2B5EF4-FFF2-40B4-BE49-F238E27FC236}">
                <a16:creationId xmlns:a16="http://schemas.microsoft.com/office/drawing/2014/main" id="{C613F379-C09F-C5D2-11EB-A49360E30F97}"/>
              </a:ext>
            </a:extLst>
          </p:cNvPr>
          <p:cNvCxnSpPr/>
          <p:nvPr/>
        </p:nvCxnSpPr>
        <p:spPr>
          <a:xfrm>
            <a:off x="10858290" y="1703690"/>
            <a:ext cx="885959" cy="231742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A0D73AB-2318-E3FB-FFE5-12997E7D6107}"/>
              </a:ext>
            </a:extLst>
          </p:cNvPr>
          <p:cNvCxnSpPr>
            <a:cxnSpLocks/>
          </p:cNvCxnSpPr>
          <p:nvPr/>
        </p:nvCxnSpPr>
        <p:spPr>
          <a:xfrm flipH="1">
            <a:off x="10858290" y="1689585"/>
            <a:ext cx="866881" cy="232657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Content Placeholder 11">
            <a:extLst>
              <a:ext uri="{FF2B5EF4-FFF2-40B4-BE49-F238E27FC236}">
                <a16:creationId xmlns:a16="http://schemas.microsoft.com/office/drawing/2014/main" id="{5CC528D8-A64D-1615-B447-4CCA38F10FD9}"/>
              </a:ext>
            </a:extLst>
          </p:cNvPr>
          <p:cNvSpPr>
            <a:spLocks noGrp="1"/>
          </p:cNvSpPr>
          <p:nvPr>
            <p:ph idx="1"/>
          </p:nvPr>
        </p:nvSpPr>
        <p:spPr>
          <a:xfrm>
            <a:off x="838200" y="4195637"/>
            <a:ext cx="10515600" cy="1954762"/>
          </a:xfrm>
        </p:spPr>
        <p:txBody>
          <a:bodyPr>
            <a:normAutofit/>
          </a:bodyPr>
          <a:lstStyle/>
          <a:p>
            <a:pPr marL="239178" indent="-239178">
              <a:spcBef>
                <a:spcPts val="133"/>
              </a:spcBef>
              <a:spcAft>
                <a:spcPts val="800"/>
              </a:spcAft>
              <a:buSzPct val="100000"/>
            </a:pPr>
            <a:r>
              <a:rPr lang="en-GB" sz="1600"/>
              <a:t>Primary endpoint: MPR rate (proportion of patients with ≤10% residual viable tumour cells in resected tumour specimen and sampled nodes at surgery) per investigator assessment.</a:t>
            </a:r>
          </a:p>
          <a:p>
            <a:pPr marL="239178" indent="-239178">
              <a:spcBef>
                <a:spcPts val="133"/>
              </a:spcBef>
              <a:spcAft>
                <a:spcPts val="800"/>
              </a:spcAft>
              <a:buSzPct val="100000"/>
            </a:pPr>
            <a:r>
              <a:rPr lang="en-GB" sz="1600"/>
              <a:t>A single cycle of neoadjuvant durva combined with ole, mona, or danva produced numerically improved MPR rates (19–31.3%) compared with durva alone (11.1%).</a:t>
            </a:r>
            <a:r>
              <a:rPr lang="en-GB" sz="1600" baseline="30000"/>
              <a:t>1</a:t>
            </a:r>
            <a:endParaRPr lang="en-GB" sz="1600"/>
          </a:p>
          <a:p>
            <a:pPr marL="239178" indent="-239178">
              <a:spcBef>
                <a:spcPts val="133"/>
              </a:spcBef>
              <a:spcAft>
                <a:spcPts val="800"/>
              </a:spcAft>
              <a:buSzPct val="100000"/>
            </a:pPr>
            <a:r>
              <a:rPr lang="en-GB" sz="1600"/>
              <a:t>MPR was associated with baseline tumour PD-L1 expression in durva + ole and durva + mona arms.</a:t>
            </a:r>
          </a:p>
          <a:p>
            <a:pPr marL="0" indent="0">
              <a:buNone/>
            </a:pPr>
            <a:endParaRPr lang="en-US" sz="1600"/>
          </a:p>
        </p:txBody>
      </p:sp>
      <p:sp>
        <p:nvSpPr>
          <p:cNvPr id="13" name="Footer Placeholder 12">
            <a:extLst>
              <a:ext uri="{FF2B5EF4-FFF2-40B4-BE49-F238E27FC236}">
                <a16:creationId xmlns:a16="http://schemas.microsoft.com/office/drawing/2014/main" id="{E079F29D-1BCE-7A61-0571-87FD71A1F9AB}"/>
              </a:ext>
            </a:extLst>
          </p:cNvPr>
          <p:cNvSpPr>
            <a:spLocks noGrp="1"/>
          </p:cNvSpPr>
          <p:nvPr>
            <p:ph type="ftr" sz="quarter" idx="10"/>
          </p:nvPr>
        </p:nvSpPr>
        <p:spPr>
          <a:xfrm>
            <a:off x="1416735" y="6054437"/>
            <a:ext cx="9267307" cy="803564"/>
          </a:xfrm>
        </p:spPr>
        <p:txBody>
          <a:bodyPr anchor="b"/>
          <a:lstStyle/>
          <a:p>
            <a:r>
              <a:rPr lang="en-US" dirty="0"/>
              <a:t>*Per American Joint Committee on Cancer Staging, 8th edition. </a:t>
            </a:r>
            <a:r>
              <a:rPr lang="en-US" baseline="30000" dirty="0"/>
              <a:t>†</a:t>
            </a:r>
            <a:r>
              <a:rPr lang="en-US" dirty="0" err="1"/>
              <a:t>Danvatirsen</a:t>
            </a:r>
            <a:r>
              <a:rPr lang="en-US" dirty="0"/>
              <a:t> arm was stopped early as the program was discontinued.</a:t>
            </a:r>
            <a:br>
              <a:rPr lang="en-US" dirty="0"/>
            </a:br>
            <a:r>
              <a:rPr lang="en-US" dirty="0"/>
              <a:t>ctDNA, circulating </a:t>
            </a:r>
            <a:r>
              <a:rPr lang="en-US" dirty="0" err="1"/>
              <a:t>tumour</a:t>
            </a:r>
            <a:r>
              <a:rPr lang="en-US" dirty="0"/>
              <a:t> DNA; ECOG, Eastern Cooperative Oncology Group; MPR, major pathological response; NE, not evaluable; NSCLC, non-small-cell lung cancer; PD-L1, programmed cell death ligand-1; PS, performance status; Q4W, once every 4 weeks; Q2W, once every 2 weeks; QW, every week; </a:t>
            </a:r>
            <a:br>
              <a:rPr lang="en-US" dirty="0"/>
            </a:br>
            <a:r>
              <a:rPr lang="en-US" dirty="0"/>
              <a:t>RECIST v1.1, Response Evaluation Criteria in Solid Tumors version 1.1; TMB, </a:t>
            </a:r>
            <a:r>
              <a:rPr lang="en-US" dirty="0" err="1"/>
              <a:t>tumour</a:t>
            </a:r>
            <a:r>
              <a:rPr lang="en-US" dirty="0"/>
              <a:t> mutational burden.</a:t>
            </a:r>
            <a:br>
              <a:rPr lang="en-US" dirty="0"/>
            </a:br>
            <a:r>
              <a:rPr lang="en-US" dirty="0"/>
              <a:t>1. Cascone T, et al. </a:t>
            </a:r>
            <a:r>
              <a:rPr lang="en-US" i="1" dirty="0"/>
              <a:t>Cancer Res. </a:t>
            </a:r>
            <a:r>
              <a:rPr lang="en-US" dirty="0"/>
              <a:t>2022;82(12_Supplement):CT011-CT011.</a:t>
            </a:r>
            <a:br>
              <a:rPr lang="en-US" dirty="0"/>
            </a:br>
            <a:r>
              <a:rPr lang="en-US" dirty="0"/>
              <a:t>Spicer J, et al. ESMO 2022. Abstract LBA38. Cascone T, et al. </a:t>
            </a:r>
            <a:r>
              <a:rPr lang="en-US" i="1" dirty="0"/>
              <a:t>Cancer </a:t>
            </a:r>
            <a:r>
              <a:rPr lang="en-US" i="1" dirty="0" err="1"/>
              <a:t>Discov</a:t>
            </a:r>
            <a:r>
              <a:rPr lang="en-US" i="1" dirty="0"/>
              <a:t>. </a:t>
            </a:r>
            <a:r>
              <a:rPr lang="en-US" dirty="0"/>
              <a:t>2023;13(11):2394-2411.</a:t>
            </a:r>
          </a:p>
        </p:txBody>
      </p:sp>
    </p:spTree>
    <p:extLst>
      <p:ext uri="{BB962C8B-B14F-4D97-AF65-F5344CB8AC3E}">
        <p14:creationId xmlns:p14="http://schemas.microsoft.com/office/powerpoint/2010/main" val="21247011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343DEE-210B-480C-B482-60DB2B337D56}"/>
              </a:ext>
            </a:extLst>
          </p:cNvPr>
          <p:cNvPicPr>
            <a:picLocks noChangeAspect="1"/>
          </p:cNvPicPr>
          <p:nvPr/>
        </p:nvPicPr>
        <p:blipFill>
          <a:blip r:embed="rId3">
            <a:clrChange>
              <a:clrFrom>
                <a:srgbClr val="FFFFFF"/>
              </a:clrFrom>
              <a:clrTo>
                <a:srgbClr val="FFFFFF">
                  <a:alpha val="0"/>
                </a:srgbClr>
              </a:clrTo>
            </a:clrChange>
          </a:blip>
          <a:srcRect b="16763"/>
          <a:stretch>
            <a:fillRect/>
          </a:stretch>
        </p:blipFill>
        <p:spPr>
          <a:xfrm>
            <a:off x="1054769" y="1600477"/>
            <a:ext cx="10299031" cy="4150698"/>
          </a:xfrm>
          <a:prstGeom prst="rect">
            <a:avLst/>
          </a:prstGeom>
        </p:spPr>
      </p:pic>
      <p:sp>
        <p:nvSpPr>
          <p:cNvPr id="4" name="Rectangle 3">
            <a:extLst>
              <a:ext uri="{FF2B5EF4-FFF2-40B4-BE49-F238E27FC236}">
                <a16:creationId xmlns:a16="http://schemas.microsoft.com/office/drawing/2014/main" id="{5F888B26-1A18-4504-9ACE-E1633FA124B1}"/>
              </a:ext>
            </a:extLst>
          </p:cNvPr>
          <p:cNvSpPr/>
          <p:nvPr/>
        </p:nvSpPr>
        <p:spPr>
          <a:xfrm>
            <a:off x="4115525" y="3753912"/>
            <a:ext cx="1899712" cy="1817581"/>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D1AC00E-B1AD-8B1B-A7DC-414C7A8ACC6A}"/>
              </a:ext>
            </a:extLst>
          </p:cNvPr>
          <p:cNvSpPr txBox="1"/>
          <p:nvPr/>
        </p:nvSpPr>
        <p:spPr>
          <a:xfrm>
            <a:off x="8200464" y="307815"/>
            <a:ext cx="2823707" cy="1292662"/>
          </a:xfrm>
          <a:prstGeom prst="rect">
            <a:avLst/>
          </a:prstGeom>
          <a:solidFill>
            <a:schemeClr val="accent1"/>
          </a:solidFill>
          <a:ln>
            <a:noFill/>
          </a:ln>
        </p:spPr>
        <p:txBody>
          <a:bodyPr wrap="square" lIns="182880" tIns="182880" rIns="182880" bIns="182880" rtlCol="0">
            <a:spAutoFit/>
          </a:bodyPr>
          <a:lstStyle>
            <a:defPPr>
              <a:defRPr lang="en-US"/>
            </a:defPPr>
            <a:lvl1pPr>
              <a:defRPr>
                <a:solidFill>
                  <a:schemeClr val="bg1"/>
                </a:solidFill>
                <a:latin typeface="Arial" panose="020B0604020202020204" pitchFamily="34" charset="0"/>
              </a:defRPr>
            </a:lvl1pPr>
          </a:lstStyle>
          <a:p>
            <a:r>
              <a:rPr lang="en-US" sz="1200"/>
              <a:t>MEDI5752 </a:t>
            </a:r>
            <a:r>
              <a:rPr lang="en-US" sz="1200" err="1"/>
              <a:t>Volrustomig</a:t>
            </a:r>
            <a:r>
              <a:rPr lang="en-US" sz="1200"/>
              <a:t>  - PD-1/CTLA-4 Bispecific</a:t>
            </a:r>
          </a:p>
          <a:p>
            <a:r>
              <a:rPr lang="en-US" sz="1200"/>
              <a:t>Dato-</a:t>
            </a:r>
            <a:r>
              <a:rPr lang="en-US" sz="1200" err="1"/>
              <a:t>DXd</a:t>
            </a:r>
            <a:r>
              <a:rPr lang="en-US" sz="1200"/>
              <a:t> – Trop-2 ADC</a:t>
            </a:r>
          </a:p>
          <a:p>
            <a:r>
              <a:rPr lang="en-US" sz="1200"/>
              <a:t>AZD0171- </a:t>
            </a:r>
            <a:r>
              <a:rPr lang="en-US" sz="1200" err="1"/>
              <a:t>MAb</a:t>
            </a:r>
            <a:r>
              <a:rPr lang="en-US" sz="1200"/>
              <a:t> to Leukemia inhibitory factor (LIF)</a:t>
            </a:r>
          </a:p>
        </p:txBody>
      </p:sp>
      <p:sp>
        <p:nvSpPr>
          <p:cNvPr id="11" name="Title 10">
            <a:extLst>
              <a:ext uri="{FF2B5EF4-FFF2-40B4-BE49-F238E27FC236}">
                <a16:creationId xmlns:a16="http://schemas.microsoft.com/office/drawing/2014/main" id="{164E654E-A691-794A-EF37-FE4A4DAE56DC}"/>
              </a:ext>
            </a:extLst>
          </p:cNvPr>
          <p:cNvSpPr>
            <a:spLocks noGrp="1"/>
          </p:cNvSpPr>
          <p:nvPr>
            <p:ph type="title"/>
          </p:nvPr>
        </p:nvSpPr>
        <p:spPr>
          <a:xfrm>
            <a:off x="838200" y="365125"/>
            <a:ext cx="7032635" cy="1325563"/>
          </a:xfrm>
        </p:spPr>
        <p:txBody>
          <a:bodyPr>
            <a:normAutofit fontScale="90000"/>
          </a:bodyPr>
          <a:lstStyle/>
          <a:p>
            <a:r>
              <a:rPr lang="en-US"/>
              <a:t>NEOCOAST-2: </a:t>
            </a:r>
            <a:br>
              <a:rPr lang="en-US"/>
            </a:br>
            <a:r>
              <a:rPr lang="en-US"/>
              <a:t>Study of Neoadjuvant and Adjuvant Treatment in </a:t>
            </a:r>
            <a:r>
              <a:rPr lang="en-US" err="1"/>
              <a:t>Resectable</a:t>
            </a:r>
            <a:r>
              <a:rPr lang="en-US"/>
              <a:t> NSCLC</a:t>
            </a:r>
          </a:p>
        </p:txBody>
      </p:sp>
      <p:sp>
        <p:nvSpPr>
          <p:cNvPr id="9" name="Footer Placeholder 8">
            <a:extLst>
              <a:ext uri="{FF2B5EF4-FFF2-40B4-BE49-F238E27FC236}">
                <a16:creationId xmlns:a16="http://schemas.microsoft.com/office/drawing/2014/main" id="{A6FDA2CA-31DC-DF76-AB07-09C8C7B1D776}"/>
              </a:ext>
            </a:extLst>
          </p:cNvPr>
          <p:cNvSpPr>
            <a:spLocks noGrp="1"/>
          </p:cNvSpPr>
          <p:nvPr>
            <p:ph type="ftr" sz="quarter" idx="10"/>
          </p:nvPr>
        </p:nvSpPr>
        <p:spPr>
          <a:xfrm>
            <a:off x="1342304" y="6086336"/>
            <a:ext cx="10651322" cy="803564"/>
          </a:xfrm>
        </p:spPr>
        <p:txBody>
          <a:bodyPr anchor="b"/>
          <a:lstStyle/>
          <a:p>
            <a:r>
              <a:rPr lang="en-US" sz="900" baseline="30000" dirty="0" err="1"/>
              <a:t>a</a:t>
            </a:r>
            <a:r>
              <a:rPr lang="en-US" sz="900" dirty="0" err="1"/>
              <a:t>Estimated</a:t>
            </a:r>
            <a:r>
              <a:rPr lang="en-US" sz="900" dirty="0"/>
              <a:t> enrollment. </a:t>
            </a:r>
            <a:r>
              <a:rPr lang="en-US" sz="900" baseline="30000" dirty="0" err="1"/>
              <a:t>b</a:t>
            </a:r>
            <a:r>
              <a:rPr lang="en-US" sz="900" dirty="0" err="1"/>
              <a:t>Based</a:t>
            </a:r>
            <a:r>
              <a:rPr lang="en-US" sz="900" dirty="0"/>
              <a:t> on tumor histology and investigator discretion: paclitaxel/carboplatin, cisplatin/pemetrexed, or carboplatin/pemetrexed. </a:t>
            </a:r>
            <a:r>
              <a:rPr lang="en-US" sz="900" baseline="30000" dirty="0" err="1"/>
              <a:t>c</a:t>
            </a:r>
            <a:r>
              <a:rPr lang="en-US" sz="900" dirty="0" err="1"/>
              <a:t>Patients</a:t>
            </a:r>
            <a:r>
              <a:rPr lang="en-US" sz="900" dirty="0"/>
              <a:t> received treatment (Q3W) x4 cycles. </a:t>
            </a:r>
            <a:r>
              <a:rPr lang="en-US" sz="900" baseline="30000" dirty="0" err="1"/>
              <a:t>d</a:t>
            </a:r>
            <a:r>
              <a:rPr lang="en-US" sz="900" dirty="0" err="1"/>
              <a:t>Planned</a:t>
            </a:r>
            <a:r>
              <a:rPr lang="en-US" sz="900" dirty="0"/>
              <a:t> surgery to be performed will be lobectomy, sleeve resection, or </a:t>
            </a:r>
            <a:r>
              <a:rPr lang="en-US" sz="900" dirty="0" err="1"/>
              <a:t>bilobectomy</a:t>
            </a:r>
            <a:r>
              <a:rPr lang="en-US" sz="900" dirty="0"/>
              <a:t>. </a:t>
            </a:r>
            <a:r>
              <a:rPr lang="en-US" sz="900" baseline="30000" dirty="0" err="1"/>
              <a:t>e</a:t>
            </a:r>
            <a:r>
              <a:rPr lang="en-US" sz="900" dirty="0" err="1"/>
              <a:t>Unless</a:t>
            </a:r>
            <a:r>
              <a:rPr lang="en-US" sz="900" dirty="0"/>
              <a:t> progression of disease (PD) or any withdrawal criteria are met. </a:t>
            </a:r>
            <a:r>
              <a:rPr lang="en-US" sz="900" baseline="30000" dirty="0"/>
              <a:t>f</a:t>
            </a:r>
            <a:r>
              <a:rPr lang="en-US" sz="900" dirty="0"/>
              <a:t>Q4wx12 cycles. Patients will receive adjuvant therapy starting within 10 weeks after surgery, for 12 cycles or until disease progression per RECIST v1.1 (except for patients receiving PORT, which must be started within 8 weeks after surgery, adjuvant therapy must be given within 3 weeks from the end of PORT). </a:t>
            </a:r>
            <a:r>
              <a:rPr lang="en-US" sz="900" baseline="30000" dirty="0" err="1"/>
              <a:t>g</a:t>
            </a:r>
            <a:r>
              <a:rPr lang="en-US" sz="900" dirty="0" err="1"/>
              <a:t>As</a:t>
            </a:r>
            <a:r>
              <a:rPr lang="en-US" sz="900" dirty="0"/>
              <a:t> determined by central BIPR and described by LASLC 2020. </a:t>
            </a:r>
            <a:r>
              <a:rPr lang="en-US" sz="900" baseline="30000" dirty="0" err="1"/>
              <a:t>h</a:t>
            </a:r>
            <a:r>
              <a:rPr lang="en-US" sz="900" dirty="0" err="1"/>
              <a:t>Assessed</a:t>
            </a:r>
            <a:r>
              <a:rPr lang="en-US" sz="900" dirty="0"/>
              <a:t> by Investigator. </a:t>
            </a:r>
            <a:r>
              <a:rPr lang="en-US" sz="900" baseline="30000" dirty="0" err="1"/>
              <a:t>i</a:t>
            </a:r>
            <a:r>
              <a:rPr lang="en-US" sz="900" dirty="0" err="1"/>
              <a:t>Feasibility</a:t>
            </a:r>
            <a:r>
              <a:rPr lang="en-US" sz="900" dirty="0"/>
              <a:t> to surgery is defined as having the planned surgical resection within 40 days from the end of the last dose of neoadjuvant study drugs. </a:t>
            </a:r>
            <a:r>
              <a:rPr lang="en-US" sz="900" baseline="30000" dirty="0" err="1"/>
              <a:t>j</a:t>
            </a:r>
            <a:r>
              <a:rPr lang="en-US" sz="900" dirty="0" err="1"/>
              <a:t>The</a:t>
            </a:r>
            <a:r>
              <a:rPr lang="en-US" sz="900" dirty="0"/>
              <a:t> baseline PD-L1 expression in participants treated with neoadjuvant and adjuvant treatment, and associations with clinical endpoints will be investigated. </a:t>
            </a:r>
            <a:r>
              <a:rPr lang="en-US" sz="900" baseline="30000" dirty="0" err="1"/>
              <a:t>k</a:t>
            </a:r>
            <a:r>
              <a:rPr lang="en-US" sz="900" dirty="0" err="1"/>
              <a:t>During</a:t>
            </a:r>
            <a:r>
              <a:rPr lang="en-US" sz="900" dirty="0"/>
              <a:t> neoadjuvant treatment in participants with evaluable ctDNA and associations with clinical endpoints will be evaluated.
1. ClinicalTrials.gov identifier: NCT05061550. 2. Cascone T, et al. AACR 2022. Abstract CT124. 3. </a:t>
            </a:r>
            <a:r>
              <a:rPr lang="en-US" sz="900" dirty="0" err="1"/>
              <a:t>Guisier</a:t>
            </a:r>
            <a:r>
              <a:rPr lang="en-US" sz="900" dirty="0"/>
              <a:t> F, et al. ASCO 2023. Abstract TPS8604.​</a:t>
            </a:r>
          </a:p>
        </p:txBody>
      </p:sp>
    </p:spTree>
    <p:extLst>
      <p:ext uri="{BB962C8B-B14F-4D97-AF65-F5344CB8AC3E}">
        <p14:creationId xmlns:p14="http://schemas.microsoft.com/office/powerpoint/2010/main" val="3003262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Chart 54">
            <a:extLst>
              <a:ext uri="{FF2B5EF4-FFF2-40B4-BE49-F238E27FC236}">
                <a16:creationId xmlns:a16="http://schemas.microsoft.com/office/drawing/2014/main" id="{2D19FB94-D499-AEEA-A036-88F9529A92BA}"/>
              </a:ext>
            </a:extLst>
          </p:cNvPr>
          <p:cNvGraphicFramePr/>
          <p:nvPr>
            <p:extLst>
              <p:ext uri="{D42A27DB-BD31-4B8C-83A1-F6EECF244321}">
                <p14:modId xmlns:p14="http://schemas.microsoft.com/office/powerpoint/2010/main" val="2363398390"/>
              </p:ext>
            </p:extLst>
          </p:nvPr>
        </p:nvGraphicFramePr>
        <p:xfrm>
          <a:off x="700619" y="2123109"/>
          <a:ext cx="3199836" cy="29641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Chart 57">
            <a:extLst>
              <a:ext uri="{FF2B5EF4-FFF2-40B4-BE49-F238E27FC236}">
                <a16:creationId xmlns:a16="http://schemas.microsoft.com/office/drawing/2014/main" id="{DE097D0D-BF15-F61E-2083-2188177FECCC}"/>
              </a:ext>
            </a:extLst>
          </p:cNvPr>
          <p:cNvGraphicFramePr/>
          <p:nvPr>
            <p:extLst>
              <p:ext uri="{D42A27DB-BD31-4B8C-83A1-F6EECF244321}">
                <p14:modId xmlns:p14="http://schemas.microsoft.com/office/powerpoint/2010/main" val="268554704"/>
              </p:ext>
            </p:extLst>
          </p:nvPr>
        </p:nvGraphicFramePr>
        <p:xfrm>
          <a:off x="4496527" y="2137404"/>
          <a:ext cx="3258565" cy="294982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9" name="Chart 58">
            <a:extLst>
              <a:ext uri="{FF2B5EF4-FFF2-40B4-BE49-F238E27FC236}">
                <a16:creationId xmlns:a16="http://schemas.microsoft.com/office/drawing/2014/main" id="{92C93BA4-1D1D-936E-54DD-5657C097E889}"/>
              </a:ext>
            </a:extLst>
          </p:cNvPr>
          <p:cNvGraphicFramePr/>
          <p:nvPr>
            <p:extLst>
              <p:ext uri="{D42A27DB-BD31-4B8C-83A1-F6EECF244321}">
                <p14:modId xmlns:p14="http://schemas.microsoft.com/office/powerpoint/2010/main" val="3489850767"/>
              </p:ext>
            </p:extLst>
          </p:nvPr>
        </p:nvGraphicFramePr>
        <p:xfrm>
          <a:off x="8227821" y="2137404"/>
          <a:ext cx="3289509" cy="2949826"/>
        </p:xfrm>
        <a:graphic>
          <a:graphicData uri="http://schemas.openxmlformats.org/drawingml/2006/chart">
            <c:chart xmlns:c="http://schemas.openxmlformats.org/drawingml/2006/chart" xmlns:r="http://schemas.openxmlformats.org/officeDocument/2006/relationships" r:id="rId5"/>
          </a:graphicData>
        </a:graphic>
      </p:graphicFrame>
      <p:pic>
        <p:nvPicPr>
          <p:cNvPr id="11" name="Picture 10">
            <a:extLst>
              <a:ext uri="{FF2B5EF4-FFF2-40B4-BE49-F238E27FC236}">
                <a16:creationId xmlns:a16="http://schemas.microsoft.com/office/drawing/2014/main" id="{097660FB-DAF9-8DCE-5768-079703A09936}"/>
              </a:ext>
            </a:extLst>
          </p:cNvPr>
          <p:cNvPicPr>
            <a:picLocks noChangeAspect="1"/>
          </p:cNvPicPr>
          <p:nvPr/>
        </p:nvPicPr>
        <p:blipFill>
          <a:blip r:embed="rId6"/>
          <a:stretch>
            <a:fillRect/>
          </a:stretch>
        </p:blipFill>
        <p:spPr>
          <a:xfrm>
            <a:off x="10428409" y="89482"/>
            <a:ext cx="1545877" cy="404197"/>
          </a:xfrm>
          <a:prstGeom prst="rect">
            <a:avLst/>
          </a:prstGeom>
        </p:spPr>
      </p:pic>
      <p:sp>
        <p:nvSpPr>
          <p:cNvPr id="7" name="Title 6">
            <a:extLst>
              <a:ext uri="{FF2B5EF4-FFF2-40B4-BE49-F238E27FC236}">
                <a16:creationId xmlns:a16="http://schemas.microsoft.com/office/drawing/2014/main" id="{109D5230-96ED-0779-2A7E-E0093E404EE5}"/>
              </a:ext>
            </a:extLst>
          </p:cNvPr>
          <p:cNvSpPr>
            <a:spLocks noGrp="1"/>
          </p:cNvSpPr>
          <p:nvPr>
            <p:ph type="title"/>
          </p:nvPr>
        </p:nvSpPr>
        <p:spPr>
          <a:xfrm>
            <a:off x="838200" y="365125"/>
            <a:ext cx="10515600" cy="1325563"/>
          </a:xfrm>
        </p:spPr>
        <p:txBody>
          <a:bodyPr>
            <a:normAutofit/>
          </a:bodyPr>
          <a:lstStyle/>
          <a:p>
            <a:r>
              <a:rPr lang="en-GB"/>
              <a:t>NeoCOAST-2: Promising </a:t>
            </a:r>
            <a:r>
              <a:rPr lang="en-GB" err="1"/>
              <a:t>pCR</a:t>
            </a:r>
            <a:r>
              <a:rPr lang="en-GB"/>
              <a:t> and </a:t>
            </a:r>
            <a:r>
              <a:rPr lang="en-GB" err="1"/>
              <a:t>mPR</a:t>
            </a:r>
            <a:r>
              <a:rPr lang="en-GB"/>
              <a:t> rates across treatment arms</a:t>
            </a:r>
            <a:endParaRPr lang="en-US"/>
          </a:p>
        </p:txBody>
      </p:sp>
      <p:sp>
        <p:nvSpPr>
          <p:cNvPr id="9" name="Footer Placeholder 8">
            <a:extLst>
              <a:ext uri="{FF2B5EF4-FFF2-40B4-BE49-F238E27FC236}">
                <a16:creationId xmlns:a16="http://schemas.microsoft.com/office/drawing/2014/main" id="{DB44E83E-312B-8056-00B1-C1E7C6CF1FC6}"/>
              </a:ext>
            </a:extLst>
          </p:cNvPr>
          <p:cNvSpPr>
            <a:spLocks noGrp="1"/>
          </p:cNvSpPr>
          <p:nvPr>
            <p:ph type="ftr" sz="quarter" idx="10"/>
          </p:nvPr>
        </p:nvSpPr>
        <p:spPr>
          <a:xfrm>
            <a:off x="1416735" y="6054437"/>
            <a:ext cx="8940090" cy="803564"/>
          </a:xfrm>
        </p:spPr>
        <p:txBody>
          <a:bodyPr anchor="b"/>
          <a:lstStyle/>
          <a:p>
            <a:r>
              <a:rPr lang="en-US" dirty="0"/>
              <a:t>Data cut-off: 17 June 2024. Error bars represent 95% confidence intervals.
*The </a:t>
            </a:r>
            <a:r>
              <a:rPr lang="en-US" dirty="0" err="1"/>
              <a:t>mITT</a:t>
            </a:r>
            <a:r>
              <a:rPr lang="en-US" dirty="0"/>
              <a:t> population includes all </a:t>
            </a:r>
            <a:r>
              <a:rPr lang="en-US" dirty="0" err="1"/>
              <a:t>randomised</a:t>
            </a:r>
            <a:r>
              <a:rPr lang="en-US" dirty="0"/>
              <a:t> patients with confirmed NSCLC histology who received at least 1 dose of study treatment and had central or local data available at the data cut-off, including those who were unable to receive or complete surgery. Some patients who underwent surgery did not have pathology results available at data cut-off. †Blind independent pathological review was used where available; proportion of local results were Arm 1: 9/55 (16.3%); Arm 2: 6/55 (11%); Arm 4: 16/41 (39%). Denominator includes only those patients who had surgery. </a:t>
            </a:r>
          </a:p>
          <a:p>
            <a:r>
              <a:rPr lang="en-US" dirty="0"/>
              <a:t>CT, chemotherapy; Dato-</a:t>
            </a:r>
            <a:r>
              <a:rPr lang="en-US" dirty="0" err="1"/>
              <a:t>DXd</a:t>
            </a:r>
            <a:r>
              <a:rPr lang="en-US" dirty="0"/>
              <a:t>, </a:t>
            </a:r>
            <a:r>
              <a:rPr lang="en-US" dirty="0" err="1"/>
              <a:t>datopotamab</a:t>
            </a:r>
            <a:r>
              <a:rPr lang="en-US" dirty="0"/>
              <a:t> </a:t>
            </a:r>
            <a:r>
              <a:rPr lang="en-US" dirty="0" err="1"/>
              <a:t>deruxtecan</a:t>
            </a:r>
            <a:r>
              <a:rPr lang="en-US" dirty="0"/>
              <a:t>; </a:t>
            </a:r>
            <a:r>
              <a:rPr lang="en-US" dirty="0" err="1"/>
              <a:t>mITT</a:t>
            </a:r>
            <a:r>
              <a:rPr lang="en-US" dirty="0"/>
              <a:t>, modified intention-to-treat population; </a:t>
            </a:r>
            <a:r>
              <a:rPr lang="en-US" dirty="0" err="1"/>
              <a:t>mPR</a:t>
            </a:r>
            <a:r>
              <a:rPr lang="en-US" dirty="0"/>
              <a:t>, major pathological response; NSCLC, non-small-cell lung cancer; </a:t>
            </a:r>
            <a:r>
              <a:rPr lang="en-US" dirty="0" err="1"/>
              <a:t>pCR</a:t>
            </a:r>
            <a:r>
              <a:rPr lang="en-US" dirty="0"/>
              <a:t>, pathological complete response.</a:t>
            </a:r>
            <a:br>
              <a:rPr lang="en-US" dirty="0"/>
            </a:br>
            <a:r>
              <a:rPr lang="en-US" dirty="0"/>
              <a:t>Cascone T, et al. WCLC 2024. Abstract PL02.07.​</a:t>
            </a:r>
          </a:p>
        </p:txBody>
      </p:sp>
      <p:sp>
        <p:nvSpPr>
          <p:cNvPr id="16" name="TextBox 15">
            <a:extLst>
              <a:ext uri="{FF2B5EF4-FFF2-40B4-BE49-F238E27FC236}">
                <a16:creationId xmlns:a16="http://schemas.microsoft.com/office/drawing/2014/main" id="{F831E034-34E8-6B0E-7EC9-715122B1EFC1}"/>
              </a:ext>
            </a:extLst>
          </p:cNvPr>
          <p:cNvSpPr txBox="1"/>
          <p:nvPr/>
        </p:nvSpPr>
        <p:spPr>
          <a:xfrm>
            <a:off x="6083890" y="2196828"/>
            <a:ext cx="954016" cy="523220"/>
          </a:xfrm>
          <a:prstGeom prst="rect">
            <a:avLst/>
          </a:prstGeom>
          <a:noFill/>
        </p:spPr>
        <p:txBody>
          <a:bodyPr wrap="square" rtlCol="0" anchor="b">
            <a:spAutoFit/>
          </a:bodyPr>
          <a:lstStyle/>
          <a:p>
            <a:pPr algn="ctr"/>
            <a:r>
              <a:rPr lang="en-US" sz="1400">
                <a:latin typeface="Arial" panose="020B0604020202020204" pitchFamily="34" charset="0"/>
              </a:rPr>
              <a:t>mITT</a:t>
            </a:r>
            <a:r>
              <a:rPr lang="en-US" sz="1400" baseline="30000">
                <a:latin typeface="Arial" panose="020B0604020202020204" pitchFamily="34" charset="0"/>
              </a:rPr>
              <a:t>*</a:t>
            </a:r>
          </a:p>
          <a:p>
            <a:pPr algn="ctr"/>
            <a:r>
              <a:rPr lang="en-US" sz="1400">
                <a:latin typeface="Arial" panose="020B0604020202020204" pitchFamily="34" charset="0"/>
              </a:rPr>
              <a:t>N=60</a:t>
            </a:r>
          </a:p>
        </p:txBody>
      </p:sp>
      <p:sp>
        <p:nvSpPr>
          <p:cNvPr id="29" name="TextBox 28">
            <a:extLst>
              <a:ext uri="{FF2B5EF4-FFF2-40B4-BE49-F238E27FC236}">
                <a16:creationId xmlns:a16="http://schemas.microsoft.com/office/drawing/2014/main" id="{0857416B-310C-9AD6-D2D8-145111AB2991}"/>
              </a:ext>
            </a:extLst>
          </p:cNvPr>
          <p:cNvSpPr txBox="1"/>
          <p:nvPr/>
        </p:nvSpPr>
        <p:spPr>
          <a:xfrm>
            <a:off x="9671588" y="2196827"/>
            <a:ext cx="954016" cy="523220"/>
          </a:xfrm>
          <a:prstGeom prst="rect">
            <a:avLst/>
          </a:prstGeom>
          <a:noFill/>
        </p:spPr>
        <p:txBody>
          <a:bodyPr wrap="square" rtlCol="0" anchor="b">
            <a:spAutoFit/>
          </a:bodyPr>
          <a:lstStyle/>
          <a:p>
            <a:pPr algn="ctr"/>
            <a:r>
              <a:rPr lang="en-US" sz="1400">
                <a:latin typeface="Arial" panose="020B0604020202020204" pitchFamily="34" charset="0"/>
              </a:rPr>
              <a:t>mITT</a:t>
            </a:r>
            <a:r>
              <a:rPr lang="en-US" sz="1400" baseline="30000">
                <a:latin typeface="Arial" panose="020B0604020202020204" pitchFamily="34" charset="0"/>
              </a:rPr>
              <a:t>*</a:t>
            </a:r>
          </a:p>
          <a:p>
            <a:pPr algn="ctr"/>
            <a:r>
              <a:rPr lang="en-US" sz="1400">
                <a:latin typeface="Arial" panose="020B0604020202020204" pitchFamily="34" charset="0"/>
              </a:rPr>
              <a:t>N=44</a:t>
            </a:r>
          </a:p>
        </p:txBody>
      </p:sp>
      <p:sp>
        <p:nvSpPr>
          <p:cNvPr id="19" name="TextBox 18">
            <a:extLst>
              <a:ext uri="{FF2B5EF4-FFF2-40B4-BE49-F238E27FC236}">
                <a16:creationId xmlns:a16="http://schemas.microsoft.com/office/drawing/2014/main" id="{4689DAC5-FF95-EA92-1594-5CFBCD7035F0}"/>
              </a:ext>
            </a:extLst>
          </p:cNvPr>
          <p:cNvSpPr txBox="1"/>
          <p:nvPr/>
        </p:nvSpPr>
        <p:spPr>
          <a:xfrm>
            <a:off x="1828447" y="3826538"/>
            <a:ext cx="657848" cy="276999"/>
          </a:xfrm>
          <a:prstGeom prst="rect">
            <a:avLst/>
          </a:prstGeom>
          <a:noFill/>
        </p:spPr>
        <p:txBody>
          <a:bodyPr wrap="square" rtlCol="0">
            <a:spAutoFit/>
          </a:bodyPr>
          <a:lstStyle/>
          <a:p>
            <a:pPr algn="ctr"/>
            <a:r>
              <a:rPr lang="en-US" sz="1200">
                <a:latin typeface="Arial" panose="020B0604020202020204" pitchFamily="34" charset="0"/>
              </a:rPr>
              <a:t>20.0%</a:t>
            </a:r>
          </a:p>
        </p:txBody>
      </p:sp>
      <p:sp>
        <p:nvSpPr>
          <p:cNvPr id="21" name="TextBox 20">
            <a:extLst>
              <a:ext uri="{FF2B5EF4-FFF2-40B4-BE49-F238E27FC236}">
                <a16:creationId xmlns:a16="http://schemas.microsoft.com/office/drawing/2014/main" id="{CACE01B1-BEB1-05B7-EE40-C3E676025791}"/>
              </a:ext>
            </a:extLst>
          </p:cNvPr>
          <p:cNvSpPr txBox="1"/>
          <p:nvPr/>
        </p:nvSpPr>
        <p:spPr>
          <a:xfrm>
            <a:off x="5642789" y="3621148"/>
            <a:ext cx="670738" cy="276999"/>
          </a:xfrm>
          <a:prstGeom prst="rect">
            <a:avLst/>
          </a:prstGeom>
          <a:noFill/>
        </p:spPr>
        <p:txBody>
          <a:bodyPr wrap="square" rtlCol="0">
            <a:spAutoFit/>
          </a:bodyPr>
          <a:lstStyle/>
          <a:p>
            <a:pPr algn="ctr"/>
            <a:r>
              <a:rPr lang="en-US" sz="1200">
                <a:latin typeface="Arial" panose="020B0604020202020204" pitchFamily="34" charset="0"/>
              </a:rPr>
              <a:t>26.7%</a:t>
            </a:r>
          </a:p>
        </p:txBody>
      </p:sp>
      <p:sp>
        <p:nvSpPr>
          <p:cNvPr id="25" name="TextBox 24">
            <a:extLst>
              <a:ext uri="{FF2B5EF4-FFF2-40B4-BE49-F238E27FC236}">
                <a16:creationId xmlns:a16="http://schemas.microsoft.com/office/drawing/2014/main" id="{6DAD68F0-D2DA-6D71-CA56-BD8F3B71D05F}"/>
              </a:ext>
            </a:extLst>
          </p:cNvPr>
          <p:cNvSpPr txBox="1"/>
          <p:nvPr/>
        </p:nvSpPr>
        <p:spPr>
          <a:xfrm>
            <a:off x="9320597" y="3362893"/>
            <a:ext cx="670738" cy="276999"/>
          </a:xfrm>
          <a:prstGeom prst="rect">
            <a:avLst/>
          </a:prstGeom>
          <a:noFill/>
        </p:spPr>
        <p:txBody>
          <a:bodyPr wrap="square" rtlCol="0">
            <a:spAutoFit/>
          </a:bodyPr>
          <a:lstStyle/>
          <a:p>
            <a:pPr algn="ctr"/>
            <a:r>
              <a:rPr lang="en-US" sz="1200">
                <a:latin typeface="Arial" panose="020B0604020202020204" pitchFamily="34" charset="0"/>
              </a:rPr>
              <a:t>34.1%</a:t>
            </a:r>
          </a:p>
        </p:txBody>
      </p:sp>
      <p:sp>
        <p:nvSpPr>
          <p:cNvPr id="36" name="TextBox 35">
            <a:extLst>
              <a:ext uri="{FF2B5EF4-FFF2-40B4-BE49-F238E27FC236}">
                <a16:creationId xmlns:a16="http://schemas.microsoft.com/office/drawing/2014/main" id="{597A601E-341A-3365-85EC-390D0FFEC77D}"/>
              </a:ext>
            </a:extLst>
          </p:cNvPr>
          <p:cNvSpPr txBox="1"/>
          <p:nvPr/>
        </p:nvSpPr>
        <p:spPr>
          <a:xfrm>
            <a:off x="2867171" y="3129660"/>
            <a:ext cx="606554" cy="461665"/>
          </a:xfrm>
          <a:prstGeom prst="rect">
            <a:avLst/>
          </a:prstGeom>
          <a:noFill/>
        </p:spPr>
        <p:txBody>
          <a:bodyPr wrap="square" rtlCol="0">
            <a:spAutoFit/>
          </a:bodyPr>
          <a:lstStyle/>
          <a:p>
            <a:pPr algn="ctr"/>
            <a:r>
              <a:rPr lang="en-US" sz="1200">
                <a:latin typeface="Arial" panose="020B0604020202020204" pitchFamily="34" charset="0"/>
              </a:rPr>
              <a:t>45.0%</a:t>
            </a:r>
          </a:p>
        </p:txBody>
      </p:sp>
      <p:sp>
        <p:nvSpPr>
          <p:cNvPr id="37" name="TextBox 36">
            <a:extLst>
              <a:ext uri="{FF2B5EF4-FFF2-40B4-BE49-F238E27FC236}">
                <a16:creationId xmlns:a16="http://schemas.microsoft.com/office/drawing/2014/main" id="{0DE4EF55-7E2D-52C0-1BD4-A64469DA3B85}"/>
              </a:ext>
            </a:extLst>
          </p:cNvPr>
          <p:cNvSpPr txBox="1"/>
          <p:nvPr/>
        </p:nvSpPr>
        <p:spPr>
          <a:xfrm>
            <a:off x="6620898" y="2930953"/>
            <a:ext cx="637320" cy="276999"/>
          </a:xfrm>
          <a:prstGeom prst="rect">
            <a:avLst/>
          </a:prstGeom>
          <a:noFill/>
        </p:spPr>
        <p:txBody>
          <a:bodyPr wrap="square" rtlCol="0">
            <a:spAutoFit/>
          </a:bodyPr>
          <a:lstStyle/>
          <a:p>
            <a:pPr algn="ctr"/>
            <a:r>
              <a:rPr lang="en-US" sz="1200">
                <a:latin typeface="Arial" panose="020B0604020202020204" pitchFamily="34" charset="0"/>
              </a:rPr>
              <a:t>53.3%</a:t>
            </a:r>
          </a:p>
        </p:txBody>
      </p:sp>
      <p:sp>
        <p:nvSpPr>
          <p:cNvPr id="38" name="TextBox 37">
            <a:extLst>
              <a:ext uri="{FF2B5EF4-FFF2-40B4-BE49-F238E27FC236}">
                <a16:creationId xmlns:a16="http://schemas.microsoft.com/office/drawing/2014/main" id="{CD917ED8-7D49-2D81-3091-308CED22C0FD}"/>
              </a:ext>
            </a:extLst>
          </p:cNvPr>
          <p:cNvSpPr txBox="1"/>
          <p:nvPr/>
        </p:nvSpPr>
        <p:spPr>
          <a:xfrm>
            <a:off x="10379293" y="2581547"/>
            <a:ext cx="637320" cy="276999"/>
          </a:xfrm>
          <a:prstGeom prst="rect">
            <a:avLst/>
          </a:prstGeom>
          <a:noFill/>
        </p:spPr>
        <p:txBody>
          <a:bodyPr wrap="square" rtlCol="0">
            <a:spAutoFit/>
          </a:bodyPr>
          <a:lstStyle/>
          <a:p>
            <a:pPr algn="ctr"/>
            <a:r>
              <a:rPr lang="en-US" sz="1200">
                <a:latin typeface="Arial" panose="020B0604020202020204" pitchFamily="34" charset="0"/>
              </a:rPr>
              <a:t>65.9%</a:t>
            </a:r>
          </a:p>
        </p:txBody>
      </p:sp>
      <p:sp>
        <p:nvSpPr>
          <p:cNvPr id="52" name="Rectangle 51">
            <a:extLst>
              <a:ext uri="{FF2B5EF4-FFF2-40B4-BE49-F238E27FC236}">
                <a16:creationId xmlns:a16="http://schemas.microsoft.com/office/drawing/2014/main" id="{1F231F4B-C780-FCF6-0205-10EB20B3CB86}"/>
              </a:ext>
            </a:extLst>
          </p:cNvPr>
          <p:cNvSpPr/>
          <p:nvPr/>
        </p:nvSpPr>
        <p:spPr>
          <a:xfrm rot="16200000">
            <a:off x="-1068631" y="3698659"/>
            <a:ext cx="3241040" cy="338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panose="020B0604020202020204" pitchFamily="34" charset="0"/>
              </a:rPr>
              <a:t>pCR and mPR rate (%)</a:t>
            </a:r>
          </a:p>
        </p:txBody>
      </p:sp>
      <p:sp>
        <p:nvSpPr>
          <p:cNvPr id="27" name="TextBox 26">
            <a:extLst>
              <a:ext uri="{FF2B5EF4-FFF2-40B4-BE49-F238E27FC236}">
                <a16:creationId xmlns:a16="http://schemas.microsoft.com/office/drawing/2014/main" id="{DA32D6AF-D703-481A-117D-2C9075216B82}"/>
              </a:ext>
            </a:extLst>
          </p:cNvPr>
          <p:cNvSpPr txBox="1"/>
          <p:nvPr/>
        </p:nvSpPr>
        <p:spPr>
          <a:xfrm>
            <a:off x="2188448" y="2199757"/>
            <a:ext cx="954016" cy="523220"/>
          </a:xfrm>
          <a:prstGeom prst="rect">
            <a:avLst/>
          </a:prstGeom>
          <a:noFill/>
        </p:spPr>
        <p:txBody>
          <a:bodyPr wrap="square" rtlCol="0" anchor="b">
            <a:spAutoFit/>
          </a:bodyPr>
          <a:lstStyle/>
          <a:p>
            <a:pPr algn="ctr"/>
            <a:r>
              <a:rPr lang="en-US" sz="1400">
                <a:latin typeface="Arial" panose="020B0604020202020204" pitchFamily="34" charset="0"/>
              </a:rPr>
              <a:t>mITT</a:t>
            </a:r>
            <a:r>
              <a:rPr lang="en-US" sz="1400" baseline="30000">
                <a:latin typeface="Arial" panose="020B0604020202020204" pitchFamily="34" charset="0"/>
              </a:rPr>
              <a:t>*</a:t>
            </a:r>
          </a:p>
          <a:p>
            <a:pPr algn="ctr"/>
            <a:r>
              <a:rPr lang="en-US" sz="1400">
                <a:latin typeface="Arial" panose="020B0604020202020204" pitchFamily="34" charset="0"/>
              </a:rPr>
              <a:t>N=60</a:t>
            </a:r>
          </a:p>
        </p:txBody>
      </p:sp>
      <p:sp>
        <p:nvSpPr>
          <p:cNvPr id="60" name="TextBox 59">
            <a:extLst>
              <a:ext uri="{FF2B5EF4-FFF2-40B4-BE49-F238E27FC236}">
                <a16:creationId xmlns:a16="http://schemas.microsoft.com/office/drawing/2014/main" id="{6878C929-E331-29F5-4050-3C9B6957C81B}"/>
              </a:ext>
            </a:extLst>
          </p:cNvPr>
          <p:cNvSpPr txBox="1"/>
          <p:nvPr/>
        </p:nvSpPr>
        <p:spPr>
          <a:xfrm>
            <a:off x="1899926" y="4967192"/>
            <a:ext cx="657848" cy="307777"/>
          </a:xfrm>
          <a:prstGeom prst="rect">
            <a:avLst/>
          </a:prstGeom>
          <a:noFill/>
        </p:spPr>
        <p:txBody>
          <a:bodyPr wrap="square" rtlCol="0">
            <a:spAutoFit/>
          </a:bodyPr>
          <a:lstStyle/>
          <a:p>
            <a:pPr algn="ctr"/>
            <a:r>
              <a:rPr lang="en-US" sz="1400">
                <a:latin typeface="Arial" panose="020B0604020202020204" pitchFamily="34" charset="0"/>
              </a:rPr>
              <a:t>pCR</a:t>
            </a:r>
          </a:p>
        </p:txBody>
      </p:sp>
      <p:sp>
        <p:nvSpPr>
          <p:cNvPr id="5827" name="TextBox 5826">
            <a:extLst>
              <a:ext uri="{FF2B5EF4-FFF2-40B4-BE49-F238E27FC236}">
                <a16:creationId xmlns:a16="http://schemas.microsoft.com/office/drawing/2014/main" id="{3CE04F50-FC5D-B1E7-A2E3-4F7186F010A1}"/>
              </a:ext>
            </a:extLst>
          </p:cNvPr>
          <p:cNvSpPr txBox="1"/>
          <p:nvPr/>
        </p:nvSpPr>
        <p:spPr>
          <a:xfrm>
            <a:off x="2893408" y="4967208"/>
            <a:ext cx="657848" cy="307777"/>
          </a:xfrm>
          <a:prstGeom prst="rect">
            <a:avLst/>
          </a:prstGeom>
          <a:noFill/>
        </p:spPr>
        <p:txBody>
          <a:bodyPr wrap="square" rtlCol="0">
            <a:spAutoFit/>
          </a:bodyPr>
          <a:lstStyle/>
          <a:p>
            <a:pPr algn="ctr"/>
            <a:r>
              <a:rPr lang="en-US" sz="1400">
                <a:latin typeface="Arial" panose="020B0604020202020204" pitchFamily="34" charset="0"/>
              </a:rPr>
              <a:t>mPR</a:t>
            </a:r>
          </a:p>
        </p:txBody>
      </p:sp>
      <p:sp>
        <p:nvSpPr>
          <p:cNvPr id="5833" name="TextBox 5832">
            <a:extLst>
              <a:ext uri="{FF2B5EF4-FFF2-40B4-BE49-F238E27FC236}">
                <a16:creationId xmlns:a16="http://schemas.microsoft.com/office/drawing/2014/main" id="{2327BF72-4A14-8F54-60AE-DF0C12C562D5}"/>
              </a:ext>
            </a:extLst>
          </p:cNvPr>
          <p:cNvSpPr txBox="1"/>
          <p:nvPr/>
        </p:nvSpPr>
        <p:spPr>
          <a:xfrm>
            <a:off x="5607138" y="4952461"/>
            <a:ext cx="657848" cy="307777"/>
          </a:xfrm>
          <a:prstGeom prst="rect">
            <a:avLst/>
          </a:prstGeom>
          <a:noFill/>
        </p:spPr>
        <p:txBody>
          <a:bodyPr wrap="square" rtlCol="0">
            <a:spAutoFit/>
          </a:bodyPr>
          <a:lstStyle/>
          <a:p>
            <a:pPr algn="ctr"/>
            <a:r>
              <a:rPr lang="en-US" sz="1400">
                <a:latin typeface="Arial" panose="020B0604020202020204" pitchFamily="34" charset="0"/>
              </a:rPr>
              <a:t>pCR</a:t>
            </a:r>
          </a:p>
        </p:txBody>
      </p:sp>
      <p:sp>
        <p:nvSpPr>
          <p:cNvPr id="5842" name="TextBox 5841">
            <a:extLst>
              <a:ext uri="{FF2B5EF4-FFF2-40B4-BE49-F238E27FC236}">
                <a16:creationId xmlns:a16="http://schemas.microsoft.com/office/drawing/2014/main" id="{8D438731-C8C0-C611-9333-813776ABF605}"/>
              </a:ext>
            </a:extLst>
          </p:cNvPr>
          <p:cNvSpPr txBox="1"/>
          <p:nvPr/>
        </p:nvSpPr>
        <p:spPr>
          <a:xfrm>
            <a:off x="6620898" y="4933341"/>
            <a:ext cx="657848" cy="307777"/>
          </a:xfrm>
          <a:prstGeom prst="rect">
            <a:avLst/>
          </a:prstGeom>
          <a:noFill/>
        </p:spPr>
        <p:txBody>
          <a:bodyPr wrap="square" rtlCol="0">
            <a:spAutoFit/>
          </a:bodyPr>
          <a:lstStyle/>
          <a:p>
            <a:pPr algn="ctr"/>
            <a:r>
              <a:rPr lang="en-US" sz="1400">
                <a:latin typeface="Arial" panose="020B0604020202020204" pitchFamily="34" charset="0"/>
              </a:rPr>
              <a:t>mPR</a:t>
            </a:r>
          </a:p>
        </p:txBody>
      </p:sp>
      <p:sp>
        <p:nvSpPr>
          <p:cNvPr id="5844" name="TextBox 5843">
            <a:extLst>
              <a:ext uri="{FF2B5EF4-FFF2-40B4-BE49-F238E27FC236}">
                <a16:creationId xmlns:a16="http://schemas.microsoft.com/office/drawing/2014/main" id="{7ABE13B0-8575-F2D2-5FE9-9E9E5261BBB2}"/>
              </a:ext>
            </a:extLst>
          </p:cNvPr>
          <p:cNvSpPr txBox="1"/>
          <p:nvPr/>
        </p:nvSpPr>
        <p:spPr>
          <a:xfrm>
            <a:off x="9320597" y="4967192"/>
            <a:ext cx="657848" cy="307777"/>
          </a:xfrm>
          <a:prstGeom prst="rect">
            <a:avLst/>
          </a:prstGeom>
          <a:noFill/>
        </p:spPr>
        <p:txBody>
          <a:bodyPr wrap="square" rtlCol="0">
            <a:spAutoFit/>
          </a:bodyPr>
          <a:lstStyle/>
          <a:p>
            <a:pPr algn="ctr"/>
            <a:r>
              <a:rPr lang="en-US" sz="1400">
                <a:latin typeface="Arial" panose="020B0604020202020204" pitchFamily="34" charset="0"/>
              </a:rPr>
              <a:t>pCR</a:t>
            </a:r>
          </a:p>
        </p:txBody>
      </p:sp>
      <p:sp>
        <p:nvSpPr>
          <p:cNvPr id="5848" name="TextBox 5847">
            <a:extLst>
              <a:ext uri="{FF2B5EF4-FFF2-40B4-BE49-F238E27FC236}">
                <a16:creationId xmlns:a16="http://schemas.microsoft.com/office/drawing/2014/main" id="{6E901A57-11AE-6F6E-BEC9-8AD961BE0A1E}"/>
              </a:ext>
            </a:extLst>
          </p:cNvPr>
          <p:cNvSpPr txBox="1"/>
          <p:nvPr/>
        </p:nvSpPr>
        <p:spPr>
          <a:xfrm>
            <a:off x="10356825" y="4967192"/>
            <a:ext cx="657848" cy="307777"/>
          </a:xfrm>
          <a:prstGeom prst="rect">
            <a:avLst/>
          </a:prstGeom>
          <a:noFill/>
        </p:spPr>
        <p:txBody>
          <a:bodyPr wrap="square" rtlCol="0">
            <a:spAutoFit/>
          </a:bodyPr>
          <a:lstStyle/>
          <a:p>
            <a:pPr algn="ctr"/>
            <a:r>
              <a:rPr lang="en-US" sz="1400">
                <a:latin typeface="Arial" panose="020B0604020202020204" pitchFamily="34" charset="0"/>
              </a:rPr>
              <a:t>mPR</a:t>
            </a:r>
          </a:p>
        </p:txBody>
      </p:sp>
      <p:sp>
        <p:nvSpPr>
          <p:cNvPr id="3" name="TextBox 2">
            <a:extLst>
              <a:ext uri="{FF2B5EF4-FFF2-40B4-BE49-F238E27FC236}">
                <a16:creationId xmlns:a16="http://schemas.microsoft.com/office/drawing/2014/main" id="{F9404A25-BF0B-E5D4-1F66-C18695974CFB}"/>
              </a:ext>
            </a:extLst>
          </p:cNvPr>
          <p:cNvSpPr txBox="1"/>
          <p:nvPr/>
        </p:nvSpPr>
        <p:spPr>
          <a:xfrm>
            <a:off x="1448050" y="5274985"/>
            <a:ext cx="4570482" cy="307777"/>
          </a:xfrm>
          <a:prstGeom prst="rect">
            <a:avLst/>
          </a:prstGeom>
          <a:noFill/>
        </p:spPr>
        <p:txBody>
          <a:bodyPr wrap="none" rtlCol="0">
            <a:spAutoFit/>
          </a:bodyPr>
          <a:lstStyle/>
          <a:p>
            <a:r>
              <a:rPr lang="en-US" sz="1400">
                <a:latin typeface="Arial" panose="020B0604020202020204" pitchFamily="34" charset="0"/>
              </a:rPr>
              <a:t>Pathological assessment performed locally or centrally</a:t>
            </a:r>
            <a:r>
              <a:rPr lang="en-GB" sz="1400" baseline="30000">
                <a:solidFill>
                  <a:srgbClr val="040C28"/>
                </a:solidFill>
                <a:effectLst/>
                <a:latin typeface="Arial" panose="020B0604020202020204" pitchFamily="34" charset="0"/>
              </a:rPr>
              <a:t>†</a:t>
            </a:r>
            <a:endParaRPr lang="en-US" sz="1400" baseline="30000">
              <a:latin typeface="Arial" panose="020B0604020202020204" pitchFamily="34" charset="0"/>
            </a:endParaRPr>
          </a:p>
        </p:txBody>
      </p:sp>
      <p:sp>
        <p:nvSpPr>
          <p:cNvPr id="14" name="Rectangle 13">
            <a:extLst>
              <a:ext uri="{FF2B5EF4-FFF2-40B4-BE49-F238E27FC236}">
                <a16:creationId xmlns:a16="http://schemas.microsoft.com/office/drawing/2014/main" id="{B600F955-7E25-79EB-9AE6-9CCD215EFA61}"/>
              </a:ext>
            </a:extLst>
          </p:cNvPr>
          <p:cNvSpPr/>
          <p:nvPr/>
        </p:nvSpPr>
        <p:spPr>
          <a:xfrm>
            <a:off x="829512" y="1584686"/>
            <a:ext cx="3258565" cy="499641"/>
          </a:xfrm>
          <a:prstGeom prst="rect">
            <a:avLst/>
          </a:prstGeom>
          <a:solidFill>
            <a:srgbClr val="1F587C"/>
          </a:solidFill>
          <a:ln>
            <a:solidFill>
              <a:srgbClr val="1F587C"/>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sz="1400">
                <a:solidFill>
                  <a:schemeClr val="bg1"/>
                </a:solidFill>
                <a:latin typeface="Arial" panose="020B0604020202020204" pitchFamily="34" charset="0"/>
              </a:rPr>
              <a:t>Arm 1</a:t>
            </a:r>
            <a:br>
              <a:rPr lang="en-GB" sz="1400">
                <a:solidFill>
                  <a:schemeClr val="bg1"/>
                </a:solidFill>
                <a:latin typeface="Arial" panose="020B0604020202020204" pitchFamily="34" charset="0"/>
              </a:rPr>
            </a:br>
            <a:r>
              <a:rPr lang="en-GB" sz="1400">
                <a:solidFill>
                  <a:schemeClr val="bg1"/>
                </a:solidFill>
                <a:latin typeface="Arial" panose="020B0604020202020204" pitchFamily="34" charset="0"/>
              </a:rPr>
              <a:t>Oleclumab + durvalumab + </a:t>
            </a:r>
            <a:r>
              <a:rPr lang="en-GB" sz="1400" baseline="0">
                <a:solidFill>
                  <a:schemeClr val="bg1"/>
                </a:solidFill>
                <a:latin typeface="Arial" panose="020B0604020202020204" pitchFamily="34" charset="0"/>
              </a:rPr>
              <a:t>CT</a:t>
            </a:r>
            <a:endParaRPr lang="en-GB" sz="1400">
              <a:solidFill>
                <a:schemeClr val="bg1"/>
              </a:solidFill>
              <a:latin typeface="Arial" panose="020B0604020202020204" pitchFamily="34" charset="0"/>
            </a:endParaRPr>
          </a:p>
        </p:txBody>
      </p:sp>
      <p:sp>
        <p:nvSpPr>
          <p:cNvPr id="17" name="Rectangle 16">
            <a:extLst>
              <a:ext uri="{FF2B5EF4-FFF2-40B4-BE49-F238E27FC236}">
                <a16:creationId xmlns:a16="http://schemas.microsoft.com/office/drawing/2014/main" id="{FE335197-8E16-BE59-F32F-88FA8EB86DC5}"/>
              </a:ext>
            </a:extLst>
          </p:cNvPr>
          <p:cNvSpPr/>
          <p:nvPr/>
        </p:nvSpPr>
        <p:spPr>
          <a:xfrm>
            <a:off x="4593684" y="1590205"/>
            <a:ext cx="3258565" cy="49964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rtl="0">
              <a:defRPr sz="1400" b="0" i="0" u="none" strike="noStrike" kern="1200" spc="0" baseline="0">
                <a:solidFill>
                  <a:prstClr val="black">
                    <a:lumMod val="65000"/>
                    <a:lumOff val="35000"/>
                  </a:prstClr>
                </a:solidFill>
                <a:latin typeface="+mn-lt"/>
                <a:ea typeface="+mn-ea"/>
                <a:cs typeface="+mn-cs"/>
              </a:defRPr>
            </a:pPr>
            <a:r>
              <a:rPr lang="en-GB" sz="1400">
                <a:solidFill>
                  <a:schemeClr val="bg1"/>
                </a:solidFill>
                <a:latin typeface="Arial" panose="020B0604020202020204" pitchFamily="34" charset="0"/>
              </a:rPr>
              <a:t>Arm 2</a:t>
            </a:r>
          </a:p>
          <a:p>
            <a:pPr algn="ctr" rtl="0">
              <a:defRPr sz="1400" b="0" i="0" u="none" strike="noStrike" kern="1200" spc="0" baseline="0">
                <a:solidFill>
                  <a:prstClr val="black">
                    <a:lumMod val="65000"/>
                    <a:lumOff val="35000"/>
                  </a:prstClr>
                </a:solidFill>
                <a:latin typeface="+mn-lt"/>
                <a:ea typeface="+mn-ea"/>
                <a:cs typeface="+mn-cs"/>
              </a:defRPr>
            </a:pPr>
            <a:r>
              <a:rPr lang="en-GB" sz="1400">
                <a:solidFill>
                  <a:schemeClr val="bg1"/>
                </a:solidFill>
                <a:latin typeface="Arial" panose="020B0604020202020204" pitchFamily="34" charset="0"/>
              </a:rPr>
              <a:t>Monalizumab + durvalumab +</a:t>
            </a:r>
            <a:r>
              <a:rPr lang="en-GB" sz="1400" baseline="0">
                <a:solidFill>
                  <a:schemeClr val="bg1"/>
                </a:solidFill>
                <a:latin typeface="Arial" panose="020B0604020202020204" pitchFamily="34" charset="0"/>
              </a:rPr>
              <a:t> CT</a:t>
            </a:r>
            <a:endParaRPr lang="en-GB" sz="1400">
              <a:solidFill>
                <a:schemeClr val="bg1"/>
              </a:solidFill>
              <a:latin typeface="Arial" panose="020B0604020202020204" pitchFamily="34" charset="0"/>
            </a:endParaRPr>
          </a:p>
        </p:txBody>
      </p:sp>
      <p:sp>
        <p:nvSpPr>
          <p:cNvPr id="20" name="Rectangle 19">
            <a:extLst>
              <a:ext uri="{FF2B5EF4-FFF2-40B4-BE49-F238E27FC236}">
                <a16:creationId xmlns:a16="http://schemas.microsoft.com/office/drawing/2014/main" id="{A2F0A2ED-1A8D-395D-D983-53B0995F8706}"/>
              </a:ext>
            </a:extLst>
          </p:cNvPr>
          <p:cNvSpPr/>
          <p:nvPr/>
        </p:nvSpPr>
        <p:spPr>
          <a:xfrm>
            <a:off x="8362638" y="1580604"/>
            <a:ext cx="3258565" cy="49964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rtl="0">
              <a:defRPr sz="1400" b="0" i="0" u="none" strike="noStrike" kern="1200" spc="0" baseline="0">
                <a:solidFill>
                  <a:prstClr val="black">
                    <a:lumMod val="65000"/>
                    <a:lumOff val="35000"/>
                  </a:prstClr>
                </a:solidFill>
                <a:latin typeface="+mn-lt"/>
                <a:ea typeface="+mn-ea"/>
                <a:cs typeface="+mn-cs"/>
              </a:defRPr>
            </a:pPr>
            <a:r>
              <a:rPr lang="en-GB" sz="1400">
                <a:solidFill>
                  <a:schemeClr val="bg1"/>
                </a:solidFill>
                <a:latin typeface="Arial" panose="020B0604020202020204" pitchFamily="34" charset="0"/>
              </a:rPr>
              <a:t>Arm 4</a:t>
            </a:r>
          </a:p>
          <a:p>
            <a:pPr algn="ctr" rtl="0">
              <a:defRPr sz="1400" b="0" i="0" u="none" strike="noStrike" kern="1200" spc="0" baseline="0">
                <a:solidFill>
                  <a:prstClr val="black">
                    <a:lumMod val="65000"/>
                    <a:lumOff val="35000"/>
                  </a:prstClr>
                </a:solidFill>
                <a:latin typeface="+mn-lt"/>
                <a:ea typeface="+mn-ea"/>
                <a:cs typeface="+mn-cs"/>
              </a:defRPr>
            </a:pPr>
            <a:r>
              <a:rPr lang="en-GB" sz="1400" baseline="0">
                <a:solidFill>
                  <a:schemeClr val="bg1"/>
                </a:solidFill>
                <a:latin typeface="Arial" panose="020B0604020202020204" pitchFamily="34" charset="0"/>
              </a:rPr>
              <a:t>Dato-DXd + durvalumab + CT</a:t>
            </a:r>
            <a:endParaRPr lang="en-GB" sz="1400">
              <a:solidFill>
                <a:schemeClr val="bg1"/>
              </a:solidFill>
              <a:latin typeface="Arial" panose="020B0604020202020204" pitchFamily="34" charset="0"/>
            </a:endParaRPr>
          </a:p>
        </p:txBody>
      </p:sp>
    </p:spTree>
    <p:extLst>
      <p:ext uri="{BB962C8B-B14F-4D97-AF65-F5344CB8AC3E}">
        <p14:creationId xmlns:p14="http://schemas.microsoft.com/office/powerpoint/2010/main" val="27559681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1DF20-9B97-3CA5-0655-6C539104ABB3}"/>
              </a:ext>
            </a:extLst>
          </p:cNvPr>
          <p:cNvSpPr>
            <a:spLocks noGrp="1"/>
          </p:cNvSpPr>
          <p:nvPr>
            <p:ph type="title"/>
          </p:nvPr>
        </p:nvSpPr>
        <p:spPr/>
        <p:txBody>
          <a:bodyPr>
            <a:normAutofit/>
          </a:bodyPr>
          <a:lstStyle/>
          <a:p>
            <a:r>
              <a:rPr lang="en-US"/>
              <a:t>SKYSCRAPER-05: Design</a:t>
            </a:r>
          </a:p>
        </p:txBody>
      </p:sp>
      <p:sp>
        <p:nvSpPr>
          <p:cNvPr id="21" name="Content Placeholder 20">
            <a:extLst>
              <a:ext uri="{FF2B5EF4-FFF2-40B4-BE49-F238E27FC236}">
                <a16:creationId xmlns:a16="http://schemas.microsoft.com/office/drawing/2014/main" id="{494E2CDE-22B1-3C27-6EA1-B5E0B666D1F2}"/>
              </a:ext>
            </a:extLst>
          </p:cNvPr>
          <p:cNvSpPr>
            <a:spLocks noGrp="1"/>
          </p:cNvSpPr>
          <p:nvPr>
            <p:ph sz="half" idx="1"/>
          </p:nvPr>
        </p:nvSpPr>
        <p:spPr/>
        <p:txBody>
          <a:bodyPr>
            <a:normAutofit/>
          </a:bodyPr>
          <a:lstStyle/>
          <a:p>
            <a:r>
              <a:rPr lang="en-US" dirty="0"/>
              <a:t>Phase 2, open-label, multicenter study</a:t>
            </a:r>
          </a:p>
          <a:p>
            <a:r>
              <a:rPr lang="en-US" dirty="0"/>
              <a:t>Primary endpoints: </a:t>
            </a:r>
            <a:r>
              <a:rPr lang="en-US" dirty="0" err="1"/>
              <a:t>mPR</a:t>
            </a:r>
            <a:r>
              <a:rPr lang="en-US" dirty="0"/>
              <a:t>, surgical feasibility and safety</a:t>
            </a:r>
          </a:p>
          <a:p>
            <a:r>
              <a:rPr lang="en-US" dirty="0"/>
              <a:t>Secondary endpoints: </a:t>
            </a:r>
            <a:r>
              <a:rPr lang="en-US" dirty="0" err="1"/>
              <a:t>pCR</a:t>
            </a:r>
            <a:r>
              <a:rPr lang="en-US" dirty="0"/>
              <a:t>, EFS</a:t>
            </a:r>
          </a:p>
        </p:txBody>
      </p:sp>
      <p:sp>
        <p:nvSpPr>
          <p:cNvPr id="4" name="Footer Placeholder 3">
            <a:extLst>
              <a:ext uri="{FF2B5EF4-FFF2-40B4-BE49-F238E27FC236}">
                <a16:creationId xmlns:a16="http://schemas.microsoft.com/office/drawing/2014/main" id="{5992458B-8AB7-BF95-2FBB-137A3BC2A57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CT, chemotherapy; EFS, event-free survival; IV, intravenous; MPR, major pathologic response; </a:t>
            </a:r>
            <a:br>
              <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NSCLC, non-small cell lung cancer; </a:t>
            </a:r>
            <a:r>
              <a:rPr kumimoji="0" lang="en-US" sz="1000" b="0" i="0" u="none" strike="noStrike" kern="1200" cap="none" spc="0" normalizeH="0" baseline="0" noProof="0" dirty="0" err="1">
                <a:ln>
                  <a:noFill/>
                </a:ln>
                <a:solidFill>
                  <a:srgbClr val="3A3A3A"/>
                </a:solidFill>
                <a:effectLst/>
                <a:uLnTx/>
                <a:uFillTx/>
                <a:latin typeface="Arial" panose="020B0604020202020204" pitchFamily="34" charset="0"/>
                <a:ea typeface="+mn-ea"/>
                <a:cs typeface="Arial" panose="020B0604020202020204" pitchFamily="34" charset="0"/>
              </a:rPr>
              <a:t>pCR</a:t>
            </a:r>
            <a:r>
              <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 pathologic complete response; Q3W, every 3 weeks.</a:t>
            </a:r>
            <a:br>
              <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Pass H, et al. ESMO 2022. Abstract 970TiP.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Pass H, et al. IASLC </a:t>
            </a:r>
            <a:r>
              <a:rPr lang="en-US" dirty="0">
                <a:solidFill>
                  <a:srgbClr val="3A3A3A"/>
                </a:solidFill>
              </a:rPr>
              <a:t>WCLC 2025. Abstract OA02.01.</a:t>
            </a:r>
            <a:endPar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6368483A-1DAB-976A-0E13-01FFA5102C6F}"/>
              </a:ext>
            </a:extLst>
          </p:cNvPr>
          <p:cNvPicPr>
            <a:picLocks noChangeAspect="1"/>
          </p:cNvPicPr>
          <p:nvPr/>
        </p:nvPicPr>
        <p:blipFill>
          <a:blip r:embed="rId3"/>
          <a:stretch>
            <a:fillRect/>
          </a:stretch>
        </p:blipFill>
        <p:spPr>
          <a:xfrm>
            <a:off x="7226593" y="72836"/>
            <a:ext cx="4457407" cy="6785164"/>
          </a:xfrm>
          <a:prstGeom prst="rect">
            <a:avLst/>
          </a:prstGeom>
        </p:spPr>
      </p:pic>
    </p:spTree>
    <p:extLst>
      <p:ext uri="{BB962C8B-B14F-4D97-AF65-F5344CB8AC3E}">
        <p14:creationId xmlns:p14="http://schemas.microsoft.com/office/powerpoint/2010/main" val="25123742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FF3B315-8C6F-BE3C-49F0-0EAC36EB7616}"/>
              </a:ext>
            </a:extLst>
          </p:cNvPr>
          <p:cNvSpPr>
            <a:spLocks noGrp="1"/>
          </p:cNvSpPr>
          <p:nvPr>
            <p:ph type="title"/>
          </p:nvPr>
        </p:nvSpPr>
        <p:spPr/>
        <p:txBody>
          <a:bodyPr/>
          <a:lstStyle/>
          <a:p>
            <a:r>
              <a:rPr lang="en-US"/>
              <a:t>SKYSCRAPER-05: Results</a:t>
            </a:r>
          </a:p>
        </p:txBody>
      </p:sp>
      <p:graphicFrame>
        <p:nvGraphicFramePr>
          <p:cNvPr id="12" name="Content Placeholder 11">
            <a:extLst>
              <a:ext uri="{FF2B5EF4-FFF2-40B4-BE49-F238E27FC236}">
                <a16:creationId xmlns:a16="http://schemas.microsoft.com/office/drawing/2014/main" id="{3146D828-808C-AC6A-4093-53A45BA80396}"/>
              </a:ext>
            </a:extLst>
          </p:cNvPr>
          <p:cNvGraphicFramePr>
            <a:graphicFrameLocks noGrp="1"/>
          </p:cNvGraphicFramePr>
          <p:nvPr>
            <p:ph idx="1"/>
          </p:nvPr>
        </p:nvGraphicFramePr>
        <p:xfrm>
          <a:off x="838200" y="1825625"/>
          <a:ext cx="10515600" cy="4062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a:extLst>
              <a:ext uri="{FF2B5EF4-FFF2-40B4-BE49-F238E27FC236}">
                <a16:creationId xmlns:a16="http://schemas.microsoft.com/office/drawing/2014/main" id="{AAA71BAB-416D-73C8-63E0-F51C3220B0AA}"/>
              </a:ext>
            </a:extLst>
          </p:cNvPr>
          <p:cNvSpPr>
            <a:spLocks noGrp="1"/>
          </p:cNvSpPr>
          <p:nvPr>
            <p:ph type="ftr" sz="quarter" idx="10"/>
          </p:nvPr>
        </p:nvSpPr>
        <p:spPr/>
        <p:txBody>
          <a:bodyPr/>
          <a:lstStyle/>
          <a:p>
            <a:pPr lvl="0">
              <a:defRPr/>
            </a:pPr>
            <a:r>
              <a:rPr lang="en-US" dirty="0">
                <a:solidFill>
                  <a:srgbClr val="3A3A3A"/>
                </a:solidFill>
              </a:rPr>
              <a:t>EFS, event-free survival; </a:t>
            </a:r>
            <a:r>
              <a:rPr lang="en-US" dirty="0" err="1">
                <a:solidFill>
                  <a:srgbClr val="3A3A3A"/>
                </a:solidFill>
              </a:rPr>
              <a:t>mPR</a:t>
            </a:r>
            <a:r>
              <a:rPr lang="en-US" dirty="0">
                <a:solidFill>
                  <a:srgbClr val="3A3A3A"/>
                </a:solidFill>
              </a:rPr>
              <a:t>, major pathologic response; </a:t>
            </a:r>
            <a:r>
              <a:rPr lang="en-US" dirty="0" err="1">
                <a:solidFill>
                  <a:srgbClr val="3A3A3A"/>
                </a:solidFill>
              </a:rPr>
              <a:t>pCR</a:t>
            </a:r>
            <a:r>
              <a:rPr lang="en-US" dirty="0">
                <a:solidFill>
                  <a:srgbClr val="3A3A3A"/>
                </a:solidFill>
              </a:rPr>
              <a:t>, pathologic complete response.</a:t>
            </a:r>
            <a:br>
              <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Pass H, et al. IASLC WCLC 2025. Abstract OA02.01.</a:t>
            </a:r>
          </a:p>
        </p:txBody>
      </p:sp>
    </p:spTree>
    <p:extLst>
      <p:ext uri="{BB962C8B-B14F-4D97-AF65-F5344CB8AC3E}">
        <p14:creationId xmlns:p14="http://schemas.microsoft.com/office/powerpoint/2010/main" val="41513763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DC67-F832-FA1C-D806-FF9B25DEE152}"/>
              </a:ext>
            </a:extLst>
          </p:cNvPr>
          <p:cNvSpPr>
            <a:spLocks noGrp="1"/>
          </p:cNvSpPr>
          <p:nvPr>
            <p:ph type="title"/>
          </p:nvPr>
        </p:nvSpPr>
        <p:spPr/>
        <p:txBody>
          <a:bodyPr>
            <a:normAutofit/>
          </a:bodyPr>
          <a:lstStyle/>
          <a:p>
            <a:r>
              <a:rPr lang="en-US" altLang="en-US" dirty="0"/>
              <a:t>Case</a:t>
            </a:r>
          </a:p>
        </p:txBody>
      </p:sp>
      <p:pic>
        <p:nvPicPr>
          <p:cNvPr id="95234" name="Picture 2">
            <a:extLst>
              <a:ext uri="{FF2B5EF4-FFF2-40B4-BE49-F238E27FC236}">
                <a16:creationId xmlns:a16="http://schemas.microsoft.com/office/drawing/2014/main" id="{B92BB029-6B59-F148-DCD5-BFE481EAFEA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7506096" y="372022"/>
            <a:ext cx="3952432" cy="3598634"/>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5" name="Picture 3">
            <a:extLst>
              <a:ext uri="{FF2B5EF4-FFF2-40B4-BE49-F238E27FC236}">
                <a16:creationId xmlns:a16="http://schemas.microsoft.com/office/drawing/2014/main" id="{7BDE286C-B88C-7DBD-4516-7E5E205158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6096" y="4124769"/>
            <a:ext cx="3952432" cy="2268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FD16EEC8-913B-D130-B1B5-B164AD7A1137}"/>
              </a:ext>
            </a:extLst>
          </p:cNvPr>
          <p:cNvSpPr txBox="1"/>
          <p:nvPr/>
        </p:nvSpPr>
        <p:spPr>
          <a:xfrm>
            <a:off x="838201" y="1543959"/>
            <a:ext cx="6055759" cy="4154984"/>
          </a:xfrm>
          <a:prstGeom prst="rect">
            <a:avLst/>
          </a:prstGeom>
          <a:noFill/>
        </p:spPr>
        <p:txBody>
          <a:bodyPr wrap="square">
            <a:spAutoFit/>
          </a:bodyPr>
          <a:lstStyle/>
          <a:p>
            <a:r>
              <a:rPr lang="en-US" altLang="en-US" sz="2400" dirty="0">
                <a:latin typeface="Arial" panose="020B0604020202020204" pitchFamily="34" charset="0"/>
                <a:cs typeface="Arial" panose="020B0604020202020204" pitchFamily="34" charset="0"/>
              </a:rPr>
              <a:t>A 61 </a:t>
            </a:r>
            <a:r>
              <a:rPr lang="en-US" altLang="en-US" sz="2400" dirty="0" err="1">
                <a:latin typeface="Arial" panose="020B0604020202020204" pitchFamily="34" charset="0"/>
                <a:cs typeface="Arial" panose="020B0604020202020204" pitchFamily="34" charset="0"/>
              </a:rPr>
              <a:t>y.o</a:t>
            </a:r>
            <a:r>
              <a:rPr lang="en-US" altLang="en-US" sz="2400" dirty="0">
                <a:latin typeface="Arial" panose="020B0604020202020204" pitchFamily="34" charset="0"/>
                <a:cs typeface="Arial" panose="020B0604020202020204" pitchFamily="34" charset="0"/>
              </a:rPr>
              <a:t>. man who works in marketing has mild hypertension, hyperlipidemia and a history of smoking 1 pack of cigarettes daily since he was 18 years old.  He presents to his PCP with unexpected weight loss, blood-streaked sputum, and low-grade fevers. After a suspicious CXR, a CT thorax shows a 5 cm mass in the right upper lobe abutting the major fissure and posterior minor fissure without obvious hilar or mediastinal adenopathy. </a:t>
            </a:r>
            <a:endParaRPr lang="en-US" sz="2400" dirty="0">
              <a:latin typeface="Arial" panose="020B0604020202020204" pitchFamily="34" charset="0"/>
              <a:cs typeface="Arial" panose="020B0604020202020204" pitchFamily="34" charset="0"/>
            </a:endParaRPr>
          </a:p>
        </p:txBody>
      </p:sp>
      <p:sp>
        <p:nvSpPr>
          <p:cNvPr id="3" name="TextBox 5">
            <a:extLst>
              <a:ext uri="{FF2B5EF4-FFF2-40B4-BE49-F238E27FC236}">
                <a16:creationId xmlns:a16="http://schemas.microsoft.com/office/drawing/2014/main" id="{D4E5C6A4-0E8B-ACD9-10B0-05AD37BD8BFA}"/>
              </a:ext>
            </a:extLst>
          </p:cNvPr>
          <p:cNvSpPr txBox="1"/>
          <p:nvPr/>
        </p:nvSpPr>
        <p:spPr>
          <a:xfrm>
            <a:off x="1280144" y="6393758"/>
            <a:ext cx="6094428" cy="2616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cm, centimeter; CT, computed tomography; CXR, chest X-ray; PCP, primary care provider.</a:t>
            </a: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19069C-E20F-ACDE-6CFB-103239A0BB1A}"/>
              </a:ext>
            </a:extLst>
          </p:cNvPr>
          <p:cNvSpPr>
            <a:spLocks noGrp="1"/>
          </p:cNvSpPr>
          <p:nvPr>
            <p:ph type="title"/>
          </p:nvPr>
        </p:nvSpPr>
        <p:spPr/>
        <p:txBody>
          <a:bodyPr/>
          <a:lstStyle/>
          <a:p>
            <a:r>
              <a:rPr lang="en-US"/>
              <a:t>Theoretical Benefits of Neoadjuvant</a:t>
            </a:r>
          </a:p>
        </p:txBody>
      </p:sp>
      <p:pic>
        <p:nvPicPr>
          <p:cNvPr id="12" name="Picture 11">
            <a:extLst>
              <a:ext uri="{FF2B5EF4-FFF2-40B4-BE49-F238E27FC236}">
                <a16:creationId xmlns:a16="http://schemas.microsoft.com/office/drawing/2014/main" id="{2A2AD678-D436-D34A-3B79-C251FEB79906}"/>
              </a:ext>
            </a:extLst>
          </p:cNvPr>
          <p:cNvPicPr>
            <a:picLocks noChangeAspect="1"/>
          </p:cNvPicPr>
          <p:nvPr/>
        </p:nvPicPr>
        <p:blipFill>
          <a:blip r:embed="rId3">
            <a:clrChange>
              <a:clrFrom>
                <a:srgbClr val="FFFFFF"/>
              </a:clrFrom>
              <a:clrTo>
                <a:srgbClr val="FFFFFF">
                  <a:alpha val="0"/>
                </a:srgbClr>
              </a:clrTo>
            </a:clrChange>
          </a:blip>
          <a:srcRect b="5111"/>
          <a:stretch/>
        </p:blipFill>
        <p:spPr>
          <a:xfrm>
            <a:off x="702478" y="1556959"/>
            <a:ext cx="10651322" cy="4257804"/>
          </a:xfrm>
          <a:prstGeom prst="rect">
            <a:avLst/>
          </a:prstGeom>
        </p:spPr>
      </p:pic>
      <p:sp>
        <p:nvSpPr>
          <p:cNvPr id="13" name="Footer Placeholder 12">
            <a:extLst>
              <a:ext uri="{FF2B5EF4-FFF2-40B4-BE49-F238E27FC236}">
                <a16:creationId xmlns:a16="http://schemas.microsoft.com/office/drawing/2014/main" id="{A5A17491-24A8-7202-9797-72ECDD50E638}"/>
              </a:ext>
            </a:extLst>
          </p:cNvPr>
          <p:cNvSpPr>
            <a:spLocks noGrp="1"/>
          </p:cNvSpPr>
          <p:nvPr>
            <p:ph type="ftr" sz="quarter" idx="10"/>
          </p:nvPr>
        </p:nvSpPr>
        <p:spPr/>
        <p:txBody>
          <a:bodyPr/>
          <a:lstStyle/>
          <a:p>
            <a:r>
              <a:rPr lang="en-US"/>
              <a:t>Versluis JM, et al. </a:t>
            </a:r>
            <a:r>
              <a:rPr lang="en-US" i="1"/>
              <a:t>Nat Med. </a:t>
            </a:r>
            <a:r>
              <a:rPr lang="en-US"/>
              <a:t>2020;25(4):475-484.</a:t>
            </a:r>
          </a:p>
        </p:txBody>
      </p:sp>
    </p:spTree>
    <p:extLst>
      <p:ext uri="{BB962C8B-B14F-4D97-AF65-F5344CB8AC3E}">
        <p14:creationId xmlns:p14="http://schemas.microsoft.com/office/powerpoint/2010/main" val="1501034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17CDB39B-165E-6520-C233-BED76747184F}"/>
              </a:ext>
            </a:extLst>
          </p:cNvPr>
          <p:cNvSpPr>
            <a:spLocks noGrp="1"/>
          </p:cNvSpPr>
          <p:nvPr>
            <p:ph type="title"/>
          </p:nvPr>
        </p:nvSpPr>
        <p:spPr>
          <a:xfrm>
            <a:off x="838200" y="365125"/>
            <a:ext cx="10515600" cy="1325563"/>
          </a:xfrm>
        </p:spPr>
        <p:txBody>
          <a:bodyPr/>
          <a:lstStyle/>
          <a:p>
            <a:r>
              <a:rPr lang="en-US" altLang="en-US"/>
              <a:t>Case Follow-up/Question:</a:t>
            </a:r>
          </a:p>
        </p:txBody>
      </p:sp>
      <p:sp>
        <p:nvSpPr>
          <p:cNvPr id="97282" name="Content Placeholder 2">
            <a:extLst>
              <a:ext uri="{FF2B5EF4-FFF2-40B4-BE49-F238E27FC236}">
                <a16:creationId xmlns:a16="http://schemas.microsoft.com/office/drawing/2014/main" id="{B9B9B5FA-2756-C064-646B-8B40DDFB276C}"/>
              </a:ext>
            </a:extLst>
          </p:cNvPr>
          <p:cNvSpPr>
            <a:spLocks noGrp="1"/>
          </p:cNvSpPr>
          <p:nvPr>
            <p:ph idx="1"/>
          </p:nvPr>
        </p:nvSpPr>
        <p:spPr>
          <a:xfrm>
            <a:off x="838200" y="1825625"/>
            <a:ext cx="10515600" cy="4062557"/>
          </a:xfrm>
        </p:spPr>
        <p:txBody>
          <a:bodyPr>
            <a:normAutofit/>
          </a:bodyPr>
          <a:lstStyle/>
          <a:p>
            <a:r>
              <a:rPr lang="en-US" altLang="en-US" dirty="0"/>
              <a:t>In addition to biopsy of the primary mass, after tumor board discussion the team decides he should undergo EBUS to sample mediastinal and hilar lymph nodes and that tissue should be sent for PD-L1, EGFR/ALK</a:t>
            </a:r>
          </a:p>
          <a:p>
            <a:r>
              <a:rPr lang="en-US" altLang="en-US" dirty="0"/>
              <a:t>Some on the tumor board argue for him to head </a:t>
            </a:r>
            <a:br>
              <a:rPr lang="en-US" altLang="en-US" dirty="0"/>
            </a:br>
            <a:r>
              <a:rPr lang="en-US" altLang="en-US" dirty="0"/>
              <a:t>straight to surgery</a:t>
            </a:r>
          </a:p>
          <a:p>
            <a:r>
              <a:rPr lang="en-US" altLang="en-US" dirty="0"/>
              <a:t>EBUS confirms adenocarcinoma, PD-L1 40%, EGFR/ALK are both negative and there were some surprise positive </a:t>
            </a:r>
            <a:br>
              <a:rPr lang="en-US" altLang="en-US" dirty="0"/>
            </a:br>
            <a:r>
              <a:rPr lang="en-US" altLang="en-US" dirty="0"/>
              <a:t>findings at level 7</a:t>
            </a:r>
          </a:p>
          <a:p>
            <a:endParaRPr lang="en-US" altLang="en-US" dirty="0"/>
          </a:p>
          <a:p>
            <a:endParaRPr lang="en-US" altLang="en-US" dirty="0"/>
          </a:p>
        </p:txBody>
      </p:sp>
      <p:sp>
        <p:nvSpPr>
          <p:cNvPr id="2" name="TextBox 4">
            <a:extLst>
              <a:ext uri="{FF2B5EF4-FFF2-40B4-BE49-F238E27FC236}">
                <a16:creationId xmlns:a16="http://schemas.microsoft.com/office/drawing/2014/main" id="{69DCD6F5-E621-70F4-FE54-A6F7C9402780}"/>
              </a:ext>
            </a:extLst>
          </p:cNvPr>
          <p:cNvSpPr txBox="1"/>
          <p:nvPr/>
        </p:nvSpPr>
        <p:spPr>
          <a:xfrm>
            <a:off x="1261475" y="6362070"/>
            <a:ext cx="9235911" cy="2616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ALK, anaplastic lymphoma kinase; EBUS, endobronchial ultrasound; EGFR, epidermal growth factor receptor; PD-L1, programmed death-ligand 1.</a:t>
            </a:r>
          </a:p>
        </p:txBody>
      </p:sp>
    </p:spTree>
    <p:custDataLst>
      <p:tags r:id="rId1"/>
    </p:custData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618BF-77AF-BC5F-7808-BD76A093D65A}"/>
            </a:ext>
          </a:extLst>
        </p:cNvPr>
        <p:cNvGrpSpPr/>
        <p:nvPr/>
      </p:nvGrpSpPr>
      <p:grpSpPr>
        <a:xfrm>
          <a:off x="0" y="0"/>
          <a:ext cx="0" cy="0"/>
          <a:chOff x="0" y="0"/>
          <a:chExt cx="0" cy="0"/>
        </a:xfrm>
      </p:grpSpPr>
      <p:sp>
        <p:nvSpPr>
          <p:cNvPr id="97281" name="Title 1">
            <a:extLst>
              <a:ext uri="{FF2B5EF4-FFF2-40B4-BE49-F238E27FC236}">
                <a16:creationId xmlns:a16="http://schemas.microsoft.com/office/drawing/2014/main" id="{33BB5D5D-DE48-CA31-ADF1-9B02E6DBB541}"/>
              </a:ext>
            </a:extLst>
          </p:cNvPr>
          <p:cNvSpPr>
            <a:spLocks noGrp="1"/>
          </p:cNvSpPr>
          <p:nvPr>
            <p:ph type="title"/>
          </p:nvPr>
        </p:nvSpPr>
        <p:spPr>
          <a:xfrm>
            <a:off x="838200" y="365125"/>
            <a:ext cx="10515600" cy="1325563"/>
          </a:xfrm>
        </p:spPr>
        <p:txBody>
          <a:bodyPr/>
          <a:lstStyle/>
          <a:p>
            <a:r>
              <a:rPr lang="en-US" altLang="en-US"/>
              <a:t>Case Follow-up/Question:</a:t>
            </a:r>
          </a:p>
        </p:txBody>
      </p:sp>
      <p:sp>
        <p:nvSpPr>
          <p:cNvPr id="97282" name="Content Placeholder 2">
            <a:extLst>
              <a:ext uri="{FF2B5EF4-FFF2-40B4-BE49-F238E27FC236}">
                <a16:creationId xmlns:a16="http://schemas.microsoft.com/office/drawing/2014/main" id="{B32FF84F-7248-8D37-2ACF-1F6F401B4604}"/>
              </a:ext>
            </a:extLst>
          </p:cNvPr>
          <p:cNvSpPr>
            <a:spLocks noGrp="1"/>
          </p:cNvSpPr>
          <p:nvPr>
            <p:ph idx="1"/>
          </p:nvPr>
        </p:nvSpPr>
        <p:spPr>
          <a:xfrm>
            <a:off x="838200" y="1825625"/>
            <a:ext cx="10515600" cy="4062557"/>
          </a:xfrm>
        </p:spPr>
        <p:txBody>
          <a:bodyPr>
            <a:normAutofit lnSpcReduction="10000"/>
          </a:bodyPr>
          <a:lstStyle/>
          <a:p>
            <a:r>
              <a:rPr lang="en-US" altLang="en-US"/>
              <a:t>Based on these results (N2+, PD-L1 40%, no driver mutation) the team decides he should proceed to neo-adjuvant ICI therapy with chemotherapy and nivolumab</a:t>
            </a:r>
          </a:p>
          <a:p>
            <a:r>
              <a:rPr lang="en-US" altLang="en-US"/>
              <a:t>He completes 3 cycles and is doing relatively well but reports increasing fatigue and is noted to have a high TSH and low T4</a:t>
            </a:r>
          </a:p>
          <a:p>
            <a:r>
              <a:rPr lang="en-US" altLang="en-US"/>
              <a:t>ACTH and Cortisol levels are normal  </a:t>
            </a:r>
          </a:p>
          <a:p>
            <a:r>
              <a:rPr lang="en-US" altLang="en-US" err="1"/>
              <a:t>IrAE</a:t>
            </a:r>
            <a:r>
              <a:rPr lang="en-US" altLang="en-US"/>
              <a:t> of hypothyroidism diagnosed and thyroid hormone </a:t>
            </a:r>
            <a:br>
              <a:rPr lang="en-US" altLang="en-US"/>
            </a:br>
            <a:r>
              <a:rPr lang="en-US" altLang="en-US"/>
              <a:t>replacement started</a:t>
            </a:r>
          </a:p>
          <a:p>
            <a:r>
              <a:rPr lang="en-US" altLang="en-US"/>
              <a:t>Within 2 weeks symptoms have improved with normalization </a:t>
            </a:r>
            <a:br>
              <a:rPr lang="en-US" altLang="en-US"/>
            </a:br>
            <a:r>
              <a:rPr lang="en-US" altLang="en-US"/>
              <a:t>in TSH and T4 </a:t>
            </a:r>
          </a:p>
          <a:p>
            <a:endParaRPr lang="en-US" altLang="en-US"/>
          </a:p>
          <a:p>
            <a:endParaRPr lang="en-US" altLang="en-US"/>
          </a:p>
        </p:txBody>
      </p:sp>
      <p:sp>
        <p:nvSpPr>
          <p:cNvPr id="3" name="TextBox 4">
            <a:extLst>
              <a:ext uri="{FF2B5EF4-FFF2-40B4-BE49-F238E27FC236}">
                <a16:creationId xmlns:a16="http://schemas.microsoft.com/office/drawing/2014/main" id="{5712CD79-89C1-A66C-36C9-BA3DDC28A224}"/>
              </a:ext>
            </a:extLst>
          </p:cNvPr>
          <p:cNvSpPr txBox="1"/>
          <p:nvPr/>
        </p:nvSpPr>
        <p:spPr>
          <a:xfrm>
            <a:off x="1339124" y="6277431"/>
            <a:ext cx="9754385" cy="43088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ACTH, adrenocorticotropic hormone; ICI, immune checkpoint inhibitor; </a:t>
            </a:r>
            <a:r>
              <a:rPr lang="en-US" sz="1100" dirty="0" err="1">
                <a:latin typeface="Arial" panose="020B0604020202020204" pitchFamily="34" charset="0"/>
                <a:cs typeface="Arial" panose="020B0604020202020204" pitchFamily="34" charset="0"/>
              </a:rPr>
              <a:t>irAE</a:t>
            </a:r>
            <a:r>
              <a:rPr lang="en-US" sz="1100" dirty="0">
                <a:latin typeface="Arial" panose="020B0604020202020204" pitchFamily="34" charset="0"/>
                <a:cs typeface="Arial" panose="020B0604020202020204" pitchFamily="34" charset="0"/>
              </a:rPr>
              <a:t>, immune-related adverse event; N2, level 2 mediastinal lymph node; PD-L1, programmed death-ligand 1; T4, thyroxine; TSH, thyroid-stimulating hormone.</a:t>
            </a:r>
          </a:p>
        </p:txBody>
      </p:sp>
    </p:spTree>
    <p:custDataLst>
      <p:tags r:id="rId1"/>
    </p:custDataLst>
    <p:extLst>
      <p:ext uri="{BB962C8B-B14F-4D97-AF65-F5344CB8AC3E}">
        <p14:creationId xmlns:p14="http://schemas.microsoft.com/office/powerpoint/2010/main" val="29460394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2BA85-E28A-9B50-5D95-726C71E6D55A}"/>
            </a:ext>
          </a:extLst>
        </p:cNvPr>
        <p:cNvGrpSpPr/>
        <p:nvPr/>
      </p:nvGrpSpPr>
      <p:grpSpPr>
        <a:xfrm>
          <a:off x="0" y="0"/>
          <a:ext cx="0" cy="0"/>
          <a:chOff x="0" y="0"/>
          <a:chExt cx="0" cy="0"/>
        </a:xfrm>
      </p:grpSpPr>
      <p:sp>
        <p:nvSpPr>
          <p:cNvPr id="97281" name="Title 1">
            <a:extLst>
              <a:ext uri="{FF2B5EF4-FFF2-40B4-BE49-F238E27FC236}">
                <a16:creationId xmlns:a16="http://schemas.microsoft.com/office/drawing/2014/main" id="{408710E4-8FEE-CDED-B9A9-E387FA411694}"/>
              </a:ext>
            </a:extLst>
          </p:cNvPr>
          <p:cNvSpPr>
            <a:spLocks noGrp="1"/>
          </p:cNvSpPr>
          <p:nvPr>
            <p:ph type="title"/>
          </p:nvPr>
        </p:nvSpPr>
        <p:spPr>
          <a:xfrm>
            <a:off x="838200" y="365125"/>
            <a:ext cx="10515600" cy="1325563"/>
          </a:xfrm>
        </p:spPr>
        <p:txBody>
          <a:bodyPr/>
          <a:lstStyle/>
          <a:p>
            <a:r>
              <a:rPr lang="en-US" altLang="en-US"/>
              <a:t>Case Follow-up/Question:</a:t>
            </a:r>
          </a:p>
        </p:txBody>
      </p:sp>
      <p:sp>
        <p:nvSpPr>
          <p:cNvPr id="97282" name="Content Placeholder 2">
            <a:extLst>
              <a:ext uri="{FF2B5EF4-FFF2-40B4-BE49-F238E27FC236}">
                <a16:creationId xmlns:a16="http://schemas.microsoft.com/office/drawing/2014/main" id="{C80442DF-92D9-3478-0E2D-F6B42F87FCB8}"/>
              </a:ext>
            </a:extLst>
          </p:cNvPr>
          <p:cNvSpPr>
            <a:spLocks noGrp="1"/>
          </p:cNvSpPr>
          <p:nvPr>
            <p:ph idx="1"/>
          </p:nvPr>
        </p:nvSpPr>
        <p:spPr>
          <a:xfrm>
            <a:off x="838200" y="1825625"/>
            <a:ext cx="10515600" cy="4062557"/>
          </a:xfrm>
        </p:spPr>
        <p:txBody>
          <a:bodyPr>
            <a:normAutofit/>
          </a:bodyPr>
          <a:lstStyle/>
          <a:p>
            <a:r>
              <a:rPr lang="en-US" altLang="en-US" dirty="0"/>
              <a:t>Once his thyroid replacement therapy is stabilized, he has a successful right upper lobectomy. Pathology finds a 2 cm residual adenocarcinoma with significant treatment effect (20% residual viable tumor), with 1/5 hilar lymph nodes involved with minimal residual tumor and 0/12 mediastinal lymph nodes involved with tumor.</a:t>
            </a:r>
          </a:p>
          <a:p>
            <a:r>
              <a:rPr lang="en-US" altLang="en-US" dirty="0"/>
              <a:t>Do you continue with additional adjuvant immune therapy (</a:t>
            </a:r>
            <a:r>
              <a:rPr lang="en-US" altLang="en-US" dirty="0" err="1"/>
              <a:t>ie</a:t>
            </a:r>
            <a:r>
              <a:rPr lang="en-US" altLang="en-US" dirty="0"/>
              <a:t> CM77T or stop at this time CM816)?</a:t>
            </a:r>
          </a:p>
          <a:p>
            <a:r>
              <a:rPr lang="en-US" altLang="en-US" dirty="0"/>
              <a:t>What if he had a </a:t>
            </a:r>
            <a:r>
              <a:rPr lang="en-US" altLang="en-US" dirty="0" err="1"/>
              <a:t>pCR</a:t>
            </a:r>
            <a:r>
              <a:rPr lang="en-US" altLang="en-US" dirty="0"/>
              <a:t>? Would you give adjuvant therapy?</a:t>
            </a:r>
          </a:p>
          <a:p>
            <a:endParaRPr lang="en-US" altLang="en-US" dirty="0"/>
          </a:p>
          <a:p>
            <a:endParaRPr lang="en-US" altLang="en-US" dirty="0"/>
          </a:p>
        </p:txBody>
      </p:sp>
      <p:sp>
        <p:nvSpPr>
          <p:cNvPr id="2" name="TextBox 4">
            <a:extLst>
              <a:ext uri="{FF2B5EF4-FFF2-40B4-BE49-F238E27FC236}">
                <a16:creationId xmlns:a16="http://schemas.microsoft.com/office/drawing/2014/main" id="{13061974-11F7-BAA7-D075-D12F636F2D07}"/>
              </a:ext>
            </a:extLst>
          </p:cNvPr>
          <p:cNvSpPr txBox="1"/>
          <p:nvPr/>
        </p:nvSpPr>
        <p:spPr>
          <a:xfrm>
            <a:off x="1496713" y="6362070"/>
            <a:ext cx="6094428" cy="43088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CM77T, </a:t>
            </a:r>
            <a:r>
              <a:rPr lang="en-US" sz="1100" dirty="0" err="1">
                <a:latin typeface="Arial" panose="020B0604020202020204" pitchFamily="34" charset="0"/>
                <a:cs typeface="Arial" panose="020B0604020202020204" pitchFamily="34" charset="0"/>
              </a:rPr>
              <a:t>CheckMate</a:t>
            </a:r>
            <a:r>
              <a:rPr lang="en-US" sz="1100" dirty="0">
                <a:latin typeface="Arial" panose="020B0604020202020204" pitchFamily="34" charset="0"/>
                <a:cs typeface="Arial" panose="020B0604020202020204" pitchFamily="34" charset="0"/>
              </a:rPr>
              <a:t> 77T trial; CM816, </a:t>
            </a:r>
            <a:r>
              <a:rPr lang="en-US" sz="1100" dirty="0" err="1">
                <a:latin typeface="Arial" panose="020B0604020202020204" pitchFamily="34" charset="0"/>
                <a:cs typeface="Arial" panose="020B0604020202020204" pitchFamily="34" charset="0"/>
              </a:rPr>
              <a:t>CheckMate</a:t>
            </a:r>
            <a:r>
              <a:rPr lang="en-US" sz="1100" dirty="0">
                <a:latin typeface="Arial" panose="020B0604020202020204" pitchFamily="34" charset="0"/>
                <a:cs typeface="Arial" panose="020B0604020202020204" pitchFamily="34" charset="0"/>
              </a:rPr>
              <a:t> 816 trial; </a:t>
            </a:r>
            <a:r>
              <a:rPr lang="en-US" sz="1100" dirty="0" err="1">
                <a:latin typeface="Arial" panose="020B0604020202020204" pitchFamily="34" charset="0"/>
                <a:cs typeface="Arial" panose="020B0604020202020204" pitchFamily="34" charset="0"/>
              </a:rPr>
              <a:t>pCR</a:t>
            </a:r>
            <a:r>
              <a:rPr lang="en-US" sz="1100" dirty="0">
                <a:latin typeface="Arial" panose="020B0604020202020204" pitchFamily="34" charset="0"/>
                <a:cs typeface="Arial" panose="020B0604020202020204" pitchFamily="34" charset="0"/>
              </a:rPr>
              <a:t>, pathologic complete response.</a:t>
            </a:r>
          </a:p>
        </p:txBody>
      </p:sp>
    </p:spTree>
    <p:custDataLst>
      <p:tags r:id="rId1"/>
    </p:custDataLst>
    <p:extLst>
      <p:ext uri="{BB962C8B-B14F-4D97-AF65-F5344CB8AC3E}">
        <p14:creationId xmlns:p14="http://schemas.microsoft.com/office/powerpoint/2010/main" val="16321037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08F590B4-417D-9DDD-E3AC-B839CB041C84}"/>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6" name="Title 5">
            <a:extLst>
              <a:ext uri="{FF2B5EF4-FFF2-40B4-BE49-F238E27FC236}">
                <a16:creationId xmlns:a16="http://schemas.microsoft.com/office/drawing/2014/main" id="{600D288C-80DD-19CE-7385-938451318D49}"/>
              </a:ext>
            </a:extLst>
          </p:cNvPr>
          <p:cNvSpPr>
            <a:spLocks noGrp="1"/>
          </p:cNvSpPr>
          <p:nvPr>
            <p:ph type="title"/>
          </p:nvPr>
        </p:nvSpPr>
        <p:spPr/>
        <p:txBody>
          <a:bodyPr/>
          <a:lstStyle/>
          <a:p>
            <a:r>
              <a:rPr lang="en-US">
                <a:highlight>
                  <a:srgbClr val="FFFFFF"/>
                </a:highlight>
                <a:ea typeface="微软雅黑" panose="020B0503020204020204" pitchFamily="34" charset="-122"/>
                <a:sym typeface="Arial" panose="020B0604020202020204" pitchFamily="34" charset="0"/>
              </a:rPr>
              <a:t>Question From Our Case</a:t>
            </a:r>
            <a:endParaRPr lang="en-US"/>
          </a:p>
        </p:txBody>
      </p:sp>
      <p:sp>
        <p:nvSpPr>
          <p:cNvPr id="8" name="Content Placeholder 7">
            <a:extLst>
              <a:ext uri="{FF2B5EF4-FFF2-40B4-BE49-F238E27FC236}">
                <a16:creationId xmlns:a16="http://schemas.microsoft.com/office/drawing/2014/main" id="{10A4E1AA-18E3-E2A3-3280-E0882C88E004}"/>
              </a:ext>
            </a:extLst>
          </p:cNvPr>
          <p:cNvSpPr>
            <a:spLocks noGrp="1"/>
          </p:cNvSpPr>
          <p:nvPr>
            <p:ph idx="1"/>
          </p:nvPr>
        </p:nvSpPr>
        <p:spPr/>
        <p:txBody>
          <a:bodyPr>
            <a:normAutofit fontScale="92500" lnSpcReduction="10000"/>
          </a:bodyPr>
          <a:lstStyle/>
          <a:p>
            <a:pPr lvl="0"/>
            <a:r>
              <a:rPr lang="en-US"/>
              <a:t>Who determines </a:t>
            </a:r>
            <a:r>
              <a:rPr lang="en-US" err="1"/>
              <a:t>resectability</a:t>
            </a:r>
            <a:r>
              <a:rPr lang="en-US"/>
              <a:t> among the multidisciplinary team, </a:t>
            </a:r>
            <a:br>
              <a:rPr lang="en-US"/>
            </a:br>
            <a:r>
              <a:rPr lang="en-US"/>
              <a:t>and when? </a:t>
            </a:r>
          </a:p>
          <a:p>
            <a:pPr lvl="0"/>
            <a:r>
              <a:rPr lang="en-US"/>
              <a:t>Do we have to wait for OS data to mature before ICI selection? </a:t>
            </a:r>
          </a:p>
          <a:p>
            <a:pPr lvl="0"/>
            <a:r>
              <a:rPr lang="en-US"/>
              <a:t>Which biomarkers are ready for practice right now to help inform treatment planning? - do you obtain ctDNA?</a:t>
            </a:r>
          </a:p>
          <a:p>
            <a:pPr lvl="0"/>
            <a:r>
              <a:rPr lang="en-US"/>
              <a:t>If </a:t>
            </a:r>
            <a:r>
              <a:rPr lang="en-US" err="1"/>
              <a:t>irAEs</a:t>
            </a:r>
            <a:r>
              <a:rPr lang="en-US"/>
              <a:t> develop pre-resection, how long to delay surgery to manage </a:t>
            </a:r>
            <a:r>
              <a:rPr lang="en-US" err="1"/>
              <a:t>irAEs</a:t>
            </a:r>
            <a:r>
              <a:rPr lang="en-US"/>
              <a:t>? </a:t>
            </a:r>
          </a:p>
          <a:p>
            <a:pPr lvl="0"/>
            <a:r>
              <a:rPr lang="en-US"/>
              <a:t>Do patients achieving a </a:t>
            </a:r>
            <a:r>
              <a:rPr lang="en-US" err="1"/>
              <a:t>pCR</a:t>
            </a:r>
            <a:r>
              <a:rPr lang="en-US"/>
              <a:t> need adjuvant therapy?</a:t>
            </a:r>
          </a:p>
          <a:p>
            <a:pPr lvl="0"/>
            <a:r>
              <a:rPr lang="en-US"/>
              <a:t>What is the sentiment around potential for subcutaneous administration of ICIs? </a:t>
            </a:r>
          </a:p>
        </p:txBody>
      </p:sp>
      <p:sp>
        <p:nvSpPr>
          <p:cNvPr id="2" name="TextBox 11">
            <a:extLst>
              <a:ext uri="{FF2B5EF4-FFF2-40B4-BE49-F238E27FC236}">
                <a16:creationId xmlns:a16="http://schemas.microsoft.com/office/drawing/2014/main" id="{5529DAB1-0101-5B5C-D8CF-3C38912E243A}"/>
              </a:ext>
            </a:extLst>
          </p:cNvPr>
          <p:cNvSpPr txBox="1"/>
          <p:nvPr/>
        </p:nvSpPr>
        <p:spPr>
          <a:xfrm>
            <a:off x="1290130" y="6431173"/>
            <a:ext cx="10063670" cy="2616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ctDNA, circulating tumor DNA; ICI, immune checkpoint inhibitor; </a:t>
            </a:r>
            <a:r>
              <a:rPr lang="en-US" sz="1100" dirty="0" err="1">
                <a:latin typeface="Arial" panose="020B0604020202020204" pitchFamily="34" charset="0"/>
                <a:cs typeface="Arial" panose="020B0604020202020204" pitchFamily="34" charset="0"/>
              </a:rPr>
              <a:t>irAE</a:t>
            </a:r>
            <a:r>
              <a:rPr lang="en-US" sz="1100" dirty="0">
                <a:latin typeface="Arial" panose="020B0604020202020204" pitchFamily="34" charset="0"/>
                <a:cs typeface="Arial" panose="020B0604020202020204" pitchFamily="34" charset="0"/>
              </a:rPr>
              <a:t>, immune-related adverse event; OS, overall survival; </a:t>
            </a:r>
            <a:r>
              <a:rPr lang="en-US" sz="1100" dirty="0" err="1">
                <a:latin typeface="Arial" panose="020B0604020202020204" pitchFamily="34" charset="0"/>
                <a:cs typeface="Arial" panose="020B0604020202020204" pitchFamily="34" charset="0"/>
              </a:rPr>
              <a:t>pCR</a:t>
            </a:r>
            <a:r>
              <a:rPr lang="en-US" sz="1100" dirty="0">
                <a:latin typeface="Arial" panose="020B0604020202020204" pitchFamily="34" charset="0"/>
                <a:cs typeface="Arial" panose="020B0604020202020204" pitchFamily="34" charset="0"/>
              </a:rPr>
              <a:t>, pathologic complete response.</a:t>
            </a:r>
          </a:p>
        </p:txBody>
      </p:sp>
    </p:spTree>
    <p:extLst>
      <p:ext uri="{BB962C8B-B14F-4D97-AF65-F5344CB8AC3E}">
        <p14:creationId xmlns:p14="http://schemas.microsoft.com/office/powerpoint/2010/main" val="11362799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E7365-826F-BC35-BF90-35E4C915D06F}"/>
            </a:ext>
          </a:extLst>
        </p:cNvPr>
        <p:cNvGrpSpPr/>
        <p:nvPr/>
      </p:nvGrpSpPr>
      <p:grpSpPr>
        <a:xfrm>
          <a:off x="0" y="0"/>
          <a:ext cx="0" cy="0"/>
          <a:chOff x="0" y="0"/>
          <a:chExt cx="0" cy="0"/>
        </a:xfrm>
      </p:grpSpPr>
      <p:sp>
        <p:nvSpPr>
          <p:cNvPr id="3" name="Rectangle 1">
            <a:extLst>
              <a:ext uri="{FF2B5EF4-FFF2-40B4-BE49-F238E27FC236}">
                <a16:creationId xmlns:a16="http://schemas.microsoft.com/office/drawing/2014/main" id="{4CA32641-4DCF-EA4E-8E43-D1368DD5CE19}"/>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6" name="Title 5">
            <a:extLst>
              <a:ext uri="{FF2B5EF4-FFF2-40B4-BE49-F238E27FC236}">
                <a16:creationId xmlns:a16="http://schemas.microsoft.com/office/drawing/2014/main" id="{F8C7F5D4-BD75-A24D-3421-35558C1F4E23}"/>
              </a:ext>
            </a:extLst>
          </p:cNvPr>
          <p:cNvSpPr>
            <a:spLocks noGrp="1"/>
          </p:cNvSpPr>
          <p:nvPr>
            <p:ph type="title"/>
          </p:nvPr>
        </p:nvSpPr>
        <p:spPr/>
        <p:txBody>
          <a:bodyPr/>
          <a:lstStyle/>
          <a:p>
            <a:r>
              <a:rPr lang="en-US">
                <a:highlight>
                  <a:srgbClr val="FFFFFF"/>
                </a:highlight>
                <a:ea typeface="微软雅黑" panose="020B0503020204020204" pitchFamily="34" charset="-122"/>
                <a:sym typeface="Arial" panose="020B0604020202020204" pitchFamily="34" charset="0"/>
              </a:rPr>
              <a:t>Conclusions</a:t>
            </a:r>
            <a:endParaRPr lang="en-US"/>
          </a:p>
        </p:txBody>
      </p:sp>
      <p:sp>
        <p:nvSpPr>
          <p:cNvPr id="8" name="Content Placeholder 7">
            <a:extLst>
              <a:ext uri="{FF2B5EF4-FFF2-40B4-BE49-F238E27FC236}">
                <a16:creationId xmlns:a16="http://schemas.microsoft.com/office/drawing/2014/main" id="{74E9B007-DC1A-5675-1B87-301E88BAF22C}"/>
              </a:ext>
            </a:extLst>
          </p:cNvPr>
          <p:cNvSpPr>
            <a:spLocks noGrp="1"/>
          </p:cNvSpPr>
          <p:nvPr>
            <p:ph idx="1"/>
          </p:nvPr>
        </p:nvSpPr>
        <p:spPr>
          <a:xfrm>
            <a:off x="838200" y="1825625"/>
            <a:ext cx="10515600" cy="4667250"/>
          </a:xfrm>
        </p:spPr>
        <p:txBody>
          <a:bodyPr>
            <a:normAutofit/>
          </a:bodyPr>
          <a:lstStyle/>
          <a:p>
            <a:pPr marL="457200" indent="-457200">
              <a:lnSpc>
                <a:spcPct val="120000"/>
              </a:lnSpc>
              <a:spcBef>
                <a:spcPts val="0"/>
              </a:spcBef>
              <a:buFont typeface="+mj-lt"/>
              <a:buAutoNum type="arabicParenR"/>
            </a:pPr>
            <a:r>
              <a:rPr lang="en-US" sz="1600" dirty="0"/>
              <a:t>Neo-Adjuvant, Adjuvant or Peri-operative PD-(L)1 ICI - SOC for early NSCLC (w/o driver mutation or contraindication)</a:t>
            </a:r>
          </a:p>
          <a:p>
            <a:pPr marL="457200" indent="-457200">
              <a:lnSpc>
                <a:spcPct val="120000"/>
              </a:lnSpc>
              <a:spcBef>
                <a:spcPts val="0"/>
              </a:spcBef>
              <a:buFont typeface="+mj-lt"/>
              <a:buAutoNum type="arabicParenR"/>
            </a:pPr>
            <a:r>
              <a:rPr lang="en-US" sz="1600" dirty="0"/>
              <a:t>Accurately </a:t>
            </a:r>
            <a:r>
              <a:rPr lang="en-US" sz="1600" b="1" dirty="0"/>
              <a:t>STAGE</a:t>
            </a:r>
            <a:r>
              <a:rPr lang="en-US" sz="1600" dirty="0"/>
              <a:t> and discuss at </a:t>
            </a:r>
            <a:r>
              <a:rPr lang="en-US" sz="1600" b="1" dirty="0"/>
              <a:t>Multidisciplinary Tumor Board </a:t>
            </a:r>
          </a:p>
          <a:p>
            <a:pPr marL="457200" lvl="1" indent="0">
              <a:lnSpc>
                <a:spcPct val="120000"/>
              </a:lnSpc>
              <a:spcBef>
                <a:spcPts val="0"/>
              </a:spcBef>
              <a:buNone/>
            </a:pPr>
            <a:r>
              <a:rPr lang="en-US" sz="1600" b="1" dirty="0"/>
              <a:t>TEST for EGFR, ALK, PD-L1 </a:t>
            </a:r>
            <a:r>
              <a:rPr lang="en-US" sz="1600" dirty="0"/>
              <a:t>(and others)</a:t>
            </a:r>
            <a:br>
              <a:rPr lang="en-US" sz="1600" dirty="0"/>
            </a:br>
            <a:r>
              <a:rPr lang="en-US" sz="1600" dirty="0"/>
              <a:t>	Adjuvant targeted therapy SOC for EGFR/ALK+ NSCLC</a:t>
            </a:r>
          </a:p>
          <a:p>
            <a:pPr marL="457200" lvl="1" indent="0">
              <a:lnSpc>
                <a:spcPct val="120000"/>
              </a:lnSpc>
              <a:spcBef>
                <a:spcPts val="0"/>
              </a:spcBef>
              <a:buNone/>
            </a:pPr>
            <a:r>
              <a:rPr lang="en-US" sz="1600" dirty="0"/>
              <a:t>	Neo-Adjuvant EGFR therapy with Osimertinib + data – </a:t>
            </a:r>
            <a:r>
              <a:rPr lang="en-US" sz="1600"/>
              <a:t>NeoADAURA</a:t>
            </a:r>
            <a:endParaRPr lang="en-US" sz="1600" dirty="0"/>
          </a:p>
          <a:p>
            <a:pPr marL="457200" indent="-457200">
              <a:lnSpc>
                <a:spcPct val="120000"/>
              </a:lnSpc>
              <a:spcBef>
                <a:spcPts val="0"/>
              </a:spcBef>
              <a:buFont typeface="+mj-lt"/>
              <a:buAutoNum type="arabicParenR"/>
            </a:pPr>
            <a:r>
              <a:rPr lang="en-US" sz="1600" dirty="0"/>
              <a:t>Stage III - Neo-Adjuvant/Peri-Operative ICI SOC for all operable stage III </a:t>
            </a:r>
          </a:p>
          <a:p>
            <a:pPr marL="457200" indent="-457200">
              <a:lnSpc>
                <a:spcPct val="120000"/>
              </a:lnSpc>
              <a:spcBef>
                <a:spcPts val="0"/>
              </a:spcBef>
              <a:buFont typeface="+mj-lt"/>
              <a:buAutoNum type="arabicParenR"/>
            </a:pPr>
            <a:r>
              <a:rPr lang="en-US" sz="1600" dirty="0"/>
              <a:t>Stage I/II - more controversial - surgery first/ adj approaches can be an option</a:t>
            </a:r>
            <a:br>
              <a:rPr lang="en-US" sz="1600" dirty="0"/>
            </a:br>
            <a:r>
              <a:rPr lang="en-US" sz="1600" dirty="0"/>
              <a:t>More work needed on biomarkers of response and comparative trials!</a:t>
            </a:r>
          </a:p>
          <a:p>
            <a:pPr marL="457200" indent="-457200">
              <a:lnSpc>
                <a:spcPct val="120000"/>
              </a:lnSpc>
              <a:spcBef>
                <a:spcPts val="0"/>
              </a:spcBef>
              <a:buFont typeface="+mj-lt"/>
              <a:buAutoNum type="arabicParenR"/>
            </a:pPr>
            <a:r>
              <a:rPr lang="en-US" sz="1600" dirty="0"/>
              <a:t>The additional benefit of Adjuvant is LIKELY after Neo-Adjuvant therapy</a:t>
            </a:r>
          </a:p>
          <a:p>
            <a:pPr marL="457200" indent="-457200">
              <a:lnSpc>
                <a:spcPct val="120000"/>
              </a:lnSpc>
              <a:spcBef>
                <a:spcPts val="0"/>
              </a:spcBef>
              <a:buFont typeface="+mj-lt"/>
              <a:buAutoNum type="arabicParenR"/>
            </a:pPr>
            <a:r>
              <a:rPr lang="en-US" sz="1600" dirty="0"/>
              <a:t>ctDNA will be critical for optimal management</a:t>
            </a:r>
          </a:p>
          <a:p>
            <a:pPr marL="457200" indent="-457200">
              <a:lnSpc>
                <a:spcPct val="120000"/>
              </a:lnSpc>
              <a:spcBef>
                <a:spcPts val="0"/>
              </a:spcBef>
              <a:buFont typeface="+mj-lt"/>
              <a:buAutoNum type="arabicParenR"/>
            </a:pPr>
            <a:r>
              <a:rPr lang="en-US" sz="1600" dirty="0"/>
              <a:t>Novel Agents Needed!</a:t>
            </a:r>
            <a:br>
              <a:rPr lang="en-US" sz="1600" dirty="0"/>
            </a:br>
            <a:endParaRPr lang="en-US" sz="1600" dirty="0"/>
          </a:p>
          <a:p>
            <a:pPr marL="0" indent="0" algn="ctr">
              <a:lnSpc>
                <a:spcPct val="120000"/>
              </a:lnSpc>
              <a:spcBef>
                <a:spcPts val="0"/>
              </a:spcBef>
              <a:buNone/>
            </a:pPr>
            <a:r>
              <a:rPr lang="en-US" sz="1600" b="1" dirty="0"/>
              <a:t>EXCITING TIMES FOR EARLY-STAGE NSCLC</a:t>
            </a:r>
          </a:p>
        </p:txBody>
      </p:sp>
      <p:sp>
        <p:nvSpPr>
          <p:cNvPr id="2" name="TextBox 11">
            <a:extLst>
              <a:ext uri="{FF2B5EF4-FFF2-40B4-BE49-F238E27FC236}">
                <a16:creationId xmlns:a16="http://schemas.microsoft.com/office/drawing/2014/main" id="{6514EEB3-1030-9AFC-6B48-B45D22E0F521}"/>
              </a:ext>
            </a:extLst>
          </p:cNvPr>
          <p:cNvSpPr txBox="1"/>
          <p:nvPr/>
        </p:nvSpPr>
        <p:spPr>
          <a:xfrm>
            <a:off x="1294222" y="6265727"/>
            <a:ext cx="9603557" cy="43088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ALK, anaplastic lymphoma kinase; ctDNA, circulating tumor DNA; EGFR, epidermal growth factor receptor; ICI, immune checkpoint inhibitor; NSCLC, non–small cell lung cancer; PD-L1, programmed death-ligand 1; SOC, standard of care.</a:t>
            </a:r>
          </a:p>
        </p:txBody>
      </p:sp>
    </p:spTree>
    <p:extLst>
      <p:ext uri="{BB962C8B-B14F-4D97-AF65-F5344CB8AC3E}">
        <p14:creationId xmlns:p14="http://schemas.microsoft.com/office/powerpoint/2010/main" val="8115132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44F94-FB5D-1808-EF5A-FA9FF9D5B705}"/>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9F42CFC3-7BB6-1584-296F-AD207AD85870}"/>
              </a:ext>
            </a:extLst>
          </p:cNvPr>
          <p:cNvSpPr>
            <a:spLocks noGrp="1"/>
          </p:cNvSpPr>
          <p:nvPr>
            <p:ph type="ctrTitle"/>
          </p:nvPr>
        </p:nvSpPr>
        <p:spPr>
          <a:xfrm>
            <a:off x="3001617" y="1612900"/>
            <a:ext cx="6188765" cy="2387600"/>
          </a:xfrm>
        </p:spPr>
        <p:txBody>
          <a:bodyPr anchor="t">
            <a:noAutofit/>
          </a:bodyPr>
          <a:lstStyle/>
          <a:p>
            <a:r>
              <a:rPr lang="en-US" sz="4400" dirty="0"/>
              <a:t>Optimizing Perioperative Therapy in Early-Stage NSCLC: </a:t>
            </a:r>
            <a:br>
              <a:rPr lang="en-US" sz="4400" dirty="0"/>
            </a:br>
            <a:r>
              <a:rPr lang="en-US" sz="4400" b="0" dirty="0"/>
              <a:t>A Multidisciplinary Approach </a:t>
            </a:r>
          </a:p>
        </p:txBody>
      </p:sp>
    </p:spTree>
    <p:extLst>
      <p:ext uri="{BB962C8B-B14F-4D97-AF65-F5344CB8AC3E}">
        <p14:creationId xmlns:p14="http://schemas.microsoft.com/office/powerpoint/2010/main" val="12645679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RNRSTYLE" val="Footnot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TIMING" val="|9.1|32.4|2.5|11.8"/>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AXIS_ActivityPresentation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ActivityPresentation2024" id="{B0F4FAA5-AD3D-F242-ADFB-4453DB559076}" vid="{E4D0CC48-92F2-AD4A-BAF9-8C7FBF6695DE}"/>
    </a:ext>
  </a:extLst>
</a:theme>
</file>

<file path=ppt/theme/theme2.xml><?xml version="1.0" encoding="utf-8"?>
<a:theme xmlns:a="http://schemas.openxmlformats.org/drawingml/2006/main" name="axis_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2024" id="{31E4BED0-5994-5744-A9D3-D1B80F9D3677}" vid="{CF7D050A-AB9A-A447-9F58-146212A99574}"/>
    </a:ext>
  </a:extLst>
</a:theme>
</file>

<file path=ppt/theme/theme3.xml><?xml version="1.0" encoding="utf-8"?>
<a:theme xmlns:a="http://schemas.openxmlformats.org/drawingml/2006/main" name="1_AXIS_ActivityPresentation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ActivityPresentation2024" id="{6F6C021C-CE50-354E-B3B0-44C0FE775F31}" vid="{62888F54-133E-2B4C-9AE7-C9F04E69482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9">
    <a:dk1>
      <a:srgbClr val="595454"/>
    </a:dk1>
    <a:lt1>
      <a:srgbClr val="FFFFFF"/>
    </a:lt1>
    <a:dk2>
      <a:srgbClr val="595454"/>
    </a:dk2>
    <a:lt2>
      <a:srgbClr val="A69F9F"/>
    </a:lt2>
    <a:accent1>
      <a:srgbClr val="BE2BBB"/>
    </a:accent1>
    <a:accent2>
      <a:srgbClr val="33D6F1"/>
    </a:accent2>
    <a:accent3>
      <a:srgbClr val="59FFB9"/>
    </a:accent3>
    <a:accent4>
      <a:srgbClr val="FDA97D"/>
    </a:accent4>
    <a:accent5>
      <a:srgbClr val="FFD186"/>
    </a:accent5>
    <a:accent6>
      <a:srgbClr val="AE7A65"/>
    </a:accent6>
    <a:hlink>
      <a:srgbClr val="BE2BBB"/>
    </a:hlink>
    <a:folHlink>
      <a:srgbClr val="A69F9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97D820D1A5D64BB0ADAC698BC94A24" ma:contentTypeVersion="4" ma:contentTypeDescription="Create a new document." ma:contentTypeScope="" ma:versionID="4a8a9371a8e351ff11c2ea92be2f7a8a">
  <xsd:schema xmlns:xsd="http://www.w3.org/2001/XMLSchema" xmlns:xs="http://www.w3.org/2001/XMLSchema" xmlns:p="http://schemas.microsoft.com/office/2006/metadata/properties" xmlns:ns1="http://schemas.microsoft.com/sharepoint/v3" xmlns:ns2="d1c7d756-4818-4215-9493-b839c515c7be" xmlns:ns3="6d36001d-906c-42d8-9280-446ac03b1c48" targetNamespace="http://schemas.microsoft.com/office/2006/metadata/properties" ma:root="true" ma:fieldsID="e3ad5da5d43565f7e03da7182aeb574f" ns1:_="" ns2:_="" ns3:_="">
    <xsd:import namespace="http://schemas.microsoft.com/sharepoint/v3"/>
    <xsd:import namespace="d1c7d756-4818-4215-9493-b839c515c7be"/>
    <xsd:import namespace="6d36001d-906c-42d8-9280-446ac03b1c48"/>
    <xsd:element name="properties">
      <xsd:complexType>
        <xsd:sequence>
          <xsd:element name="documentManagement">
            <xsd:complexType>
              <xsd:all>
                <xsd:element ref="ns2:h17b8e17546742428aecc4bb79eff81d" minOccurs="0"/>
                <xsd:element ref="ns3:TaxCatchAll" minOccurs="0"/>
                <xsd:element ref="ns2:TaxCatchAllLabel" minOccurs="0"/>
                <xsd:element ref="ns1:DocumentSetDescription" minOccurs="0"/>
                <xsd:element ref="ns2:Client_x0020_Name" minOccurs="0"/>
                <xsd:element ref="ns2:Brand_x0020_Name" minOccurs="0"/>
                <xsd:element ref="ns2:jb4291d51d504da0b34e0839496c2755" minOccurs="0"/>
                <xsd:element ref="ns2:Opportunity_x0020_Number_x0020_" minOccurs="0"/>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SharedWithUsers" minOccurs="0"/>
                <xsd:element ref="ns2:SharedWithDetails" minOccurs="0"/>
                <xsd:element ref="ns2:lcf76f155ced4ddcb4097134ff3c332f" minOccurs="0"/>
                <xsd:element ref="ns2:MediaServiceOCR" minOccurs="0"/>
                <xsd:element ref="ns2:MediaServiceDateTaken" minOccurs="0"/>
                <xsd:element ref="ns2:MediaServiceSearchProperties" minOccurs="0"/>
                <xsd:element ref="ns3:aec9593b9aef438a83de6b1b34161499" minOccurs="0"/>
                <xsd:element ref="ns3:k7f9d3a4703b40dd85626795c271c875" minOccurs="0"/>
                <xsd:element ref="ns3:aa680e92a1d245a0a6b58205b432afd7" minOccurs="0"/>
                <xsd:element ref="ns3:abf3b563650f4febb83e81f8ea956346" minOccurs="0"/>
                <xsd:element ref="ns3:m2ce0a529c0c4170ae055dea480a0d9d" minOccurs="0"/>
                <xsd:element ref="ns3:o4e0cc1c61e94069b6a8551b22c742a1" minOccurs="0"/>
                <xsd:element ref="ns3:j7bff3f86c6e47f9ae99a2d10c8c7749" minOccurs="0"/>
                <xsd:element ref="ns2:MediaServiceLocation" minOccurs="0"/>
                <xsd:element ref="ns2:Link"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12" nillable="true" ma:displayName="Description" ma:internalName="DocumentSet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1c7d756-4818-4215-9493-b839c515c7be" elementFormDefault="qualified">
    <xsd:import namespace="http://schemas.microsoft.com/office/2006/documentManagement/types"/>
    <xsd:import namespace="http://schemas.microsoft.com/office/infopath/2007/PartnerControls"/>
    <xsd:element name="h17b8e17546742428aecc4bb79eff81d" ma:index="8" nillable="true" ma:displayName="Therapeutic Area_0" ma:hidden="true" ma:internalName="h17b8e17546742428aecc4bb79eff81d">
      <xsd:simpleType>
        <xsd:restriction base="dms:Note"/>
      </xsd:simpleType>
    </xsd:element>
    <xsd:element name="TaxCatchAllLabel" ma:index="10" nillable="true" ma:displayName="Taxonomy Catch All Column1" ma:hidden="true" ma:list="{ab2aba6e-2a85-46a6-a9ea-c66e3688884c}" ma:internalName="TaxCatchAllLabel" ma:readOnly="true" ma:showField="CatchAllDataLabel">
      <xsd:complexType>
        <xsd:complexContent>
          <xsd:extension base="dms:MultiChoiceLookup">
            <xsd:sequence>
              <xsd:element name="Value" type="dms:Lookup" maxOccurs="unbounded" minOccurs="0" nillable="true"/>
            </xsd:sequence>
          </xsd:extension>
        </xsd:complexContent>
      </xsd:complexType>
    </xsd:element>
    <xsd:element name="Client_x0020_Name" ma:index="13" nillable="true" ma:displayName="Client Name" ma:default="" ma:internalName="Client_x0020_Name" ma:readOnly="false">
      <xsd:simpleType>
        <xsd:restriction base="dms:Text">
          <xsd:maxLength value="255"/>
        </xsd:restriction>
      </xsd:simpleType>
    </xsd:element>
    <xsd:element name="Brand_x0020_Name" ma:index="14" nillable="true" ma:displayName="Brand Name" ma:default="" ma:internalName="Brand_x0020_Name" ma:readOnly="false">
      <xsd:simpleType>
        <xsd:restriction base="dms:Text">
          <xsd:maxLength value="255"/>
        </xsd:restriction>
      </xsd:simpleType>
    </xsd:element>
    <xsd:element name="jb4291d51d504da0b34e0839496c2755" ma:index="15" nillable="true" ma:displayName="USH Subsidiary_0" ma:hidden="true" ma:internalName="jb4291d51d504da0b34e0839496c2755">
      <xsd:simpleType>
        <xsd:restriction base="dms:Note"/>
      </xsd:simpleType>
    </xsd:element>
    <xsd:element name="Opportunity_x0020_Number_x0020_" ma:index="17" nillable="true" ma:displayName="Opportunity Number " ma:default="" ma:indexed="true" ma:internalName="Opportunity_x0020_Number_x0020_">
      <xsd:simpleType>
        <xsd:restriction base="dms:Text">
          <xsd:maxLength value="255"/>
        </xsd:restriction>
      </xsd:simpleType>
    </xsd:element>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8c65fd77-5e27-4e0a-8152-efffb3417915" ma:termSetId="09814cd3-568e-fe90-9814-8d621ff8fb84" ma:anchorId="fba54fb3-c3e1-fe81-a776-ca4b69148c4d" ma:open="true" ma:isKeyword="false">
      <xsd:complexType>
        <xsd:sequence>
          <xsd:element ref="pc:Terms" minOccurs="0" maxOccurs="1"/>
        </xsd:sequence>
      </xsd:complexType>
    </xsd:element>
    <xsd:element name="MediaServiceOCR" ma:index="28" nillable="true" ma:displayName="Extracted Text" ma:internalName="MediaServiceOCR" ma:readOnly="true">
      <xsd:simpleType>
        <xsd:restriction base="dms:Note">
          <xsd:maxLength value="255"/>
        </xsd:restriction>
      </xsd:simpleType>
    </xsd:element>
    <xsd:element name="MediaServiceDateTaken" ma:index="29" nillable="true" ma:displayName="MediaServiceDateTaken" ma:hidden="true" ma:indexed="true" ma:internalName="MediaServiceDateTaken"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Location" ma:index="45" nillable="true" ma:displayName="Location" ma:indexed="true" ma:internalName="MediaServiceLocation" ma:readOnly="true">
      <xsd:simpleType>
        <xsd:restriction base="dms:Text"/>
      </xsd:simpleType>
    </xsd:element>
    <xsd:element name="Link" ma:index="46" nillable="true" ma:displayName="Quick Actions"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BillingMetadata" ma:index="4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36001d-906c-42d8-9280-446ac03b1c48"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ab2aba6e-2a85-46a6-a9ea-c66e3688884c}" ma:internalName="TaxCatchAll" ma:showField="CatchAllData" ma:web="67bf13cc-d55c-47cd-84b4-2ed70e73e42e">
      <xsd:complexType>
        <xsd:complexContent>
          <xsd:extension base="dms:MultiChoiceLookup">
            <xsd:sequence>
              <xsd:element name="Value" type="dms:Lookup" maxOccurs="unbounded" minOccurs="0" nillable="true"/>
            </xsd:sequence>
          </xsd:extension>
        </xsd:complexContent>
      </xsd:complexType>
    </xsd:element>
    <xsd:element name="aec9593b9aef438a83de6b1b34161499" ma:index="31" nillable="true" ma:displayName="Scientific Affairs_0" ma:hidden="true" ma:internalName="aec9593b9aef438a83de6b1b34161499">
      <xsd:simpleType>
        <xsd:restriction base="dms:Note"/>
      </xsd:simpleType>
    </xsd:element>
    <xsd:element name="k7f9d3a4703b40dd85626795c271c875" ma:index="33" nillable="true" ma:displayName="Project Lead_0" ma:hidden="true" ma:internalName="k7f9d3a4703b40dd85626795c271c875">
      <xsd:simpleType>
        <xsd:restriction base="dms:Note"/>
      </xsd:simpleType>
    </xsd:element>
    <xsd:element name="aa680e92a1d245a0a6b58205b432afd7" ma:index="35" nillable="true" ma:displayName="Supporter Name_0" ma:hidden="true" ma:internalName="aa680e92a1d245a0a6b58205b432afd7">
      <xsd:simpleType>
        <xsd:restriction base="dms:Note"/>
      </xsd:simpleType>
    </xsd:element>
    <xsd:element name="abf3b563650f4febb83e81f8ea956346" ma:index="37" nillable="true" ma:displayName="Producer_0" ma:hidden="true" ma:internalName="abf3b563650f4febb83e81f8ea956346">
      <xsd:simpleType>
        <xsd:restriction base="dms:Note"/>
      </xsd:simpleType>
    </xsd:element>
    <xsd:element name="m2ce0a529c0c4170ae055dea480a0d9d" ma:index="39" nillable="true" ma:displayName="Product Type_0" ma:hidden="true" ma:internalName="m2ce0a529c0c4170ae055dea480a0d9d">
      <xsd:simpleType>
        <xsd:restriction base="dms:Note"/>
      </xsd:simpleType>
    </xsd:element>
    <xsd:element name="o4e0cc1c61e94069b6a8551b22c742a1" ma:index="41" nillable="true" ma:displayName="Project Item_0" ma:hidden="true" ma:internalName="o4e0cc1c61e94069b6a8551b22c742a1">
      <xsd:simpleType>
        <xsd:restriction base="dms:Note"/>
      </xsd:simpleType>
    </xsd:element>
    <xsd:element name="j7bff3f86c6e47f9ae99a2d10c8c7749" ma:index="43" nillable="true" ma:displayName="Initiative Lead_0" ma:hidden="true" ma:internalName="j7bff3f86c6e47f9ae99a2d10c8c7749">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d36001d-906c-42d8-9280-446ac03b1c48" xsi:nil="true"/>
    <h17b8e17546742428aecc4bb79eff81d xmlns="d1c7d756-4818-4215-9493-b839c515c7be" xsi:nil="true"/>
    <Brand_x0020_Name xmlns="d1c7d756-4818-4215-9493-b839c515c7be" xsi:nil="true"/>
    <Client_x0020_Name xmlns="d1c7d756-4818-4215-9493-b839c515c7be" xsi:nil="true"/>
    <jb4291d51d504da0b34e0839496c2755 xmlns="d1c7d756-4818-4215-9493-b839c515c7be" xsi:nil="true"/>
    <o4e0cc1c61e94069b6a8551b22c742a1 xmlns="6d36001d-906c-42d8-9280-446ac03b1c48" xsi:nil="true"/>
    <lcf76f155ced4ddcb4097134ff3c332f xmlns="d1c7d756-4818-4215-9493-b839c515c7be">
      <Terms xmlns="http://schemas.microsoft.com/office/infopath/2007/PartnerControls"/>
    </lcf76f155ced4ddcb4097134ff3c332f>
    <DocumentSetDescription xmlns="http://schemas.microsoft.com/sharepoint/v3" xsi:nil="true"/>
    <k7f9d3a4703b40dd85626795c271c875 xmlns="6d36001d-906c-42d8-9280-446ac03b1c48" xsi:nil="true"/>
    <aa680e92a1d245a0a6b58205b432afd7 xmlns="6d36001d-906c-42d8-9280-446ac03b1c48" xsi:nil="true"/>
    <j7bff3f86c6e47f9ae99a2d10c8c7749 xmlns="6d36001d-906c-42d8-9280-446ac03b1c48" xsi:nil="true"/>
    <aec9593b9aef438a83de6b1b34161499 xmlns="6d36001d-906c-42d8-9280-446ac03b1c48" xsi:nil="true"/>
    <abf3b563650f4febb83e81f8ea956346 xmlns="6d36001d-906c-42d8-9280-446ac03b1c48" xsi:nil="true"/>
    <m2ce0a529c0c4170ae055dea480a0d9d xmlns="6d36001d-906c-42d8-9280-446ac03b1c48" xsi:nil="true"/>
    <Link xmlns="d1c7d756-4818-4215-9493-b839c515c7be">
      <Url xsi:nil="true"/>
      <Description xsi:nil="true"/>
    </Link>
    <Opportunity_x0020_Number_x0020_ xmlns="d1c7d756-4818-4215-9493-b839c515c7b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84CAA6-E53A-4473-9C1C-FB40B4890D9A}">
  <ds:schemaRefs>
    <ds:schemaRef ds:uri="6d36001d-906c-42d8-9280-446ac03b1c48"/>
    <ds:schemaRef ds:uri="d1c7d756-4818-4215-9493-b839c515c7b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17CDB00-1288-4BCE-A96E-55346BD4B659}">
  <ds:schemaRefs>
    <ds:schemaRef ds:uri="http://schemas.microsoft.com/sharepoint/v3"/>
    <ds:schemaRef ds:uri="http://purl.org/dc/elements/1.1/"/>
    <ds:schemaRef ds:uri="http://purl.org/dc/dcmitype/"/>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6d36001d-906c-42d8-9280-446ac03b1c48"/>
    <ds:schemaRef ds:uri="d1c7d756-4818-4215-9493-b839c515c7be"/>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8FBD099-9AF5-4E36-BBBE-38C9D5E6F0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1342</TotalTime>
  <Words>20233</Words>
  <Application>Microsoft Office PowerPoint</Application>
  <PresentationFormat>Widescreen</PresentationFormat>
  <Paragraphs>1998</Paragraphs>
  <Slides>95</Slides>
  <Notes>95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95</vt:i4>
      </vt:variant>
    </vt:vector>
  </HeadingPairs>
  <TitlesOfParts>
    <vt:vector size="110" baseType="lpstr">
      <vt:lpstr>微软雅黑</vt:lpstr>
      <vt:lpstr>Arial</vt:lpstr>
      <vt:lpstr>Arial Narrow</vt:lpstr>
      <vt:lpstr>Calibri</vt:lpstr>
      <vt:lpstr>Helvetica</vt:lpstr>
      <vt:lpstr>Helvetica Neue</vt:lpstr>
      <vt:lpstr>Noto Sans Symbols</vt:lpstr>
      <vt:lpstr>Segoe UI</vt:lpstr>
      <vt:lpstr>System Font Regular</vt:lpstr>
      <vt:lpstr>Tahoma</vt:lpstr>
      <vt:lpstr>Times New Roman</vt:lpstr>
      <vt:lpstr>Wingdings</vt:lpstr>
      <vt:lpstr>AXIS_ActivityPresentation2024</vt:lpstr>
      <vt:lpstr>axis_2024</vt:lpstr>
      <vt:lpstr>1_AXIS_ActivityPresentation2024</vt:lpstr>
      <vt:lpstr>Optimizing Perioperative Therapy in Early-Stage NSCLC:  A Multidisciplinary Approach </vt:lpstr>
      <vt:lpstr>DISCLAIMER</vt:lpstr>
      <vt:lpstr>PowerPoint Presentation</vt:lpstr>
      <vt:lpstr>Learning Objectives</vt:lpstr>
      <vt:lpstr>IO+ Chemo: Cure in Metastatic? KEYNOTE-189: 5-year Efficacy Update in Non-Sq NSCLC</vt:lpstr>
      <vt:lpstr>Neoadjuvant ICI Adjuvant ICI Perioperative ICI</vt:lpstr>
      <vt:lpstr>ICI Treatment Paradigms in Early-Stage NSCLC</vt:lpstr>
      <vt:lpstr>Neoadjuvant Treatment:  Neoadjuvant Alone </vt:lpstr>
      <vt:lpstr>Theoretical Benefits of Neoadjuvant</vt:lpstr>
      <vt:lpstr>First Phase III: CheckMate816</vt:lpstr>
      <vt:lpstr>CM816 EFS: 5-Year Analysis  </vt:lpstr>
      <vt:lpstr>CM816 Exploratory Analysis:  EFS by pCR Status</vt:lpstr>
      <vt:lpstr>CM816 Final Analysis: OS With Neoadjuvant NIVO + Chemo vs Chemo</vt:lpstr>
      <vt:lpstr>CM816 OS Analysis by Key Subgroups</vt:lpstr>
      <vt:lpstr>CM816 OS by Tumor PD-L1 Expression</vt:lpstr>
      <vt:lpstr>CheckMate 816: 5-Year OS by Surgical Outcomes </vt:lpstr>
      <vt:lpstr>CheckMate 816: 5-Year OS by Surgical Outcomes in Patients With Definitive Surgery </vt:lpstr>
      <vt:lpstr>Neoadjuvant ICI Key Points</vt:lpstr>
      <vt:lpstr>What Can Pure  Adjuvant Do?</vt:lpstr>
      <vt:lpstr>IMpower010 Study Design</vt:lpstr>
      <vt:lpstr> Adjuvant ICI: IMpower010 DFS+OS; KN091/BR.31 DFS</vt:lpstr>
      <vt:lpstr>IMpower010: 5-Yr Overall Survival – Select Subsets</vt:lpstr>
      <vt:lpstr>Adjuvant ICI Key Points </vt:lpstr>
      <vt:lpstr>Putting It All Together: Perioperative ICI Neo-Adjuvant + Adjuvant </vt:lpstr>
      <vt:lpstr>AEGEAN: A Phase 3 Trial of Neoadjuvant Durvalumab + Chemotherapy Followed by Adjuvant Durvalumab in Patients With Resectable NSCLC </vt:lpstr>
      <vt:lpstr>Peri-Operative ICI: EFS From AEGEAN, KN671, and CM77T</vt:lpstr>
      <vt:lpstr>Perioperative ICI: EFS from NEOTORCH and RATIONALE-315</vt:lpstr>
      <vt:lpstr>AEGEAN: EFS Using RECIST v1.1 (BICR) by Subgroup (mITT) – PD-L1 Matters</vt:lpstr>
      <vt:lpstr>NEOTORCH: PD-L1 Matters INV-EFS Treatment Effects in Key Subgroups</vt:lpstr>
      <vt:lpstr>KN671: EFS in Subgroups – PD-L1 Matters</vt:lpstr>
      <vt:lpstr>CM77T EFS Subgroup Analysis – PD-L1 Matters </vt:lpstr>
      <vt:lpstr>KN671 Overall Survival, IA3 Median Follow-Up: 41.1 (range, 0.4–75.3) Months</vt:lpstr>
      <vt:lpstr>KN671 Overall Survival in Subgroups, IA2</vt:lpstr>
      <vt:lpstr>KN671: 4-Year Outcomes by Nodal Status</vt:lpstr>
      <vt:lpstr>Peri-Operative ICI</vt:lpstr>
      <vt:lpstr>Neoadjuvant Risk of NO surgery</vt:lpstr>
      <vt:lpstr>Key Questions</vt:lpstr>
      <vt:lpstr>Key Questions</vt:lpstr>
      <vt:lpstr>Immune-Related Adverse Events by Site</vt:lpstr>
      <vt:lpstr>Immune-Related Adverse Events</vt:lpstr>
      <vt:lpstr>CM816 Safety Summary</vt:lpstr>
      <vt:lpstr>IMpower010: Immune-Mediated AEs </vt:lpstr>
      <vt:lpstr>Immune-Related Adverse Events Management</vt:lpstr>
      <vt:lpstr>Immune-Related Adverse Events Management</vt:lpstr>
      <vt:lpstr>PowerPoint Presentation</vt:lpstr>
      <vt:lpstr>Decision to Resume Immune Checkpoint Inhibitor After an Immune Event</vt:lpstr>
      <vt:lpstr>Immune-Related Adverse Events Summary</vt:lpstr>
      <vt:lpstr>Key Questions</vt:lpstr>
      <vt:lpstr>Key Questions</vt:lpstr>
      <vt:lpstr>Perioperative vs Neoadjuvant Nivolumab for Resectable NSCLC: Patient-Level Data Analysis of CheckMate 77T vs CheckMate 816 Methods: Perioperative NIVO vs Neoadjuvant NIVO + chemo </vt:lpstr>
      <vt:lpstr>Landmark EFS (BICR) From Definitive Surgery  (+1 Cycle Adj on CM77T)</vt:lpstr>
      <vt:lpstr>KN671—Comparing Those Who Did or Did Not Get Adj Therapy, Those Who Did Not Did Poorly Postoperatively</vt:lpstr>
      <vt:lpstr>Patient-Reported Outcomes With Perioperative Nivolumab by Nodal Status in CheckMate 77T</vt:lpstr>
      <vt:lpstr>Adjuvant After Neoadjuvant Adds Financial Toxicities</vt:lpstr>
      <vt:lpstr>More Treatment = More Toxicity </vt:lpstr>
      <vt:lpstr>Key Questions</vt:lpstr>
      <vt:lpstr>Adjuvant ICI—Driver Mutation Negative  Impower010, KN091, BR.31  Perioperative ICI—Neoadjuvant + Adjuvant Driver Mutation Negative  AEGEAN; NEOTORCH; KN671; CM77T; RATIONALE-315  Every Trial Arbitrarily Used 1  Year of Adjuvant Therapy</vt:lpstr>
      <vt:lpstr>IO Course Lengths in NSCLC Regimens  (Per Design of Major Phase 3 RCTs)</vt:lpstr>
      <vt:lpstr>How Long of a Course for Stage IV NSCLC?</vt:lpstr>
      <vt:lpstr>Metastatic Checkmate 153: PFS From Randomization</vt:lpstr>
      <vt:lpstr>Real World Analysis of IO x 2 years vs Indefinite Duration—NO clear difference  </vt:lpstr>
      <vt:lpstr>PowerPoint Presentation</vt:lpstr>
      <vt:lpstr>Key Questions</vt:lpstr>
      <vt:lpstr>ctDNA  Hope for the Future to Determine Need for Adjuvant</vt:lpstr>
      <vt:lpstr>An Example of a First-Generation Tumor Informed Assay: Cancer Personalized Profiling by Deep Sequencing: CAPP-Seq</vt:lpstr>
      <vt:lpstr>Background- ctDNA MRD Detection in Localized NSCLC 2 Early Assays: (CAPP-SEQ/ Signatera)</vt:lpstr>
      <vt:lpstr>Ultrasensitive ctDNA MRD Detection With PhasED-Seq</vt:lpstr>
      <vt:lpstr>CM816 ctDNA Clearance and OS by ctDNA Clearance</vt:lpstr>
      <vt:lpstr>IMpower010: ctDNA Status and 5-Yr DFS Signatera Assay</vt:lpstr>
      <vt:lpstr>AEGEAN Study Design Phase 3, Global, Randomized Double-Blind, Placebo-Controlled Study</vt:lpstr>
      <vt:lpstr>AEGEAN Association of MRD at Post-surgical Landmark with DFS*</vt:lpstr>
      <vt:lpstr>AEGEAN: Majority of MRD+ Patients Had Persistent ctDNA During Neoadjuvant Tx and Progressed Rapidly After Surgery </vt:lpstr>
      <vt:lpstr>Patterns of Progression and Recurrence With Perioperative Durvalumab in AEGEAN </vt:lpstr>
      <vt:lpstr>CM77T ctDNA</vt:lpstr>
      <vt:lpstr>Key Questions</vt:lpstr>
      <vt:lpstr>Novel Agents in Early-Stage NSCLC </vt:lpstr>
      <vt:lpstr>What Can We Add to PD-(L)1?</vt:lpstr>
      <vt:lpstr>CheckMate 816: Neoadjuvant Nivo/Ipi vs CT in  Early-Stage NSCLC</vt:lpstr>
      <vt:lpstr>CM816 EFSa With Neoadjuvant  NIVO + IPI vs Chemo</vt:lpstr>
      <vt:lpstr>CM816 OS With Neoadjuvant NIVO + IPI vs Chemo</vt:lpstr>
      <vt:lpstr>CM816: Baseline 4-Gene Inflammatory Signature Scorea and EFSb  Maybe we can choose who will benefit from the CTLA4 additional therapy? </vt:lpstr>
      <vt:lpstr>What Can We Add to PD-(L)1?</vt:lpstr>
      <vt:lpstr>NeoCOAST Platform Study: Neoadjuvant Durva + Novel ICI Agents in Resectable NSCLC (Ph2)</vt:lpstr>
      <vt:lpstr>NeoCOAST: Neoadjuvant durvalumab +/– novel agents in resectable, early-stage (I [&gt;2cm] to IIIA) NSCLC</vt:lpstr>
      <vt:lpstr>NEOCOAST-2:  Study of Neoadjuvant and Adjuvant Treatment in Resectable NSCLC</vt:lpstr>
      <vt:lpstr>NeoCOAST-2: Promising pCR and mPR rates across treatment arms</vt:lpstr>
      <vt:lpstr>SKYSCRAPER-05: Design</vt:lpstr>
      <vt:lpstr>SKYSCRAPER-05: Results</vt:lpstr>
      <vt:lpstr>Case</vt:lpstr>
      <vt:lpstr>Case Follow-up/Question:</vt:lpstr>
      <vt:lpstr>Case Follow-up/Question:</vt:lpstr>
      <vt:lpstr>Case Follow-up/Question:</vt:lpstr>
      <vt:lpstr>Question From Our Case</vt:lpstr>
      <vt:lpstr>Conclusions</vt:lpstr>
      <vt:lpstr>Optimizing Perioperative Therapy in Early-Stage NSCLC:  A Multidisciplinary Approach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Marshall</dc:creator>
  <cp:lastModifiedBy>Tim Person</cp:lastModifiedBy>
  <cp:revision>10</cp:revision>
  <dcterms:created xsi:type="dcterms:W3CDTF">2022-06-02T16:37:55Z</dcterms:created>
  <dcterms:modified xsi:type="dcterms:W3CDTF">2025-09-29T17:43:48Z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0x010100D797D820D1A5D64BB0ADAC698BC94A24</vt:lpwstr>
  </property>
  <property fmtid="{D5CDD505-2E9C-101B-9397-08002B2CF9AE}" pid="3" name="Project_x0020_Lead">
    <vt:lpwstr/>
  </property>
  <property fmtid="{D5CDD505-2E9C-101B-9397-08002B2CF9AE}" pid="4" name="Supporter_x0020_Name">
    <vt:lpwstr/>
  </property>
  <property fmtid="{D5CDD505-2E9C-101B-9397-08002B2CF9AE}" pid="5" name="MediaServiceImageTags">
    <vt:lpwstr/>
  </property>
  <property fmtid="{D5CDD505-2E9C-101B-9397-08002B2CF9AE}" pid="6" name="Initiative_x0020_Lead">
    <vt:lpwstr/>
  </property>
  <property fmtid="{D5CDD505-2E9C-101B-9397-08002B2CF9AE}" pid="7" name="Therapeutic_x0020_Area">
    <vt:lpwstr/>
  </property>
  <property fmtid="{D5CDD505-2E9C-101B-9397-08002B2CF9AE}" pid="8" name="abf3b563650f4febb83e81f8ea9563460">
    <vt:lpwstr/>
  </property>
  <property fmtid="{D5CDD505-2E9C-101B-9397-08002B2CF9AE}" pid="9" name="Product_x0020_Type">
    <vt:lpwstr/>
  </property>
  <property fmtid="{D5CDD505-2E9C-101B-9397-08002B2CF9AE}" pid="10" name="fd29a5ad75ea4010bd5087d53840a2e5">
    <vt:lpwstr/>
  </property>
  <property fmtid="{D5CDD505-2E9C-101B-9397-08002B2CF9AE}" pid="11" name="k7f9d3a4703b40dd85626795c271c8750">
    <vt:lpwstr/>
  </property>
  <property fmtid="{D5CDD505-2E9C-101B-9397-08002B2CF9AE}" pid="12" name="aec9593b9aef438a83de6b1b341614990">
    <vt:lpwstr/>
  </property>
  <property fmtid="{D5CDD505-2E9C-101B-9397-08002B2CF9AE}" pid="13" name="USH_x0020_Subsidiary">
    <vt:lpwstr/>
  </property>
  <property fmtid="{D5CDD505-2E9C-101B-9397-08002B2CF9AE}" pid="14" name="o4e0cc1c61e94069b6a8551b22c742a10">
    <vt:lpwstr/>
  </property>
  <property fmtid="{D5CDD505-2E9C-101B-9397-08002B2CF9AE}" pid="15" name="aa680e92a1d245a0a6b58205b432afd70">
    <vt:lpwstr/>
  </property>
  <property fmtid="{D5CDD505-2E9C-101B-9397-08002B2CF9AE}" pid="16" name="Medical_x0020_Strategist">
    <vt:lpwstr/>
  </property>
  <property fmtid="{D5CDD505-2E9C-101B-9397-08002B2CF9AE}" pid="17" name="Producer">
    <vt:lpwstr/>
  </property>
  <property fmtid="{D5CDD505-2E9C-101B-9397-08002B2CF9AE}" pid="18" name="Project_x0020_Item">
    <vt:lpwstr/>
  </property>
  <property fmtid="{D5CDD505-2E9C-101B-9397-08002B2CF9AE}" pid="19" name="m2ce0a529c0c4170ae055dea480a0d9d0">
    <vt:lpwstr/>
  </property>
  <property fmtid="{D5CDD505-2E9C-101B-9397-08002B2CF9AE}" pid="20" name="h17b8e17546742428aecc4bb79eff81d0">
    <vt:lpwstr/>
  </property>
  <property fmtid="{D5CDD505-2E9C-101B-9397-08002B2CF9AE}" pid="21" name="Scientific_x0020_Affairs">
    <vt:lpwstr/>
  </property>
  <property fmtid="{D5CDD505-2E9C-101B-9397-08002B2CF9AE}" pid="22" name="j7bff3f86c6e47f9ae99a2d10c8c77490">
    <vt:lpwstr/>
  </property>
  <property fmtid="{D5CDD505-2E9C-101B-9397-08002B2CF9AE}" pid="23" name="jb4291d51d504da0b34e0839496c27550">
    <vt:lpwstr/>
  </property>
  <property fmtid="{D5CDD505-2E9C-101B-9397-08002B2CF9AE}" pid="24" name="Scientific Affairs">
    <vt:lpwstr/>
  </property>
  <property fmtid="{D5CDD505-2E9C-101B-9397-08002B2CF9AE}" pid="25" name="USH Subsidiary">
    <vt:lpwstr/>
  </property>
  <property fmtid="{D5CDD505-2E9C-101B-9397-08002B2CF9AE}" pid="26" name="Supporter Name">
    <vt:lpwstr/>
  </property>
  <property fmtid="{D5CDD505-2E9C-101B-9397-08002B2CF9AE}" pid="27" name="Initiative Lead">
    <vt:lpwstr/>
  </property>
  <property fmtid="{D5CDD505-2E9C-101B-9397-08002B2CF9AE}" pid="28" name="Product Type">
    <vt:lpwstr/>
  </property>
  <property fmtid="{D5CDD505-2E9C-101B-9397-08002B2CF9AE}" pid="29" name="Therapeutic Area">
    <vt:lpwstr/>
  </property>
  <property fmtid="{D5CDD505-2E9C-101B-9397-08002B2CF9AE}" pid="30" name="Project Item">
    <vt:lpwstr/>
  </property>
  <property fmtid="{D5CDD505-2E9C-101B-9397-08002B2CF9AE}" pid="31" name="Medical Strategist">
    <vt:lpwstr/>
  </property>
  <property fmtid="{D5CDD505-2E9C-101B-9397-08002B2CF9AE}" pid="32" name="Project Lead">
    <vt:lpwstr/>
  </property>
</Properties>
</file>