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993" autoAdjust="0"/>
  </p:normalViewPr>
  <p:slideViewPr>
    <p:cSldViewPr snapToGrid="0">
      <p:cViewPr varScale="1">
        <p:scale>
          <a:sx n="89" d="100"/>
          <a:sy n="89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en Eppig" userId="fd7e2a8a-6485-4b60-b7fc-0d4771a3ec47" providerId="ADAL" clId="{C84E288B-B085-441F-9B4E-E199FA5306C0}"/>
    <pc:docChg chg="custSel addSld delSld modSld">
      <pc:chgData name="Colleen Eppig" userId="fd7e2a8a-6485-4b60-b7fc-0d4771a3ec47" providerId="ADAL" clId="{C84E288B-B085-441F-9B4E-E199FA5306C0}" dt="2025-07-16T12:44:25.448" v="2" actId="47"/>
      <pc:docMkLst>
        <pc:docMk/>
      </pc:docMkLst>
      <pc:sldChg chg="del">
        <pc:chgData name="Colleen Eppig" userId="fd7e2a8a-6485-4b60-b7fc-0d4771a3ec47" providerId="ADAL" clId="{C84E288B-B085-441F-9B4E-E199FA5306C0}" dt="2025-07-16T12:44:25.448" v="2" actId="47"/>
        <pc:sldMkLst>
          <pc:docMk/>
          <pc:sldMk cId="3306972515" sldId="263"/>
        </pc:sldMkLst>
      </pc:sldChg>
      <pc:sldChg chg="delSp add mod">
        <pc:chgData name="Colleen Eppig" userId="fd7e2a8a-6485-4b60-b7fc-0d4771a3ec47" providerId="ADAL" clId="{C84E288B-B085-441F-9B4E-E199FA5306C0}" dt="2025-07-16T12:44:08.374" v="1" actId="478"/>
        <pc:sldMkLst>
          <pc:docMk/>
          <pc:sldMk cId="1542838825" sldId="264"/>
        </pc:sldMkLst>
        <pc:spChg chg="del">
          <ac:chgData name="Colleen Eppig" userId="fd7e2a8a-6485-4b60-b7fc-0d4771a3ec47" providerId="ADAL" clId="{C84E288B-B085-441F-9B4E-E199FA5306C0}" dt="2025-07-16T12:44:08.374" v="1" actId="478"/>
          <ac:spMkLst>
            <pc:docMk/>
            <pc:sldMk cId="1542838825" sldId="264"/>
            <ac:spMk id="4" creationId="{F84F97AF-BC66-AA47-7F45-9604D512F3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2A47B-2800-42C4-808E-D958BA76875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3F2C6-B4D6-4CF3-9A47-339A37AE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5CE85-636D-4FBD-84A2-5D14221E5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FB7BE-7162-777A-DD1C-251A44FBE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CC4A54-09FB-6AEF-E47B-BFDBE3FC4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348EE-5700-A3D6-4B1E-871AA35D5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BE82B-82C8-4B57-AB10-F2F8043863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13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lay_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56480-3536-0344-A53D-DE371BB9C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85" t="23239" b="21607"/>
          <a:stretch/>
        </p:blipFill>
        <p:spPr>
          <a:xfrm>
            <a:off x="4526731" y="2534972"/>
            <a:ext cx="3856777" cy="1388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4527F1-7553-8247-ACA1-9C28E0BA2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r="1402"/>
          <a:stretch/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8747" y="3848099"/>
            <a:ext cx="7180285" cy="142795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8748" y="5281688"/>
            <a:ext cx="7180286" cy="1576312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983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elay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1660" y="1385888"/>
            <a:ext cx="9883140" cy="487637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38125" indent="0">
              <a:buNone/>
              <a:defRPr/>
            </a:lvl2pPr>
            <a:lvl3pPr marL="685800" indent="0">
              <a:buNone/>
              <a:defRPr/>
            </a:lvl3pPr>
            <a:lvl4pPr marL="1149350" indent="0">
              <a:buNone/>
              <a:defRPr/>
            </a:lvl4pPr>
            <a:lvl5pPr marL="1574800" indent="0">
              <a:buNone/>
              <a:defRPr/>
            </a:lvl5pPr>
          </a:lstStyle>
          <a:p>
            <a:pPr lvl="0">
              <a:spcBef>
                <a:spcPts val="0"/>
              </a:spcBef>
              <a:buClrTx/>
              <a:defRPr/>
            </a:pPr>
            <a:r>
              <a:rPr lang="en-US"/>
              <a:t>Agenda Item 1</a:t>
            </a:r>
          </a:p>
        </p:txBody>
      </p:sp>
      <p:sp>
        <p:nvSpPr>
          <p:cNvPr id="8" name="Shape 26">
            <a:extLst>
              <a:ext uri="{FF2B5EF4-FFF2-40B4-BE49-F238E27FC236}">
                <a16:creationId xmlns:a16="http://schemas.microsoft.com/office/drawing/2014/main" id="{2D9E153B-CADE-0541-8345-5A04A5D0DEBC}"/>
              </a:ext>
            </a:extLst>
          </p:cNvPr>
          <p:cNvSpPr/>
          <p:nvPr userDrawn="1"/>
        </p:nvSpPr>
        <p:spPr>
          <a:xfrm>
            <a:off x="491792" y="1026878"/>
            <a:ext cx="11247120" cy="18288"/>
          </a:xfrm>
          <a:prstGeom prst="rect">
            <a:avLst/>
          </a:prstGeom>
          <a:gradFill>
            <a:gsLst>
              <a:gs pos="0">
                <a:srgbClr val="002760"/>
              </a:gs>
              <a:gs pos="45000">
                <a:schemeClr val="accent1"/>
              </a:gs>
              <a:gs pos="100000">
                <a:srgbClr val="FFA0C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5405F5-03CC-2E41-A5D2-1FAAC9046DF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851660" y="2221910"/>
            <a:ext cx="9883140" cy="487637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38125" indent="0">
              <a:buNone/>
              <a:defRPr/>
            </a:lvl2pPr>
            <a:lvl3pPr marL="685800" indent="0">
              <a:buNone/>
              <a:defRPr/>
            </a:lvl3pPr>
            <a:lvl4pPr marL="1149350" indent="0">
              <a:buNone/>
              <a:defRPr/>
            </a:lvl4pPr>
            <a:lvl5pPr marL="1574800" indent="0">
              <a:buNone/>
              <a:defRPr/>
            </a:lvl5pPr>
          </a:lstStyle>
          <a:p>
            <a:pPr lvl="0">
              <a:spcBef>
                <a:spcPts val="0"/>
              </a:spcBef>
              <a:buClrTx/>
              <a:defRPr/>
            </a:pPr>
            <a:r>
              <a:rPr lang="en-US"/>
              <a:t>Agenda Item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B4D6D4-8695-D84D-835D-4688F20044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851660" y="3060088"/>
            <a:ext cx="9883140" cy="487637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38125" indent="0">
              <a:buNone/>
              <a:defRPr/>
            </a:lvl2pPr>
            <a:lvl3pPr marL="685800" indent="0">
              <a:buNone/>
              <a:defRPr/>
            </a:lvl3pPr>
            <a:lvl4pPr marL="1149350" indent="0">
              <a:buNone/>
              <a:defRPr/>
            </a:lvl4pPr>
            <a:lvl5pPr marL="1574800" indent="0">
              <a:buNone/>
              <a:defRPr/>
            </a:lvl5pPr>
          </a:lstStyle>
          <a:p>
            <a:pPr lvl="0">
              <a:spcBef>
                <a:spcPts val="0"/>
              </a:spcBef>
              <a:buClrTx/>
              <a:defRPr/>
            </a:pPr>
            <a:r>
              <a:rPr lang="en-US"/>
              <a:t>Agenda Item 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BD4F95-1281-F84C-99AB-62AFAAA564B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851660" y="3901167"/>
            <a:ext cx="9883140" cy="487637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38125" indent="0">
              <a:buNone/>
              <a:defRPr/>
            </a:lvl2pPr>
            <a:lvl3pPr marL="685800" indent="0">
              <a:buNone/>
              <a:defRPr/>
            </a:lvl3pPr>
            <a:lvl4pPr marL="1149350" indent="0">
              <a:buNone/>
              <a:defRPr/>
            </a:lvl4pPr>
            <a:lvl5pPr marL="1574800" indent="0">
              <a:buNone/>
              <a:defRPr/>
            </a:lvl5pPr>
          </a:lstStyle>
          <a:p>
            <a:pPr lvl="0">
              <a:spcBef>
                <a:spcPts val="0"/>
              </a:spcBef>
              <a:buClrTx/>
              <a:defRPr/>
            </a:pPr>
            <a:r>
              <a:rPr lang="en-US"/>
              <a:t>Agenda Item 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B8FB2-5FFB-AD4F-89E0-EFD4D2438F0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51660" y="4760092"/>
            <a:ext cx="9883140" cy="487637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38125" indent="0">
              <a:buNone/>
              <a:defRPr/>
            </a:lvl2pPr>
            <a:lvl3pPr marL="685800" indent="0">
              <a:buNone/>
              <a:defRPr/>
            </a:lvl3pPr>
            <a:lvl4pPr marL="1149350" indent="0">
              <a:buNone/>
              <a:defRPr/>
            </a:lvl4pPr>
            <a:lvl5pPr marL="1574800" indent="0">
              <a:buNone/>
              <a:defRPr/>
            </a:lvl5pPr>
          </a:lstStyle>
          <a:p>
            <a:pPr lvl="0">
              <a:spcBef>
                <a:spcPts val="0"/>
              </a:spcBef>
              <a:buClrTx/>
              <a:defRPr/>
            </a:pPr>
            <a:r>
              <a:rPr lang="en-US"/>
              <a:t>Agenda Item 5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8C0390-C0CF-C94E-AB4B-C38EC0D2B8B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851660" y="5609508"/>
            <a:ext cx="9883140" cy="487637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38125" indent="0">
              <a:buNone/>
              <a:defRPr/>
            </a:lvl2pPr>
            <a:lvl3pPr marL="685800" indent="0">
              <a:buNone/>
              <a:defRPr/>
            </a:lvl3pPr>
            <a:lvl4pPr marL="1149350" indent="0">
              <a:buNone/>
              <a:defRPr/>
            </a:lvl4pPr>
            <a:lvl5pPr marL="1574800" indent="0">
              <a:buNone/>
              <a:defRPr/>
            </a:lvl5pPr>
          </a:lstStyle>
          <a:p>
            <a:pPr lvl="0">
              <a:spcBef>
                <a:spcPts val="0"/>
              </a:spcBef>
              <a:buClrTx/>
              <a:defRPr/>
            </a:pPr>
            <a:r>
              <a:rPr lang="en-US"/>
              <a:t>Agenda Item 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0BF9BC-36BE-E84E-BAF7-707F7818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361" t="947" b="1254"/>
          <a:stretch/>
        </p:blipFill>
        <p:spPr>
          <a:xfrm>
            <a:off x="9943112" y="177670"/>
            <a:ext cx="1853554" cy="7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lay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686" y="1277937"/>
            <a:ext cx="5564716" cy="512870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277937"/>
            <a:ext cx="5535084" cy="512870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hape 26">
            <a:extLst>
              <a:ext uri="{FF2B5EF4-FFF2-40B4-BE49-F238E27FC236}">
                <a16:creationId xmlns:a16="http://schemas.microsoft.com/office/drawing/2014/main" id="{6886280B-FBA9-8043-BEDF-6502A58593F7}"/>
              </a:ext>
            </a:extLst>
          </p:cNvPr>
          <p:cNvSpPr/>
          <p:nvPr userDrawn="1"/>
        </p:nvSpPr>
        <p:spPr>
          <a:xfrm>
            <a:off x="491792" y="1026878"/>
            <a:ext cx="11247120" cy="18288"/>
          </a:xfrm>
          <a:prstGeom prst="rect">
            <a:avLst/>
          </a:prstGeom>
          <a:gradFill>
            <a:gsLst>
              <a:gs pos="0">
                <a:srgbClr val="002760"/>
              </a:gs>
              <a:gs pos="45000">
                <a:schemeClr val="accent1"/>
              </a:gs>
              <a:gs pos="100000">
                <a:srgbClr val="FFA0C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73F26E-3FC4-464F-B4DF-82167350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361" t="947" b="1254"/>
          <a:stretch/>
        </p:blipFill>
        <p:spPr>
          <a:xfrm>
            <a:off x="9943112" y="177670"/>
            <a:ext cx="1853554" cy="7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elay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686" y="1277940"/>
            <a:ext cx="5566833" cy="37175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686" y="1649692"/>
            <a:ext cx="5566833" cy="47664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277940"/>
            <a:ext cx="5539317" cy="37175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649692"/>
            <a:ext cx="5539317" cy="47664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hape 26">
            <a:extLst>
              <a:ext uri="{FF2B5EF4-FFF2-40B4-BE49-F238E27FC236}">
                <a16:creationId xmlns:a16="http://schemas.microsoft.com/office/drawing/2014/main" id="{B7BC0D04-A06C-0544-A1EF-C7414713C6C6}"/>
              </a:ext>
            </a:extLst>
          </p:cNvPr>
          <p:cNvSpPr/>
          <p:nvPr userDrawn="1"/>
        </p:nvSpPr>
        <p:spPr>
          <a:xfrm>
            <a:off x="491792" y="1026878"/>
            <a:ext cx="11247120" cy="18288"/>
          </a:xfrm>
          <a:prstGeom prst="rect">
            <a:avLst/>
          </a:prstGeom>
          <a:gradFill>
            <a:gsLst>
              <a:gs pos="0">
                <a:srgbClr val="002760"/>
              </a:gs>
              <a:gs pos="45000">
                <a:schemeClr val="accent1"/>
              </a:gs>
              <a:gs pos="100000">
                <a:srgbClr val="FFA0C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D88C7-93AA-F644-BFC3-14B4E55B01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361" t="947" b="1254"/>
          <a:stretch/>
        </p:blipFill>
        <p:spPr>
          <a:xfrm>
            <a:off x="9943112" y="177670"/>
            <a:ext cx="1853554" cy="7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65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lay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hape 26">
            <a:extLst>
              <a:ext uri="{FF2B5EF4-FFF2-40B4-BE49-F238E27FC236}">
                <a16:creationId xmlns:a16="http://schemas.microsoft.com/office/drawing/2014/main" id="{BD66EA89-A85A-FC4D-868C-A27CB253BFD9}"/>
              </a:ext>
            </a:extLst>
          </p:cNvPr>
          <p:cNvSpPr/>
          <p:nvPr userDrawn="1"/>
        </p:nvSpPr>
        <p:spPr>
          <a:xfrm>
            <a:off x="491792" y="1026878"/>
            <a:ext cx="11247120" cy="18288"/>
          </a:xfrm>
          <a:prstGeom prst="rect">
            <a:avLst/>
          </a:prstGeom>
          <a:gradFill>
            <a:gsLst>
              <a:gs pos="0">
                <a:srgbClr val="002760"/>
              </a:gs>
              <a:gs pos="45000">
                <a:schemeClr val="accent1"/>
              </a:gs>
              <a:gs pos="100000">
                <a:srgbClr val="FFA0C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A134E-8FA9-F04A-A968-4DFD63D0C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361" t="947" b="1254"/>
          <a:stretch/>
        </p:blipFill>
        <p:spPr>
          <a:xfrm>
            <a:off x="9943112" y="177670"/>
            <a:ext cx="1853554" cy="7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la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6B3A5-9E73-43C4-A4CD-664759B6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51117"/>
            <a:ext cx="1084154" cy="206883"/>
          </a:xfrm>
          <a:prstGeom prst="rect">
            <a:avLst/>
          </a:prstGeom>
        </p:spPr>
        <p:txBody>
          <a:bodyPr/>
          <a:lstStyle/>
          <a:p>
            <a:fld id="{686DADA3-D286-4898-8988-E5BE046C57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143000"/>
            <a:ext cx="11582400" cy="5372100"/>
          </a:xfrm>
          <a:prstGeom prst="rect">
            <a:avLst/>
          </a:prstGeom>
        </p:spPr>
        <p:txBody>
          <a:bodyPr>
            <a:noAutofit/>
          </a:bodyPr>
          <a:lstStyle>
            <a:lvl1pPr marL="228596" indent="-228596">
              <a:spcBef>
                <a:spcPts val="250"/>
              </a:spcBef>
              <a:spcAft>
                <a:spcPts val="25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lexandria" pitchFamily="2" charset="-78"/>
                <a:cs typeface="Alexandria" pitchFamily="2" charset="-78"/>
              </a:defRPr>
            </a:lvl1pPr>
            <a:lvl2pPr marL="457200" indent="-228600">
              <a:spcBef>
                <a:spcPts val="250"/>
              </a:spcBef>
              <a:spcAft>
                <a:spcPts val="25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lexandria" pitchFamily="2" charset="-78"/>
                <a:cs typeface="Alexandria" pitchFamily="2" charset="-78"/>
              </a:defRPr>
            </a:lvl2pPr>
            <a:lvl3pPr marL="685800" indent="-228600">
              <a:spcBef>
                <a:spcPts val="250"/>
              </a:spcBef>
              <a:spcAft>
                <a:spcPts val="25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lexandria" pitchFamily="2" charset="-78"/>
                <a:cs typeface="Alexandria" pitchFamily="2" charset="-78"/>
              </a:defRPr>
            </a:lvl3pPr>
            <a:lvl4pPr marL="914400" indent="-228600">
              <a:spcBef>
                <a:spcPts val="250"/>
              </a:spcBef>
              <a:spcAft>
                <a:spcPts val="25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lexandria" pitchFamily="2" charset="-78"/>
                <a:cs typeface="Alexandria" pitchFamily="2" charset="-78"/>
              </a:defRPr>
            </a:lvl4pPr>
            <a:lvl5pPr marL="1143000" indent="-228600">
              <a:spcBef>
                <a:spcPts val="250"/>
              </a:spcBef>
              <a:spcAft>
                <a:spcPts val="25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lexandria" pitchFamily="2" charset="-78"/>
                <a:cs typeface="Alexandria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1"/>
            <a:ext cx="9498419" cy="914400"/>
          </a:xfrm>
          <a:prstGeom prst="rect">
            <a:avLst/>
          </a:prstGeom>
        </p:spPr>
        <p:txBody>
          <a:bodyPr anchor="ctr"/>
          <a:lstStyle>
            <a:lvl1pPr>
              <a:defRPr sz="2400" cap="none" spc="0" baseline="0">
                <a:solidFill>
                  <a:schemeClr val="tx2"/>
                </a:solidFill>
                <a:latin typeface="Alexandria" pitchFamily="2" charset="-78"/>
                <a:cs typeface="Alexandria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Relay Therapeutics – Foresite Capital">
            <a:extLst>
              <a:ext uri="{FF2B5EF4-FFF2-40B4-BE49-F238E27FC236}">
                <a16:creationId xmlns:a16="http://schemas.microsoft.com/office/drawing/2014/main" id="{0C270CB0-B4D6-83E0-0036-203FDDEDB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6173" y="32242"/>
            <a:ext cx="1479547" cy="6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4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lay_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C728EF-ED97-CA4E-B6D3-D9E50F16E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DC042-8330-2247-B8A4-869A7778A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047"/>
          <a:stretch/>
        </p:blipFill>
        <p:spPr>
          <a:xfrm>
            <a:off x="4544840" y="1790009"/>
            <a:ext cx="4339000" cy="306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235" y="3848099"/>
            <a:ext cx="7180285" cy="1427957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8748" y="5281688"/>
            <a:ext cx="7180286" cy="1576312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83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lay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8999" y="498802"/>
            <a:ext cx="8325799" cy="290417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9000" y="3517023"/>
            <a:ext cx="8325800" cy="204032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55E3B-A27E-9F45-B728-5BFC8AAB4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683"/>
          <a:stretch/>
        </p:blipFill>
        <p:spPr>
          <a:xfrm>
            <a:off x="0" y="0"/>
            <a:ext cx="4599805" cy="5949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FE4228-E2BC-EA4E-BCF0-B06D13092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215" t="30338" r="39889" b="29469"/>
          <a:stretch/>
        </p:blipFill>
        <p:spPr>
          <a:xfrm>
            <a:off x="818388" y="2374539"/>
            <a:ext cx="1772223" cy="20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05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lay_Transi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DDB31B-FA1F-8449-A91C-09F258D50C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8999" y="498802"/>
            <a:ext cx="8325799" cy="290417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9000" y="3517023"/>
            <a:ext cx="8325800" cy="204032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55E3B-A27E-9F45-B728-5BFC8AAB4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683"/>
          <a:stretch/>
        </p:blipFill>
        <p:spPr>
          <a:xfrm>
            <a:off x="0" y="0"/>
            <a:ext cx="4599805" cy="5949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FE4228-E2BC-EA4E-BCF0-B06D13092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215" t="30338" r="39889" b="29469"/>
          <a:stretch/>
        </p:blipFill>
        <p:spPr>
          <a:xfrm>
            <a:off x="818388" y="2374539"/>
            <a:ext cx="1772223" cy="20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y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DC1B22-3FD1-E14C-B384-83257E77E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E84E44-0C93-6341-A76A-8D57C407C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215" t="30338" r="39889" b="29469"/>
          <a:stretch/>
        </p:blipFill>
        <p:spPr>
          <a:xfrm>
            <a:off x="5090990" y="2578468"/>
            <a:ext cx="1772223" cy="20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lay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DC1B22-3FD1-E14C-B384-83257E77E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A375E6-E894-6245-B9C4-A9D40E292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047"/>
          <a:stretch/>
        </p:blipFill>
        <p:spPr>
          <a:xfrm>
            <a:off x="5160475" y="1943427"/>
            <a:ext cx="4237022" cy="2988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07A6E-35BB-D14D-9984-77793F8AD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r="1402"/>
          <a:stretch/>
        </p:blipFill>
        <p:spPr>
          <a:xfrm>
            <a:off x="3657600" y="2435382"/>
            <a:ext cx="1395501" cy="19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52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lay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DC1B22-3FD1-E14C-B384-83257E77E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A375E6-E894-6245-B9C4-A9D40E292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596"/>
          <a:stretch/>
        </p:blipFill>
        <p:spPr>
          <a:xfrm>
            <a:off x="3304515" y="1943427"/>
            <a:ext cx="6092982" cy="29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8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y_End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2CE3F64-8051-7A48-AE3B-4B847888D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8" t="15046" r="-2893" b="10642"/>
          <a:stretch/>
        </p:blipFill>
        <p:spPr>
          <a:xfrm>
            <a:off x="1449551" y="-347662"/>
            <a:ext cx="9397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BDA1FB-5BDC-B945-8434-126C55FA56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215" t="30338" r="39889" b="29469"/>
          <a:stretch/>
        </p:blipFill>
        <p:spPr>
          <a:xfrm>
            <a:off x="5090990" y="2578468"/>
            <a:ext cx="1772223" cy="20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32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lay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BFB530-7D63-CD45-9757-B39E6F892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361" t="947" b="1254"/>
          <a:stretch/>
        </p:blipFill>
        <p:spPr>
          <a:xfrm>
            <a:off x="9943112" y="177670"/>
            <a:ext cx="1853554" cy="763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26">
            <a:extLst>
              <a:ext uri="{FF2B5EF4-FFF2-40B4-BE49-F238E27FC236}">
                <a16:creationId xmlns:a16="http://schemas.microsoft.com/office/drawing/2014/main" id="{2D9E153B-CADE-0541-8345-5A04A5D0DEBC}"/>
              </a:ext>
            </a:extLst>
          </p:cNvPr>
          <p:cNvSpPr/>
          <p:nvPr userDrawn="1"/>
        </p:nvSpPr>
        <p:spPr>
          <a:xfrm>
            <a:off x="491792" y="1026878"/>
            <a:ext cx="11247120" cy="18288"/>
          </a:xfrm>
          <a:prstGeom prst="rect">
            <a:avLst/>
          </a:prstGeom>
          <a:gradFill>
            <a:gsLst>
              <a:gs pos="0">
                <a:srgbClr val="002760"/>
              </a:gs>
              <a:gs pos="45000">
                <a:schemeClr val="accent1"/>
              </a:gs>
              <a:gs pos="100000">
                <a:srgbClr val="FFA0C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29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56403E0-3914-4076-9A7E-54BA5F280C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289770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56403E0-3914-4076-9A7E-54BA5F280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E8FCA84-8A86-4B61-A94C-E6CEE9F15AA0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1" i="0" baseline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1" y="42151"/>
            <a:ext cx="9608819" cy="990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684" y="1286321"/>
            <a:ext cx="11303000" cy="529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4F51C-A013-2E4D-9454-08EE37120DEB}"/>
              </a:ext>
            </a:extLst>
          </p:cNvPr>
          <p:cNvSpPr txBox="1"/>
          <p:nvPr userDrawn="1"/>
        </p:nvSpPr>
        <p:spPr>
          <a:xfrm>
            <a:off x="11297046" y="6577373"/>
            <a:ext cx="57504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68BCD3-1146-684A-8DA5-061296C8E07B}" type="slidenum">
              <a:rPr lang="en-US" sz="750" smtClean="0">
                <a:solidFill>
                  <a:srgbClr val="8C8C8C"/>
                </a:solidFill>
              </a:rPr>
              <a:pPr algn="r"/>
              <a:t>‹#›</a:t>
            </a:fld>
            <a:endParaRPr lang="en-US" sz="750">
              <a:solidFill>
                <a:srgbClr val="8C8C8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83729-D830-F84A-9DA0-D4C84EE7CB1F}"/>
              </a:ext>
            </a:extLst>
          </p:cNvPr>
          <p:cNvSpPr txBox="1"/>
          <p:nvPr userDrawn="1"/>
        </p:nvSpPr>
        <p:spPr>
          <a:xfrm>
            <a:off x="422276" y="6578389"/>
            <a:ext cx="57962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rgbClr val="8C8C8C"/>
                </a:solidFill>
              </a:rPr>
              <a:t> © 2025 Relay Therapeutics</a:t>
            </a:r>
          </a:p>
        </p:txBody>
      </p:sp>
    </p:spTree>
    <p:extLst>
      <p:ext uri="{BB962C8B-B14F-4D97-AF65-F5344CB8AC3E}">
        <p14:creationId xmlns:p14="http://schemas.microsoft.com/office/powerpoint/2010/main" val="232810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None/>
        <a:defRPr sz="16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1963" indent="-223838" algn="l" defTabSz="457189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tabLst/>
        <a:defRPr sz="16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7575" indent="-231775" algn="l" defTabSz="457189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System Font Regular"/>
        <a:buChar char="–"/>
        <a:tabLst/>
        <a:defRPr sz="16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3188" indent="-223838" algn="l" defTabSz="457189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tabLst/>
        <a:defRPr sz="16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54000" algn="l" defTabSz="457189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System Font Regular"/>
        <a:buChar char="–"/>
        <a:tabLst/>
        <a:defRPr sz="16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28">
          <p15:clr>
            <a:srgbClr val="F26B43"/>
          </p15:clr>
        </p15:guide>
        <p15:guide id="2" pos="264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873">
          <p15:clr>
            <a:srgbClr val="F26B43"/>
          </p15:clr>
        </p15:guide>
        <p15:guide id="5" orient="horz" pos="394">
          <p15:clr>
            <a:srgbClr val="F26B43"/>
          </p15:clr>
        </p15:guide>
        <p15:guide id="6" pos="3829">
          <p15:clr>
            <a:srgbClr val="F26B43"/>
          </p15:clr>
        </p15:guide>
        <p15:guide id="7" orient="horz" pos="40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55030-5625-0915-FE43-3120BB393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E9B36B6-937B-F72A-9E9E-699F6C475B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B36B6-937B-F72A-9E9E-699F6C475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12D951-1C55-EC7A-1991-8D9168A0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RLY-2608-102 | Registrational Trial for Post-CDK4/6 Inhibitor </a:t>
            </a:r>
            <a:r>
              <a:rPr lang="en-US" b="1"/>
              <a:t>HR+/HER2− Advanced Breast Cancer With a </a:t>
            </a:r>
            <a:r>
              <a:rPr lang="en-US" b="1" i="1"/>
              <a:t>PIK3CA</a:t>
            </a:r>
            <a:r>
              <a:rPr lang="en-US" b="1"/>
              <a:t> Mutation</a:t>
            </a:r>
            <a:r>
              <a:rPr lang="en-US"/>
              <a:t> (NCT06982521)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0711B4A-1DB2-1C32-F7E8-A4319C4BAFDE}"/>
              </a:ext>
            </a:extLst>
          </p:cNvPr>
          <p:cNvSpPr/>
          <p:nvPr/>
        </p:nvSpPr>
        <p:spPr>
          <a:xfrm>
            <a:off x="6123913" y="4326507"/>
            <a:ext cx="5159173" cy="7356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primary endpoints (hierarchical): PFS (kinase), PFS (overall)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secondary endpoint: 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secondary endpoints: ORR,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CBR, QoL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02866-E561-1221-94EE-DECF773E6FBB}"/>
              </a:ext>
            </a:extLst>
          </p:cNvPr>
          <p:cNvSpPr txBox="1"/>
          <p:nvPr/>
        </p:nvSpPr>
        <p:spPr>
          <a:xfrm>
            <a:off x="6456218" y="2243511"/>
            <a:ext cx="73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N=540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328130-5027-BCC6-11FB-693AE2C69C60}"/>
              </a:ext>
            </a:extLst>
          </p:cNvPr>
          <p:cNvSpPr/>
          <p:nvPr/>
        </p:nvSpPr>
        <p:spPr>
          <a:xfrm>
            <a:off x="5457157" y="3199859"/>
            <a:ext cx="1730085" cy="917303"/>
          </a:xfrm>
          <a:prstGeom prst="roundRect">
            <a:avLst>
              <a:gd name="adj" fmla="val 7479"/>
            </a:avLst>
          </a:prstGeom>
          <a:solidFill>
            <a:srgbClr val="D9D9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BFBFB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Stratification: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PIK3CA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mutation type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Visceral disease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Geography</a:t>
            </a:r>
          </a:p>
        </p:txBody>
      </p:sp>
      <p:sp>
        <p:nvSpPr>
          <p:cNvPr id="33" name="ee4pFootnotes">
            <a:extLst>
              <a:ext uri="{FF2B5EF4-FFF2-40B4-BE49-F238E27FC236}">
                <a16:creationId xmlns:a16="http://schemas.microsoft.com/office/drawing/2014/main" id="{EF793B83-2E43-E580-0292-2443B6DDD921}"/>
              </a:ext>
            </a:extLst>
          </p:cNvPr>
          <p:cNvSpPr txBox="1"/>
          <p:nvPr/>
        </p:nvSpPr>
        <p:spPr>
          <a:xfrm>
            <a:off x="466678" y="5967961"/>
            <a:ext cx="11268122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30000" noProof="0" err="1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a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Disease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 progression during or within 1 year of completing adjuvant therapy;  </a:t>
            </a:r>
            <a:r>
              <a:rPr kumimoji="0" lang="en-US" sz="800" b="0" i="0" u="none" strike="noStrike" kern="1200" cap="none" spc="0" normalizeH="0" baseline="30000" noProof="0" err="1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b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Applies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 to chemotherapy administered in the advanced setting.</a:t>
            </a:r>
            <a:endParaRPr kumimoji="0" lang="en-US" sz="800" b="0" i="0" u="none" strike="noStrike" kern="1200" cap="none" spc="0" normalizeH="0" baseline="30000" noProof="0">
              <a:ln>
                <a:noFill/>
              </a:ln>
              <a:solidFill>
                <a:srgbClr val="242424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ADC, antibody-drug conjugate; AKT, protein kinase B; BID, twice daily; CBR, clinical benefit rate; CDK, cyclin-dependent kinase; ECOG PS, Eastern Cooperative Oncology Group performance status; ET, endocrine therapy;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DoR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, duration of response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HER2−, human epidermal growth factor receptor 2 negative; HR+, hormone receptor positive;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, months; mTOR, mammalian target of rapamycin; ORR, objective response rate; OS, overall survival; PFS, progression-free survival; PIK3CA, phosphatidylinositol-4,5-bisphosphate 3-kinase catalytic subunit alpha;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PTEN, phosphatase and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tensin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homolog;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Trebuchet MS" panose="020B0603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QoL, quality of life; R, randomization; RECIST, Response Evaluation Criteria in Solid Tumors.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42424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Relay Therapeutics, data on file.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BDFCCB-9D49-C829-0FF4-CCCC530053B0}"/>
              </a:ext>
            </a:extLst>
          </p:cNvPr>
          <p:cNvGrpSpPr/>
          <p:nvPr/>
        </p:nvGrpSpPr>
        <p:grpSpPr>
          <a:xfrm>
            <a:off x="7252895" y="1207696"/>
            <a:ext cx="4765144" cy="2379407"/>
            <a:chOff x="7357108" y="1442461"/>
            <a:chExt cx="4414684" cy="238519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F255BA-4F48-0F88-1F1D-6476B1290EC7}"/>
                </a:ext>
              </a:extLst>
            </p:cNvPr>
            <p:cNvSpPr/>
            <p:nvPr/>
          </p:nvSpPr>
          <p:spPr>
            <a:xfrm>
              <a:off x="7357108" y="1442461"/>
              <a:ext cx="4414684" cy="96777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RLY-2608 (400 mg BID fed)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fulvestrant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16DDE08-AE5B-7E4C-D553-87F9A3168E3D}"/>
                </a:ext>
              </a:extLst>
            </p:cNvPr>
            <p:cNvSpPr/>
            <p:nvPr/>
          </p:nvSpPr>
          <p:spPr>
            <a:xfrm>
              <a:off x="7357108" y="2859882"/>
              <a:ext cx="4414684" cy="96777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Capivasertib (400 mg BID 4 days on, 3 days off)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24242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fulvestrant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0D99403-B6AB-D770-C3C9-8EFDD091D78D}"/>
              </a:ext>
            </a:extLst>
          </p:cNvPr>
          <p:cNvSpPr/>
          <p:nvPr/>
        </p:nvSpPr>
        <p:spPr>
          <a:xfrm>
            <a:off x="58642" y="1304925"/>
            <a:ext cx="5342034" cy="3777386"/>
          </a:xfrm>
          <a:prstGeom prst="roundRect">
            <a:avLst>
              <a:gd name="adj" fmla="val 747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Eligibility Criteria: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2720" marR="0" lvl="0" indent="-1695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2720" marR="0" lvl="0" indent="-1695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ECOG PS 0-1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2720" marR="0" lvl="0" indent="-1695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PIK3CA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mutation with no known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PTEN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mutation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2720" marR="0" lvl="0" indent="-1695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Measurable disease per RECIST v1.1 or evaluable bone-only disease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2720" marR="0" lvl="0" indent="-1695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Progression on or after previous ABC treatment with: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63182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1-2 lines ET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631825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prior CDK4/6 inhibitor in either the metastatic or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adjuvant</a:t>
            </a:r>
            <a:r>
              <a:rPr kumimoji="0" lang="en-US" sz="1200" b="1" i="0" u="none" strike="noStrike" kern="1200" cap="none" spc="0" normalizeH="0" baseline="30000" noProof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setting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2720" marR="0" lvl="0" indent="-1695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1 prior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chemotherapy</a:t>
            </a:r>
            <a:r>
              <a:rPr kumimoji="0" lang="en-US" sz="1200" b="1" i="0" u="none" strike="noStrike" kern="1200" cap="none" spc="0" normalizeH="0" baseline="30000" noProof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(no prior ADC)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2720" marR="0" lvl="0" indent="-1695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2720" marR="0" lvl="0" indent="-1695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treatment with PI3Ki,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mTORi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ADC, IO, investigative CDK2 or 4i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Progression on ≤6mo ET-based regimen for advanced breast cancer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1 diabetes, or type 2 diabetes requiring antihyperglycemic medication,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fasting plasma glucose ≥140 mg/dL, or glycosylated hemoglobin (HbA1c)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≥7.0% (≥53 mmol/mol)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5BF2D63-6605-059D-06A8-212B2FA3D7F4}"/>
              </a:ext>
            </a:extLst>
          </p:cNvPr>
          <p:cNvCxnSpPr>
            <a:cxnSpLocks/>
            <a:stCxn id="42" idx="4"/>
            <a:endCxn id="39" idx="1"/>
          </p:cNvCxnSpPr>
          <p:nvPr/>
        </p:nvCxnSpPr>
        <p:spPr>
          <a:xfrm rot="16200000" flipH="1">
            <a:off x="6499833" y="2351327"/>
            <a:ext cx="377142" cy="1128982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A0A66AC-703C-DE9E-2CF6-0FA9BFE73284}"/>
              </a:ext>
            </a:extLst>
          </p:cNvPr>
          <p:cNvCxnSpPr>
            <a:cxnSpLocks/>
            <a:stCxn id="42" idx="0"/>
            <a:endCxn id="38" idx="1"/>
          </p:cNvCxnSpPr>
          <p:nvPr/>
        </p:nvCxnSpPr>
        <p:spPr>
          <a:xfrm rot="5400000" flipH="1" flipV="1">
            <a:off x="6499833" y="1314491"/>
            <a:ext cx="377143" cy="1128982"/>
          </a:xfrm>
          <a:prstGeom prst="bentConnector2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FAE1F68-840B-8836-8928-DA9365DC8FEA}"/>
              </a:ext>
            </a:extLst>
          </p:cNvPr>
          <p:cNvSpPr/>
          <p:nvPr/>
        </p:nvSpPr>
        <p:spPr>
          <a:xfrm>
            <a:off x="5794066" y="2067553"/>
            <a:ext cx="659694" cy="659694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1:1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81CE0-3717-8CFF-D6F6-FE6FFB481DC8}"/>
              </a:ext>
            </a:extLst>
          </p:cNvPr>
          <p:cNvSpPr txBox="1"/>
          <p:nvPr/>
        </p:nvSpPr>
        <p:spPr>
          <a:xfrm>
            <a:off x="340777" y="1878693"/>
            <a:ext cx="2191962" cy="232579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lIns="9144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8C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Inclusion criteria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093554-A6BA-22CD-2AB5-20C0428F1344}"/>
              </a:ext>
            </a:extLst>
          </p:cNvPr>
          <p:cNvSpPr txBox="1"/>
          <p:nvPr/>
        </p:nvSpPr>
        <p:spPr>
          <a:xfrm>
            <a:off x="340777" y="3736636"/>
            <a:ext cx="2191962" cy="232579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lIns="91440" tIns="0" rIns="0" bIns="0" anchor="ctr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98C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1542838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BrLosGGjDcwwDwAcvXe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lay Therapeutics Template">
  <a:themeElements>
    <a:clrScheme name="Custom 364">
      <a:dk1>
        <a:srgbClr val="242424"/>
      </a:dk1>
      <a:lt1>
        <a:srgbClr val="FFFFFF"/>
      </a:lt1>
      <a:dk2>
        <a:srgbClr val="1D3C73"/>
      </a:dk2>
      <a:lt2>
        <a:srgbClr val="2896E0"/>
      </a:lt2>
      <a:accent1>
        <a:srgbClr val="016EBD"/>
      </a:accent1>
      <a:accent2>
        <a:srgbClr val="4149A3"/>
      </a:accent2>
      <a:accent3>
        <a:srgbClr val="8F95D0"/>
      </a:accent3>
      <a:accent4>
        <a:srgbClr val="80CBFE"/>
      </a:accent4>
      <a:accent5>
        <a:srgbClr val="00A792"/>
      </a:accent5>
      <a:accent6>
        <a:srgbClr val="FF98C7"/>
      </a:accent6>
      <a:hlink>
        <a:srgbClr val="016EFE"/>
      </a:hlink>
      <a:folHlink>
        <a:srgbClr val="1D3C7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 sz="1600" b="1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50000"/>
              <a:lumOff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0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lay Template_2023.potx" id="{FA2A8A10-56B9-4971-BF5D-C4E9EEDB3791}" vid="{B60AE517-7CE4-4FC4-B9DD-A1B6BCE010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Alexandria</vt:lpstr>
      <vt:lpstr>Aptos</vt:lpstr>
      <vt:lpstr>Arial</vt:lpstr>
      <vt:lpstr>Calibri</vt:lpstr>
      <vt:lpstr>Courier New</vt:lpstr>
      <vt:lpstr>System Font Regular</vt:lpstr>
      <vt:lpstr>Relay Therapeutics Template</vt:lpstr>
      <vt:lpstr>think-cell Slide</vt:lpstr>
      <vt:lpstr>RLY-2608-102 | Registrational Trial for Post-CDK4/6 Inhibitor HR+/HER2− Advanced Breast Cancer With a PIK3CA Mutation (NCT06982521)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Colleen Eppig</dc:creator>
  <cp:lastModifiedBy>Colleen Eppig</cp:lastModifiedBy>
  <cp:revision>1</cp:revision>
  <dcterms:created xsi:type="dcterms:W3CDTF">2025-07-16T12:42:22Z</dcterms:created>
  <dcterms:modified xsi:type="dcterms:W3CDTF">2025-07-16T12:44:28Z</dcterms:modified>
</cp:coreProperties>
</file>